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2"/>
  </p:notesMasterIdLst>
  <p:sldIdLst>
    <p:sldId id="1121" r:id="rId2"/>
    <p:sldId id="1310" r:id="rId3"/>
    <p:sldId id="1240" r:id="rId4"/>
    <p:sldId id="1342" r:id="rId5"/>
    <p:sldId id="1343" r:id="rId6"/>
    <p:sldId id="1256" r:id="rId7"/>
    <p:sldId id="1279" r:id="rId8"/>
    <p:sldId id="1199" r:id="rId9"/>
    <p:sldId id="1308" r:id="rId10"/>
    <p:sldId id="1268" r:id="rId11"/>
    <p:sldId id="1200" r:id="rId12"/>
    <p:sldId id="1347" r:id="rId13"/>
    <p:sldId id="1295" r:id="rId14"/>
    <p:sldId id="1296" r:id="rId15"/>
    <p:sldId id="1297" r:id="rId16"/>
    <p:sldId id="1298" r:id="rId17"/>
    <p:sldId id="1282" r:id="rId18"/>
    <p:sldId id="1300" r:id="rId19"/>
    <p:sldId id="1340" r:id="rId20"/>
    <p:sldId id="1299" r:id="rId21"/>
    <p:sldId id="1214" r:id="rId22"/>
    <p:sldId id="1349" r:id="rId23"/>
    <p:sldId id="1216" r:id="rId24"/>
    <p:sldId id="1217" r:id="rId25"/>
    <p:sldId id="1285" r:id="rId26"/>
    <p:sldId id="1332" r:id="rId27"/>
    <p:sldId id="1335" r:id="rId28"/>
    <p:sldId id="1337" r:id="rId29"/>
    <p:sldId id="1336" r:id="rId30"/>
    <p:sldId id="1280" r:id="rId31"/>
    <p:sldId id="1313" r:id="rId32"/>
    <p:sldId id="1352" r:id="rId33"/>
    <p:sldId id="1345" r:id="rId34"/>
    <p:sldId id="1346" r:id="rId35"/>
    <p:sldId id="1290" r:id="rId36"/>
    <p:sldId id="1233" r:id="rId37"/>
    <p:sldId id="1230" r:id="rId38"/>
    <p:sldId id="1309" r:id="rId39"/>
    <p:sldId id="1341" r:id="rId40"/>
    <p:sldId id="1314" r:id="rId41"/>
  </p:sldIdLst>
  <p:sldSz cx="9144000" cy="5145088"/>
  <p:notesSz cx="6662738" cy="9832975"/>
  <p:defaultTextStyle>
    <a:defPPr>
      <a:defRPr lang="zh-TW"/>
    </a:defPPr>
    <a:lvl1pPr marL="0" algn="l" defTabSz="816479" rtl="0" eaLnBrk="1" latinLnBrk="0" hangingPunct="1">
      <a:defRPr sz="1613" kern="1200">
        <a:solidFill>
          <a:schemeClr val="tx1"/>
        </a:solidFill>
        <a:latin typeface="+mn-lt"/>
        <a:ea typeface="+mn-ea"/>
        <a:cs typeface="+mn-cs"/>
      </a:defRPr>
    </a:lvl1pPr>
    <a:lvl2pPr marL="408240" algn="l" defTabSz="816479" rtl="0" eaLnBrk="1" latinLnBrk="0" hangingPunct="1">
      <a:defRPr sz="1613" kern="1200">
        <a:solidFill>
          <a:schemeClr val="tx1"/>
        </a:solidFill>
        <a:latin typeface="+mn-lt"/>
        <a:ea typeface="+mn-ea"/>
        <a:cs typeface="+mn-cs"/>
      </a:defRPr>
    </a:lvl2pPr>
    <a:lvl3pPr marL="816479" algn="l" defTabSz="816479" rtl="0" eaLnBrk="1" latinLnBrk="0" hangingPunct="1">
      <a:defRPr sz="1613" kern="1200">
        <a:solidFill>
          <a:schemeClr val="tx1"/>
        </a:solidFill>
        <a:latin typeface="+mn-lt"/>
        <a:ea typeface="+mn-ea"/>
        <a:cs typeface="+mn-cs"/>
      </a:defRPr>
    </a:lvl3pPr>
    <a:lvl4pPr marL="1224719" algn="l" defTabSz="816479" rtl="0" eaLnBrk="1" latinLnBrk="0" hangingPunct="1">
      <a:defRPr sz="1613" kern="1200">
        <a:solidFill>
          <a:schemeClr val="tx1"/>
        </a:solidFill>
        <a:latin typeface="+mn-lt"/>
        <a:ea typeface="+mn-ea"/>
        <a:cs typeface="+mn-cs"/>
      </a:defRPr>
    </a:lvl4pPr>
    <a:lvl5pPr marL="1632959" algn="l" defTabSz="816479" rtl="0" eaLnBrk="1" latinLnBrk="0" hangingPunct="1">
      <a:defRPr sz="1613" kern="1200">
        <a:solidFill>
          <a:schemeClr val="tx1"/>
        </a:solidFill>
        <a:latin typeface="+mn-lt"/>
        <a:ea typeface="+mn-ea"/>
        <a:cs typeface="+mn-cs"/>
      </a:defRPr>
    </a:lvl5pPr>
    <a:lvl6pPr marL="2041198" algn="l" defTabSz="816479" rtl="0" eaLnBrk="1" latinLnBrk="0" hangingPunct="1">
      <a:defRPr sz="1613" kern="1200">
        <a:solidFill>
          <a:schemeClr val="tx1"/>
        </a:solidFill>
        <a:latin typeface="+mn-lt"/>
        <a:ea typeface="+mn-ea"/>
        <a:cs typeface="+mn-cs"/>
      </a:defRPr>
    </a:lvl6pPr>
    <a:lvl7pPr marL="2449438" algn="l" defTabSz="816479" rtl="0" eaLnBrk="1" latinLnBrk="0" hangingPunct="1">
      <a:defRPr sz="1613" kern="1200">
        <a:solidFill>
          <a:schemeClr val="tx1"/>
        </a:solidFill>
        <a:latin typeface="+mn-lt"/>
        <a:ea typeface="+mn-ea"/>
        <a:cs typeface="+mn-cs"/>
      </a:defRPr>
    </a:lvl7pPr>
    <a:lvl8pPr marL="2857677" algn="l" defTabSz="816479" rtl="0" eaLnBrk="1" latinLnBrk="0" hangingPunct="1">
      <a:defRPr sz="1613" kern="1200">
        <a:solidFill>
          <a:schemeClr val="tx1"/>
        </a:solidFill>
        <a:latin typeface="+mn-lt"/>
        <a:ea typeface="+mn-ea"/>
        <a:cs typeface="+mn-cs"/>
      </a:defRPr>
    </a:lvl8pPr>
    <a:lvl9pPr marL="3265917" algn="l" defTabSz="816479" rtl="0" eaLnBrk="1" latinLnBrk="0" hangingPunct="1">
      <a:defRPr sz="1613"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DC8EC4-3F80-479B-872A-66EB014FF7BF}">
          <p14:sldIdLst>
            <p14:sldId id="1121"/>
            <p14:sldId id="1310"/>
            <p14:sldId id="1240"/>
            <p14:sldId id="1342"/>
            <p14:sldId id="1343"/>
            <p14:sldId id="1256"/>
            <p14:sldId id="1279"/>
            <p14:sldId id="1199"/>
            <p14:sldId id="1308"/>
            <p14:sldId id="1268"/>
            <p14:sldId id="1200"/>
            <p14:sldId id="1347"/>
            <p14:sldId id="1295"/>
            <p14:sldId id="1296"/>
            <p14:sldId id="1297"/>
            <p14:sldId id="1298"/>
            <p14:sldId id="1282"/>
            <p14:sldId id="1300"/>
            <p14:sldId id="1340"/>
            <p14:sldId id="1299"/>
            <p14:sldId id="1214"/>
            <p14:sldId id="1349"/>
            <p14:sldId id="1216"/>
            <p14:sldId id="1217"/>
            <p14:sldId id="1285"/>
            <p14:sldId id="1332"/>
            <p14:sldId id="1335"/>
            <p14:sldId id="1337"/>
            <p14:sldId id="1336"/>
            <p14:sldId id="1280"/>
            <p14:sldId id="1313"/>
            <p14:sldId id="1352"/>
            <p14:sldId id="1345"/>
            <p14:sldId id="1346"/>
            <p14:sldId id="1290"/>
            <p14:sldId id="1233"/>
            <p14:sldId id="1230"/>
            <p14:sldId id="1309"/>
            <p14:sldId id="1341"/>
            <p14:sldId id="1314"/>
          </p14:sldIdLst>
        </p14:section>
      </p14:sectionLst>
    </p:ext>
    <p:ext uri="{EFAFB233-063F-42B5-8137-9DF3F51BA10A}">
      <p15:sldGuideLst xmlns:p15="http://schemas.microsoft.com/office/powerpoint/2012/main">
        <p15:guide id="1" orient="horz" pos="810" userDrawn="1">
          <p15:clr>
            <a:srgbClr val="A4A3A4"/>
          </p15:clr>
        </p15:guide>
        <p15:guide id="2" pos="1080" userDrawn="1">
          <p15:clr>
            <a:srgbClr val="A4A3A4"/>
          </p15:clr>
        </p15:guide>
        <p15:guide id="3" orient="horz" pos="1621" userDrawn="1">
          <p15:clr>
            <a:srgbClr val="A4A3A4"/>
          </p15:clr>
        </p15:guide>
        <p15:guide id="4" pos="2880" userDrawn="1">
          <p15:clr>
            <a:srgbClr val="A4A3A4"/>
          </p15:clr>
        </p15:guide>
      </p15:sldGuideLst>
    </p:ext>
    <p:ext uri="{2D200454-40CA-4A62-9FC3-DE9A4176ACB9}">
      <p15:notesGuideLst xmlns:p15="http://schemas.microsoft.com/office/powerpoint/2012/main">
        <p15:guide id="1" orient="horz" pos="3097" userDrawn="1">
          <p15:clr>
            <a:srgbClr val="A4A3A4"/>
          </p15:clr>
        </p15:guide>
        <p15:guide id="2" pos="209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89B1"/>
    <a:srgbClr val="69889C"/>
    <a:srgbClr val="02FA00"/>
    <a:srgbClr val="0000FF"/>
    <a:srgbClr val="042DE8"/>
    <a:srgbClr val="2E7281"/>
    <a:srgbClr val="1CC1D2"/>
    <a:srgbClr val="003C4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6111" autoAdjust="0"/>
  </p:normalViewPr>
  <p:slideViewPr>
    <p:cSldViewPr>
      <p:cViewPr>
        <p:scale>
          <a:sx n="170" d="100"/>
          <a:sy n="170" d="100"/>
        </p:scale>
        <p:origin x="424" y="144"/>
      </p:cViewPr>
      <p:guideLst>
        <p:guide orient="horz" pos="810"/>
        <p:guide pos="1080"/>
        <p:guide orient="horz" pos="1621"/>
        <p:guide pos="2880"/>
      </p:guideLst>
    </p:cSldViewPr>
  </p:slideViewPr>
  <p:outlineViewPr>
    <p:cViewPr>
      <p:scale>
        <a:sx n="33" d="100"/>
        <a:sy n="33" d="100"/>
      </p:scale>
      <p:origin x="0" y="-7864"/>
    </p:cViewPr>
  </p:outlineViewPr>
  <p:notesTextViewPr>
    <p:cViewPr>
      <p:scale>
        <a:sx n="3" d="2"/>
        <a:sy n="3" d="2"/>
      </p:scale>
      <p:origin x="0" y="0"/>
    </p:cViewPr>
  </p:notesTextViewPr>
  <p:sorterViewPr>
    <p:cViewPr>
      <p:scale>
        <a:sx n="180" d="100"/>
        <a:sy n="180" d="100"/>
      </p:scale>
      <p:origin x="0" y="32"/>
    </p:cViewPr>
  </p:sorterViewPr>
  <p:notesViewPr>
    <p:cSldViewPr>
      <p:cViewPr varScale="1">
        <p:scale>
          <a:sx n="42" d="100"/>
          <a:sy n="42" d="100"/>
        </p:scale>
        <p:origin x="2333" y="53"/>
      </p:cViewPr>
      <p:guideLst>
        <p:guide orient="horz" pos="3097"/>
        <p:guide pos="2099"/>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0917C6-96D6-40F0-BF22-51089144AE77}"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4EBE4D8E-F5C2-4EA2-A11E-4BD667639687}">
      <dgm:prSet phldrT="[Text]" custT="1"/>
      <dgm:spPr/>
      <dgm:t>
        <a:bodyPr/>
        <a:lstStyle/>
        <a:p>
          <a:r>
            <a:rPr lang="en-US" altLang="zh-TW" sz="2000" b="1" kern="1200" dirty="0" smtClean="0">
              <a:latin typeface="Arial" panose="020B0604020202020204" pitchFamily="34" charset="0"/>
              <a:ea typeface="微軟正黑體" pitchFamily="34" charset="-120"/>
              <a:cs typeface="Arial" panose="020B0604020202020204" pitchFamily="34" charset="0"/>
            </a:rPr>
            <a:t>AVIATION</a:t>
          </a:r>
          <a:endParaRPr lang="en-US" sz="2000" b="1" kern="1200" dirty="0">
            <a:latin typeface="Arial" panose="020B0604020202020204" pitchFamily="34" charset="0"/>
            <a:ea typeface="微軟正黑體" pitchFamily="34" charset="-120"/>
            <a:cs typeface="Arial" panose="020B0604020202020204" pitchFamily="34" charset="0"/>
          </a:endParaRPr>
        </a:p>
      </dgm:t>
    </dgm:pt>
    <dgm:pt modelId="{71864B9E-13AC-418C-99B1-C80DEAF5A35D}" type="parTrans" cxnId="{111E114E-858D-441F-A01B-83BFBECD1E84}">
      <dgm:prSet/>
      <dgm:spPr/>
      <dgm:t>
        <a:bodyPr/>
        <a:lstStyle/>
        <a:p>
          <a:endParaRPr lang="en-US">
            <a:latin typeface="Century Gothic" panose="020B0502020202020204" pitchFamily="34" charset="0"/>
          </a:endParaRPr>
        </a:p>
      </dgm:t>
    </dgm:pt>
    <dgm:pt modelId="{327764B8-7742-48A5-B4DF-91DD552E9793}" type="sibTrans" cxnId="{111E114E-858D-441F-A01B-83BFBECD1E84}">
      <dgm:prSet/>
      <dgm:spPr/>
      <dgm:t>
        <a:bodyPr/>
        <a:lstStyle/>
        <a:p>
          <a:endParaRPr lang="en-US">
            <a:latin typeface="Century Gothic" panose="020B0502020202020204" pitchFamily="34" charset="0"/>
          </a:endParaRPr>
        </a:p>
      </dgm:t>
    </dgm:pt>
    <dgm:pt modelId="{0BE9F953-D632-498D-8E1B-893A51C8F50C}">
      <dgm:prSet phldrT="[Text]" custT="1"/>
      <dgm:spPr/>
      <dgm:t>
        <a:bodyPr/>
        <a:lstStyle/>
        <a:p>
          <a:r>
            <a:rPr lang="en-US" sz="2000" b="1" kern="1200" dirty="0" smtClean="0">
              <a:latin typeface="Arial" panose="020B0604020202020204" pitchFamily="34" charset="0"/>
              <a:ea typeface="微軟正黑體" pitchFamily="34" charset="-120"/>
              <a:cs typeface="Arial" panose="020B0604020202020204" pitchFamily="34" charset="0"/>
            </a:rPr>
            <a:t>HEALTH</a:t>
          </a:r>
          <a:endParaRPr lang="en-US" sz="2000" b="1" kern="1200" dirty="0">
            <a:latin typeface="Arial" panose="020B0604020202020204" pitchFamily="34" charset="0"/>
            <a:ea typeface="微軟正黑體" pitchFamily="34" charset="-120"/>
            <a:cs typeface="Arial" panose="020B0604020202020204" pitchFamily="34" charset="0"/>
          </a:endParaRPr>
        </a:p>
      </dgm:t>
    </dgm:pt>
    <dgm:pt modelId="{EE270D10-1C6B-4AD5-8BB1-C5BFBC133473}" type="parTrans" cxnId="{BF322F78-621E-4EB8-9496-FC60F8525868}">
      <dgm:prSet/>
      <dgm:spPr/>
      <dgm:t>
        <a:bodyPr/>
        <a:lstStyle/>
        <a:p>
          <a:endParaRPr lang="en-US">
            <a:latin typeface="Century Gothic" panose="020B0502020202020204" pitchFamily="34" charset="0"/>
          </a:endParaRPr>
        </a:p>
      </dgm:t>
    </dgm:pt>
    <dgm:pt modelId="{113D20BE-0714-49F4-9091-33C55C6437B6}" type="sibTrans" cxnId="{BF322F78-621E-4EB8-9496-FC60F8525868}">
      <dgm:prSet/>
      <dgm:spPr/>
      <dgm:t>
        <a:bodyPr/>
        <a:lstStyle/>
        <a:p>
          <a:endParaRPr lang="en-US">
            <a:latin typeface="Century Gothic" panose="020B0502020202020204" pitchFamily="34" charset="0"/>
          </a:endParaRPr>
        </a:p>
      </dgm:t>
    </dgm:pt>
    <dgm:pt modelId="{CF098ED0-E0AA-4C49-A02D-C950E85C3039}">
      <dgm:prSet phldrT="[Text]" custT="1"/>
      <dgm:spPr/>
      <dgm:t>
        <a:bodyPr/>
        <a:lstStyle/>
        <a:p>
          <a:r>
            <a:rPr lang="en-US" altLang="zh-TW" sz="2000" b="1" kern="1200" dirty="0" smtClean="0">
              <a:latin typeface="Arial" panose="020B0604020202020204" pitchFamily="34" charset="0"/>
              <a:ea typeface="微軟正黑體" pitchFamily="34" charset="-120"/>
              <a:cs typeface="Arial" panose="020B0604020202020204" pitchFamily="34" charset="0"/>
            </a:rPr>
            <a:t>ENERGY</a:t>
          </a:r>
          <a:endParaRPr lang="en-US" sz="2000" b="1" kern="1200" dirty="0">
            <a:latin typeface="Arial" panose="020B0604020202020204" pitchFamily="34" charset="0"/>
            <a:ea typeface="微軟正黑體" pitchFamily="34" charset="-120"/>
            <a:cs typeface="Arial" panose="020B0604020202020204" pitchFamily="34" charset="0"/>
          </a:endParaRPr>
        </a:p>
      </dgm:t>
    </dgm:pt>
    <dgm:pt modelId="{900F56F2-4C7D-4571-AF24-03B6FD8867B0}" type="parTrans" cxnId="{98549BE1-3D8E-4297-938B-0518EC67A47D}">
      <dgm:prSet/>
      <dgm:spPr/>
      <dgm:t>
        <a:bodyPr/>
        <a:lstStyle/>
        <a:p>
          <a:endParaRPr lang="en-US">
            <a:latin typeface="Century Gothic" panose="020B0502020202020204" pitchFamily="34" charset="0"/>
          </a:endParaRPr>
        </a:p>
      </dgm:t>
    </dgm:pt>
    <dgm:pt modelId="{9AE4B5FC-962F-4633-BF27-63D6D841F4E9}" type="sibTrans" cxnId="{98549BE1-3D8E-4297-938B-0518EC67A47D}">
      <dgm:prSet/>
      <dgm:spPr/>
      <dgm:t>
        <a:bodyPr/>
        <a:lstStyle/>
        <a:p>
          <a:endParaRPr lang="en-US">
            <a:latin typeface="Century Gothic" panose="020B0502020202020204" pitchFamily="34" charset="0"/>
          </a:endParaRPr>
        </a:p>
      </dgm:t>
    </dgm:pt>
    <dgm:pt modelId="{877218CE-4442-4BF6-B30B-1A86E78559C3}">
      <dgm:prSet phldrT="[Text]" custT="1"/>
      <dgm:spPr/>
      <dgm:t>
        <a:bodyPr/>
        <a:lstStyle/>
        <a:p>
          <a:r>
            <a:rPr lang="en-US" altLang="zh-TW" sz="2000" b="1" kern="1200" dirty="0" smtClean="0">
              <a:latin typeface="Arial" panose="020B0604020202020204" pitchFamily="34" charset="0"/>
              <a:ea typeface="微軟正黑體" pitchFamily="34" charset="-120"/>
              <a:cs typeface="Arial" panose="020B0604020202020204" pitchFamily="34" charset="0"/>
            </a:rPr>
            <a:t>OIL &amp; GAS</a:t>
          </a:r>
          <a:endParaRPr lang="en-US" sz="2000" b="1" kern="1200" dirty="0">
            <a:latin typeface="Arial" panose="020B0604020202020204" pitchFamily="34" charset="0"/>
            <a:ea typeface="微軟正黑體" pitchFamily="34" charset="-120"/>
            <a:cs typeface="Arial" panose="020B0604020202020204" pitchFamily="34" charset="0"/>
          </a:endParaRPr>
        </a:p>
      </dgm:t>
    </dgm:pt>
    <dgm:pt modelId="{3F71D791-4C95-4D02-BF78-958227CD65CE}" type="parTrans" cxnId="{2D4BA9BB-D21A-42B3-AC5E-1EDF4B3F2AD7}">
      <dgm:prSet/>
      <dgm:spPr/>
      <dgm:t>
        <a:bodyPr/>
        <a:lstStyle/>
        <a:p>
          <a:endParaRPr lang="en-US">
            <a:latin typeface="Century Gothic" panose="020B0502020202020204" pitchFamily="34" charset="0"/>
          </a:endParaRPr>
        </a:p>
      </dgm:t>
    </dgm:pt>
    <dgm:pt modelId="{F4C6F8C8-A924-45C8-859E-343F7F4FE41B}" type="sibTrans" cxnId="{2D4BA9BB-D21A-42B3-AC5E-1EDF4B3F2AD7}">
      <dgm:prSet/>
      <dgm:spPr/>
      <dgm:t>
        <a:bodyPr/>
        <a:lstStyle/>
        <a:p>
          <a:endParaRPr lang="en-US">
            <a:latin typeface="Century Gothic" panose="020B0502020202020204" pitchFamily="34" charset="0"/>
          </a:endParaRPr>
        </a:p>
      </dgm:t>
    </dgm:pt>
    <dgm:pt modelId="{E74C5857-8D35-43F0-915C-33D732AA268B}">
      <dgm:prSet phldrT="[Text]" custT="1"/>
      <dgm:spPr/>
      <dgm:t>
        <a:bodyPr/>
        <a:lstStyle/>
        <a:p>
          <a:r>
            <a:rPr lang="en-US" altLang="zh-TW" sz="2000" b="1" kern="1200" dirty="0" smtClean="0">
              <a:latin typeface="Arial" panose="020B0604020202020204" pitchFamily="34" charset="0"/>
              <a:ea typeface="微軟正黑體" pitchFamily="34" charset="-120"/>
              <a:cs typeface="Arial" panose="020B0604020202020204" pitchFamily="34" charset="0"/>
            </a:rPr>
            <a:t>TRAIN</a:t>
          </a:r>
          <a:endParaRPr lang="en-US" sz="2000" b="1" kern="1200" dirty="0">
            <a:latin typeface="Arial" panose="020B0604020202020204" pitchFamily="34" charset="0"/>
            <a:ea typeface="微軟正黑體" pitchFamily="34" charset="-120"/>
            <a:cs typeface="Arial" panose="020B0604020202020204" pitchFamily="34" charset="0"/>
          </a:endParaRPr>
        </a:p>
      </dgm:t>
    </dgm:pt>
    <dgm:pt modelId="{FFFE6808-BEF6-46F2-BD97-DA36DCAFB768}" type="parTrans" cxnId="{47BB61E4-3816-471E-9213-E81DE8DB8173}">
      <dgm:prSet/>
      <dgm:spPr/>
      <dgm:t>
        <a:bodyPr/>
        <a:lstStyle/>
        <a:p>
          <a:endParaRPr lang="en-US">
            <a:latin typeface="Century Gothic" panose="020B0502020202020204" pitchFamily="34" charset="0"/>
          </a:endParaRPr>
        </a:p>
      </dgm:t>
    </dgm:pt>
    <dgm:pt modelId="{0410D128-28B4-48C1-8CEE-93E6EFA47F52}" type="sibTrans" cxnId="{47BB61E4-3816-471E-9213-E81DE8DB8173}">
      <dgm:prSet/>
      <dgm:spPr/>
      <dgm:t>
        <a:bodyPr/>
        <a:lstStyle/>
        <a:p>
          <a:endParaRPr lang="en-US">
            <a:latin typeface="Century Gothic" panose="020B0502020202020204" pitchFamily="34" charset="0"/>
          </a:endParaRPr>
        </a:p>
      </dgm:t>
    </dgm:pt>
    <dgm:pt modelId="{DE3ECD05-170B-4D51-9988-28D78B5DB55F}" type="pres">
      <dgm:prSet presAssocID="{3A0917C6-96D6-40F0-BF22-51089144AE77}" presName="Name0" presStyleCnt="0">
        <dgm:presLayoutVars>
          <dgm:chMax val="7"/>
          <dgm:chPref val="7"/>
          <dgm:dir/>
        </dgm:presLayoutVars>
      </dgm:prSet>
      <dgm:spPr/>
      <dgm:t>
        <a:bodyPr/>
        <a:lstStyle/>
        <a:p>
          <a:endParaRPr lang="en-US"/>
        </a:p>
      </dgm:t>
    </dgm:pt>
    <dgm:pt modelId="{C8D93A55-DF2D-41C4-AEE5-CD7E74EA848A}" type="pres">
      <dgm:prSet presAssocID="{3A0917C6-96D6-40F0-BF22-51089144AE77}" presName="Name1" presStyleCnt="0"/>
      <dgm:spPr/>
      <dgm:t>
        <a:bodyPr/>
        <a:lstStyle/>
        <a:p>
          <a:endParaRPr lang="en-US"/>
        </a:p>
      </dgm:t>
    </dgm:pt>
    <dgm:pt modelId="{5852DDB2-4769-44E5-90DD-CD9BB516A47C}" type="pres">
      <dgm:prSet presAssocID="{3A0917C6-96D6-40F0-BF22-51089144AE77}" presName="cycle" presStyleCnt="0"/>
      <dgm:spPr/>
      <dgm:t>
        <a:bodyPr/>
        <a:lstStyle/>
        <a:p>
          <a:endParaRPr lang="en-US"/>
        </a:p>
      </dgm:t>
    </dgm:pt>
    <dgm:pt modelId="{7F160186-F67C-4866-A6A8-6E6D47FDD7BC}" type="pres">
      <dgm:prSet presAssocID="{3A0917C6-96D6-40F0-BF22-51089144AE77}" presName="srcNode" presStyleLbl="node1" presStyleIdx="0" presStyleCnt="5"/>
      <dgm:spPr/>
      <dgm:t>
        <a:bodyPr/>
        <a:lstStyle/>
        <a:p>
          <a:endParaRPr lang="en-US"/>
        </a:p>
      </dgm:t>
    </dgm:pt>
    <dgm:pt modelId="{FF3DFE86-D6AE-4C77-B349-335CF8D45024}" type="pres">
      <dgm:prSet presAssocID="{3A0917C6-96D6-40F0-BF22-51089144AE77}" presName="conn" presStyleLbl="parChTrans1D2" presStyleIdx="0" presStyleCnt="1"/>
      <dgm:spPr/>
      <dgm:t>
        <a:bodyPr/>
        <a:lstStyle/>
        <a:p>
          <a:endParaRPr lang="en-US"/>
        </a:p>
      </dgm:t>
    </dgm:pt>
    <dgm:pt modelId="{6594309A-A3AF-4D05-971B-810166FF702F}" type="pres">
      <dgm:prSet presAssocID="{3A0917C6-96D6-40F0-BF22-51089144AE77}" presName="extraNode" presStyleLbl="node1" presStyleIdx="0" presStyleCnt="5"/>
      <dgm:spPr/>
      <dgm:t>
        <a:bodyPr/>
        <a:lstStyle/>
        <a:p>
          <a:endParaRPr lang="en-US"/>
        </a:p>
      </dgm:t>
    </dgm:pt>
    <dgm:pt modelId="{6C41A112-E6EF-4356-A764-4912B0E85F2A}" type="pres">
      <dgm:prSet presAssocID="{3A0917C6-96D6-40F0-BF22-51089144AE77}" presName="dstNode" presStyleLbl="node1" presStyleIdx="0" presStyleCnt="5"/>
      <dgm:spPr/>
      <dgm:t>
        <a:bodyPr/>
        <a:lstStyle/>
        <a:p>
          <a:endParaRPr lang="en-US"/>
        </a:p>
      </dgm:t>
    </dgm:pt>
    <dgm:pt modelId="{2AEBD595-B299-42A5-9710-E7D4A7A8C844}" type="pres">
      <dgm:prSet presAssocID="{4EBE4D8E-F5C2-4EA2-A11E-4BD667639687}" presName="text_1" presStyleLbl="node1" presStyleIdx="0" presStyleCnt="5">
        <dgm:presLayoutVars>
          <dgm:bulletEnabled val="1"/>
        </dgm:presLayoutVars>
      </dgm:prSet>
      <dgm:spPr/>
      <dgm:t>
        <a:bodyPr/>
        <a:lstStyle/>
        <a:p>
          <a:endParaRPr lang="en-US"/>
        </a:p>
      </dgm:t>
    </dgm:pt>
    <dgm:pt modelId="{97264B86-7416-4F96-89F1-CDA48330427F}" type="pres">
      <dgm:prSet presAssocID="{4EBE4D8E-F5C2-4EA2-A11E-4BD667639687}" presName="accent_1" presStyleCnt="0"/>
      <dgm:spPr/>
      <dgm:t>
        <a:bodyPr/>
        <a:lstStyle/>
        <a:p>
          <a:endParaRPr lang="en-US"/>
        </a:p>
      </dgm:t>
    </dgm:pt>
    <dgm:pt modelId="{6B05D127-0533-4FD4-8632-7CF893D549A6}" type="pres">
      <dgm:prSet presAssocID="{4EBE4D8E-F5C2-4EA2-A11E-4BD667639687}" presName="accentRepeatNode" presStyleLbl="solidFgAcc1" presStyleIdx="0" presStyleCnt="5"/>
      <dgm:spPr/>
      <dgm:t>
        <a:bodyPr/>
        <a:lstStyle/>
        <a:p>
          <a:endParaRPr lang="en-US"/>
        </a:p>
      </dgm:t>
    </dgm:pt>
    <dgm:pt modelId="{95D3205E-08D8-4A23-A948-556B7B4BC7EB}" type="pres">
      <dgm:prSet presAssocID="{0BE9F953-D632-498D-8E1B-893A51C8F50C}" presName="text_2" presStyleLbl="node1" presStyleIdx="1" presStyleCnt="5">
        <dgm:presLayoutVars>
          <dgm:bulletEnabled val="1"/>
        </dgm:presLayoutVars>
      </dgm:prSet>
      <dgm:spPr/>
      <dgm:t>
        <a:bodyPr/>
        <a:lstStyle/>
        <a:p>
          <a:endParaRPr lang="en-US"/>
        </a:p>
      </dgm:t>
    </dgm:pt>
    <dgm:pt modelId="{E7344C4B-B371-44F7-8554-F602EFB2348F}" type="pres">
      <dgm:prSet presAssocID="{0BE9F953-D632-498D-8E1B-893A51C8F50C}" presName="accent_2" presStyleCnt="0"/>
      <dgm:spPr/>
      <dgm:t>
        <a:bodyPr/>
        <a:lstStyle/>
        <a:p>
          <a:endParaRPr lang="en-US"/>
        </a:p>
      </dgm:t>
    </dgm:pt>
    <dgm:pt modelId="{27A56C8F-20F2-4228-A14F-780AEBD41C7F}" type="pres">
      <dgm:prSet presAssocID="{0BE9F953-D632-498D-8E1B-893A51C8F50C}" presName="accentRepeatNode" presStyleLbl="solidFgAcc1" presStyleIdx="1" presStyleCnt="5"/>
      <dgm:spPr/>
      <dgm:t>
        <a:bodyPr/>
        <a:lstStyle/>
        <a:p>
          <a:endParaRPr lang="en-US"/>
        </a:p>
      </dgm:t>
    </dgm:pt>
    <dgm:pt modelId="{9650CD0A-6F33-4B97-A0B8-2677C5686E1A}" type="pres">
      <dgm:prSet presAssocID="{CF098ED0-E0AA-4C49-A02D-C950E85C3039}" presName="text_3" presStyleLbl="node1" presStyleIdx="2" presStyleCnt="5">
        <dgm:presLayoutVars>
          <dgm:bulletEnabled val="1"/>
        </dgm:presLayoutVars>
      </dgm:prSet>
      <dgm:spPr/>
      <dgm:t>
        <a:bodyPr/>
        <a:lstStyle/>
        <a:p>
          <a:endParaRPr lang="en-US"/>
        </a:p>
      </dgm:t>
    </dgm:pt>
    <dgm:pt modelId="{773B4F7B-A334-464D-99CA-13831AFE7AFA}" type="pres">
      <dgm:prSet presAssocID="{CF098ED0-E0AA-4C49-A02D-C950E85C3039}" presName="accent_3" presStyleCnt="0"/>
      <dgm:spPr/>
      <dgm:t>
        <a:bodyPr/>
        <a:lstStyle/>
        <a:p>
          <a:endParaRPr lang="en-US"/>
        </a:p>
      </dgm:t>
    </dgm:pt>
    <dgm:pt modelId="{02E47CEB-AAFA-44B1-AF1E-00F4708922A4}" type="pres">
      <dgm:prSet presAssocID="{CF098ED0-E0AA-4C49-A02D-C950E85C3039}" presName="accentRepeatNode" presStyleLbl="solidFgAcc1" presStyleIdx="2" presStyleCnt="5"/>
      <dgm:spPr/>
      <dgm:t>
        <a:bodyPr/>
        <a:lstStyle/>
        <a:p>
          <a:endParaRPr lang="en-US"/>
        </a:p>
      </dgm:t>
    </dgm:pt>
    <dgm:pt modelId="{9D779545-188F-4E00-BC4E-3DD3D56D2667}" type="pres">
      <dgm:prSet presAssocID="{E74C5857-8D35-43F0-915C-33D732AA268B}" presName="text_4" presStyleLbl="node1" presStyleIdx="3" presStyleCnt="5">
        <dgm:presLayoutVars>
          <dgm:bulletEnabled val="1"/>
        </dgm:presLayoutVars>
      </dgm:prSet>
      <dgm:spPr/>
      <dgm:t>
        <a:bodyPr/>
        <a:lstStyle/>
        <a:p>
          <a:endParaRPr lang="en-US"/>
        </a:p>
      </dgm:t>
    </dgm:pt>
    <dgm:pt modelId="{31146A69-489E-44D5-A010-EC1C2F252B96}" type="pres">
      <dgm:prSet presAssocID="{E74C5857-8D35-43F0-915C-33D732AA268B}" presName="accent_4" presStyleCnt="0"/>
      <dgm:spPr/>
      <dgm:t>
        <a:bodyPr/>
        <a:lstStyle/>
        <a:p>
          <a:endParaRPr lang="en-US"/>
        </a:p>
      </dgm:t>
    </dgm:pt>
    <dgm:pt modelId="{A37BDE57-97B4-422B-A6A6-748BE98D84B4}" type="pres">
      <dgm:prSet presAssocID="{E74C5857-8D35-43F0-915C-33D732AA268B}" presName="accentRepeatNode" presStyleLbl="solidFgAcc1" presStyleIdx="3" presStyleCnt="5"/>
      <dgm:spPr/>
      <dgm:t>
        <a:bodyPr/>
        <a:lstStyle/>
        <a:p>
          <a:endParaRPr lang="en-US"/>
        </a:p>
      </dgm:t>
    </dgm:pt>
    <dgm:pt modelId="{08877825-8695-4A92-8FE6-CFD57E2C4AF7}" type="pres">
      <dgm:prSet presAssocID="{877218CE-4442-4BF6-B30B-1A86E78559C3}" presName="text_5" presStyleLbl="node1" presStyleIdx="4" presStyleCnt="5">
        <dgm:presLayoutVars>
          <dgm:bulletEnabled val="1"/>
        </dgm:presLayoutVars>
      </dgm:prSet>
      <dgm:spPr/>
      <dgm:t>
        <a:bodyPr/>
        <a:lstStyle/>
        <a:p>
          <a:endParaRPr lang="en-US"/>
        </a:p>
      </dgm:t>
    </dgm:pt>
    <dgm:pt modelId="{2AF7CE21-2D00-463A-8082-172EFF86BCEF}" type="pres">
      <dgm:prSet presAssocID="{877218CE-4442-4BF6-B30B-1A86E78559C3}" presName="accent_5" presStyleCnt="0"/>
      <dgm:spPr/>
      <dgm:t>
        <a:bodyPr/>
        <a:lstStyle/>
        <a:p>
          <a:endParaRPr lang="en-US"/>
        </a:p>
      </dgm:t>
    </dgm:pt>
    <dgm:pt modelId="{499D3BF0-BDAE-4264-B95D-0A319263300A}" type="pres">
      <dgm:prSet presAssocID="{877218CE-4442-4BF6-B30B-1A86E78559C3}" presName="accentRepeatNode" presStyleLbl="solidFgAcc1" presStyleIdx="4" presStyleCnt="5"/>
      <dgm:spPr/>
      <dgm:t>
        <a:bodyPr/>
        <a:lstStyle/>
        <a:p>
          <a:endParaRPr lang="en-US"/>
        </a:p>
      </dgm:t>
    </dgm:pt>
  </dgm:ptLst>
  <dgm:cxnLst>
    <dgm:cxn modelId="{2F6E3A8C-43C3-FC4E-8405-6D79D07C1A57}" type="presOf" srcId="{0BE9F953-D632-498D-8E1B-893A51C8F50C}" destId="{95D3205E-08D8-4A23-A948-556B7B4BC7EB}" srcOrd="0" destOrd="0" presId="urn:microsoft.com/office/officeart/2008/layout/VerticalCurvedList"/>
    <dgm:cxn modelId="{2D4BA9BB-D21A-42B3-AC5E-1EDF4B3F2AD7}" srcId="{3A0917C6-96D6-40F0-BF22-51089144AE77}" destId="{877218CE-4442-4BF6-B30B-1A86E78559C3}" srcOrd="4" destOrd="0" parTransId="{3F71D791-4C95-4D02-BF78-958227CD65CE}" sibTransId="{F4C6F8C8-A924-45C8-859E-343F7F4FE41B}"/>
    <dgm:cxn modelId="{F4D14868-F693-5D4E-8147-654E47C24AF8}" type="presOf" srcId="{CF098ED0-E0AA-4C49-A02D-C950E85C3039}" destId="{9650CD0A-6F33-4B97-A0B8-2677C5686E1A}" srcOrd="0" destOrd="0" presId="urn:microsoft.com/office/officeart/2008/layout/VerticalCurvedList"/>
    <dgm:cxn modelId="{CB00488C-C765-3845-A2AA-B040CA89EE13}" type="presOf" srcId="{E74C5857-8D35-43F0-915C-33D732AA268B}" destId="{9D779545-188F-4E00-BC4E-3DD3D56D2667}" srcOrd="0" destOrd="0" presId="urn:microsoft.com/office/officeart/2008/layout/VerticalCurvedList"/>
    <dgm:cxn modelId="{07066923-1755-F842-8FED-A34BAE6E127B}" type="presOf" srcId="{877218CE-4442-4BF6-B30B-1A86E78559C3}" destId="{08877825-8695-4A92-8FE6-CFD57E2C4AF7}" srcOrd="0" destOrd="0" presId="urn:microsoft.com/office/officeart/2008/layout/VerticalCurvedList"/>
    <dgm:cxn modelId="{815468EF-947F-9A43-B547-177CCDC2DD17}" type="presOf" srcId="{4EBE4D8E-F5C2-4EA2-A11E-4BD667639687}" destId="{2AEBD595-B299-42A5-9710-E7D4A7A8C844}" srcOrd="0" destOrd="0" presId="urn:microsoft.com/office/officeart/2008/layout/VerticalCurvedList"/>
    <dgm:cxn modelId="{98549BE1-3D8E-4297-938B-0518EC67A47D}" srcId="{3A0917C6-96D6-40F0-BF22-51089144AE77}" destId="{CF098ED0-E0AA-4C49-A02D-C950E85C3039}" srcOrd="2" destOrd="0" parTransId="{900F56F2-4C7D-4571-AF24-03B6FD8867B0}" sibTransId="{9AE4B5FC-962F-4633-BF27-63D6D841F4E9}"/>
    <dgm:cxn modelId="{111E114E-858D-441F-A01B-83BFBECD1E84}" srcId="{3A0917C6-96D6-40F0-BF22-51089144AE77}" destId="{4EBE4D8E-F5C2-4EA2-A11E-4BD667639687}" srcOrd="0" destOrd="0" parTransId="{71864B9E-13AC-418C-99B1-C80DEAF5A35D}" sibTransId="{327764B8-7742-48A5-B4DF-91DD552E9793}"/>
    <dgm:cxn modelId="{BF322F78-621E-4EB8-9496-FC60F8525868}" srcId="{3A0917C6-96D6-40F0-BF22-51089144AE77}" destId="{0BE9F953-D632-498D-8E1B-893A51C8F50C}" srcOrd="1" destOrd="0" parTransId="{EE270D10-1C6B-4AD5-8BB1-C5BFBC133473}" sibTransId="{113D20BE-0714-49F4-9091-33C55C6437B6}"/>
    <dgm:cxn modelId="{92F59EC6-9AC9-5445-B6E3-5CB66C4BA883}" type="presOf" srcId="{3A0917C6-96D6-40F0-BF22-51089144AE77}" destId="{DE3ECD05-170B-4D51-9988-28D78B5DB55F}" srcOrd="0" destOrd="0" presId="urn:microsoft.com/office/officeart/2008/layout/VerticalCurvedList"/>
    <dgm:cxn modelId="{DBAB131B-E050-BB4D-9CE5-78DFC8C609FD}" type="presOf" srcId="{327764B8-7742-48A5-B4DF-91DD552E9793}" destId="{FF3DFE86-D6AE-4C77-B349-335CF8D45024}" srcOrd="0" destOrd="0" presId="urn:microsoft.com/office/officeart/2008/layout/VerticalCurvedList"/>
    <dgm:cxn modelId="{47BB61E4-3816-471E-9213-E81DE8DB8173}" srcId="{3A0917C6-96D6-40F0-BF22-51089144AE77}" destId="{E74C5857-8D35-43F0-915C-33D732AA268B}" srcOrd="3" destOrd="0" parTransId="{FFFE6808-BEF6-46F2-BD97-DA36DCAFB768}" sibTransId="{0410D128-28B4-48C1-8CEE-93E6EFA47F52}"/>
    <dgm:cxn modelId="{7AA112B7-A909-8B45-A083-B72C94D69DB2}" type="presParOf" srcId="{DE3ECD05-170B-4D51-9988-28D78B5DB55F}" destId="{C8D93A55-DF2D-41C4-AEE5-CD7E74EA848A}" srcOrd="0" destOrd="0" presId="urn:microsoft.com/office/officeart/2008/layout/VerticalCurvedList"/>
    <dgm:cxn modelId="{D93F2798-3256-0C44-9C5C-E7B224EE90BC}" type="presParOf" srcId="{C8D93A55-DF2D-41C4-AEE5-CD7E74EA848A}" destId="{5852DDB2-4769-44E5-90DD-CD9BB516A47C}" srcOrd="0" destOrd="0" presId="urn:microsoft.com/office/officeart/2008/layout/VerticalCurvedList"/>
    <dgm:cxn modelId="{21B66609-3A1A-4748-AD4C-2EC29B0BA274}" type="presParOf" srcId="{5852DDB2-4769-44E5-90DD-CD9BB516A47C}" destId="{7F160186-F67C-4866-A6A8-6E6D47FDD7BC}" srcOrd="0" destOrd="0" presId="urn:microsoft.com/office/officeart/2008/layout/VerticalCurvedList"/>
    <dgm:cxn modelId="{47940875-A7D7-7B45-93B9-C302E0343C5D}" type="presParOf" srcId="{5852DDB2-4769-44E5-90DD-CD9BB516A47C}" destId="{FF3DFE86-D6AE-4C77-B349-335CF8D45024}" srcOrd="1" destOrd="0" presId="urn:microsoft.com/office/officeart/2008/layout/VerticalCurvedList"/>
    <dgm:cxn modelId="{5B536E06-806B-CE43-AD75-DF58FCD2099A}" type="presParOf" srcId="{5852DDB2-4769-44E5-90DD-CD9BB516A47C}" destId="{6594309A-A3AF-4D05-971B-810166FF702F}" srcOrd="2" destOrd="0" presId="urn:microsoft.com/office/officeart/2008/layout/VerticalCurvedList"/>
    <dgm:cxn modelId="{00E2D170-1BE1-A147-BC58-96AA75582BFC}" type="presParOf" srcId="{5852DDB2-4769-44E5-90DD-CD9BB516A47C}" destId="{6C41A112-E6EF-4356-A764-4912B0E85F2A}" srcOrd="3" destOrd="0" presId="urn:microsoft.com/office/officeart/2008/layout/VerticalCurvedList"/>
    <dgm:cxn modelId="{A4B4CFB0-5373-EA4B-AB10-081C554B0C4E}" type="presParOf" srcId="{C8D93A55-DF2D-41C4-AEE5-CD7E74EA848A}" destId="{2AEBD595-B299-42A5-9710-E7D4A7A8C844}" srcOrd="1" destOrd="0" presId="urn:microsoft.com/office/officeart/2008/layout/VerticalCurvedList"/>
    <dgm:cxn modelId="{5248DFB5-AD65-9A46-AAF1-5DCDDB12FC42}" type="presParOf" srcId="{C8D93A55-DF2D-41C4-AEE5-CD7E74EA848A}" destId="{97264B86-7416-4F96-89F1-CDA48330427F}" srcOrd="2" destOrd="0" presId="urn:microsoft.com/office/officeart/2008/layout/VerticalCurvedList"/>
    <dgm:cxn modelId="{0A85F172-E082-8F4B-A2FD-DF5F219E6B14}" type="presParOf" srcId="{97264B86-7416-4F96-89F1-CDA48330427F}" destId="{6B05D127-0533-4FD4-8632-7CF893D549A6}" srcOrd="0" destOrd="0" presId="urn:microsoft.com/office/officeart/2008/layout/VerticalCurvedList"/>
    <dgm:cxn modelId="{EBCF9F24-2103-1045-809B-D3B322858654}" type="presParOf" srcId="{C8D93A55-DF2D-41C4-AEE5-CD7E74EA848A}" destId="{95D3205E-08D8-4A23-A948-556B7B4BC7EB}" srcOrd="3" destOrd="0" presId="urn:microsoft.com/office/officeart/2008/layout/VerticalCurvedList"/>
    <dgm:cxn modelId="{0A4DDEE1-F356-234C-89D1-1EFA23A0A6A1}" type="presParOf" srcId="{C8D93A55-DF2D-41C4-AEE5-CD7E74EA848A}" destId="{E7344C4B-B371-44F7-8554-F602EFB2348F}" srcOrd="4" destOrd="0" presId="urn:microsoft.com/office/officeart/2008/layout/VerticalCurvedList"/>
    <dgm:cxn modelId="{41E45B75-5300-7847-AC0A-3591E035D8B2}" type="presParOf" srcId="{E7344C4B-B371-44F7-8554-F602EFB2348F}" destId="{27A56C8F-20F2-4228-A14F-780AEBD41C7F}" srcOrd="0" destOrd="0" presId="urn:microsoft.com/office/officeart/2008/layout/VerticalCurvedList"/>
    <dgm:cxn modelId="{CF0D8DC2-7008-794D-BC7D-33215C7226F2}" type="presParOf" srcId="{C8D93A55-DF2D-41C4-AEE5-CD7E74EA848A}" destId="{9650CD0A-6F33-4B97-A0B8-2677C5686E1A}" srcOrd="5" destOrd="0" presId="urn:microsoft.com/office/officeart/2008/layout/VerticalCurvedList"/>
    <dgm:cxn modelId="{B124360D-CD5C-A442-9529-CEEAC80B6EF3}" type="presParOf" srcId="{C8D93A55-DF2D-41C4-AEE5-CD7E74EA848A}" destId="{773B4F7B-A334-464D-99CA-13831AFE7AFA}" srcOrd="6" destOrd="0" presId="urn:microsoft.com/office/officeart/2008/layout/VerticalCurvedList"/>
    <dgm:cxn modelId="{F63B896D-D980-114C-86D8-EC6FB31512F9}" type="presParOf" srcId="{773B4F7B-A334-464D-99CA-13831AFE7AFA}" destId="{02E47CEB-AAFA-44B1-AF1E-00F4708922A4}" srcOrd="0" destOrd="0" presId="urn:microsoft.com/office/officeart/2008/layout/VerticalCurvedList"/>
    <dgm:cxn modelId="{A9F9390C-B963-0941-A291-B0E3CBDF037D}" type="presParOf" srcId="{C8D93A55-DF2D-41C4-AEE5-CD7E74EA848A}" destId="{9D779545-188F-4E00-BC4E-3DD3D56D2667}" srcOrd="7" destOrd="0" presId="urn:microsoft.com/office/officeart/2008/layout/VerticalCurvedList"/>
    <dgm:cxn modelId="{9E8670BB-67B3-CA44-86A1-3C9897A0834F}" type="presParOf" srcId="{C8D93A55-DF2D-41C4-AEE5-CD7E74EA848A}" destId="{31146A69-489E-44D5-A010-EC1C2F252B96}" srcOrd="8" destOrd="0" presId="urn:microsoft.com/office/officeart/2008/layout/VerticalCurvedList"/>
    <dgm:cxn modelId="{114F6748-9C12-5D47-8742-F97FC6BE257E}" type="presParOf" srcId="{31146A69-489E-44D5-A010-EC1C2F252B96}" destId="{A37BDE57-97B4-422B-A6A6-748BE98D84B4}" srcOrd="0" destOrd="0" presId="urn:microsoft.com/office/officeart/2008/layout/VerticalCurvedList"/>
    <dgm:cxn modelId="{6D7E5E91-E2B9-A249-9319-BFAAB15CD9F6}" type="presParOf" srcId="{C8D93A55-DF2D-41C4-AEE5-CD7E74EA848A}" destId="{08877825-8695-4A92-8FE6-CFD57E2C4AF7}" srcOrd="9" destOrd="0" presId="urn:microsoft.com/office/officeart/2008/layout/VerticalCurvedList"/>
    <dgm:cxn modelId="{B520CD8A-0C59-904F-A73F-201C63EA1D08}" type="presParOf" srcId="{C8D93A55-DF2D-41C4-AEE5-CD7E74EA848A}" destId="{2AF7CE21-2D00-463A-8082-172EFF86BCEF}" srcOrd="10" destOrd="0" presId="urn:microsoft.com/office/officeart/2008/layout/VerticalCurvedList"/>
    <dgm:cxn modelId="{DB30278A-AA10-B64D-9115-0282E0B19A44}" type="presParOf" srcId="{2AF7CE21-2D00-463A-8082-172EFF86BCEF}" destId="{499D3BF0-BDAE-4264-B95D-0A319263300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DFE86-D6AE-4C77-B349-335CF8D45024}">
      <dsp:nvSpPr>
        <dsp:cNvPr id="0" name=""/>
        <dsp:cNvSpPr/>
      </dsp:nvSpPr>
      <dsp:spPr>
        <a:xfrm>
          <a:off x="-3612697" y="-555173"/>
          <a:ext cx="4306701" cy="4306701"/>
        </a:xfrm>
        <a:prstGeom prst="blockArc">
          <a:avLst>
            <a:gd name="adj1" fmla="val 18900000"/>
            <a:gd name="adj2" fmla="val 2700000"/>
            <a:gd name="adj3" fmla="val 502"/>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EBD595-B299-42A5-9710-E7D4A7A8C844}">
      <dsp:nvSpPr>
        <dsp:cNvPr id="0" name=""/>
        <dsp:cNvSpPr/>
      </dsp:nvSpPr>
      <dsp:spPr>
        <a:xfrm>
          <a:off x="304362" y="199708"/>
          <a:ext cx="5770197" cy="39967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240" tIns="50800" rIns="50800" bIns="50800" numCol="1" spcCol="1270" anchor="ctr" anchorCtr="0">
          <a:noAutofit/>
        </a:bodyPr>
        <a:lstStyle/>
        <a:p>
          <a:pPr lvl="0" algn="l" defTabSz="889000">
            <a:lnSpc>
              <a:spcPct val="90000"/>
            </a:lnSpc>
            <a:spcBef>
              <a:spcPct val="0"/>
            </a:spcBef>
            <a:spcAft>
              <a:spcPct val="35000"/>
            </a:spcAft>
          </a:pPr>
          <a:r>
            <a:rPr lang="en-US" altLang="zh-TW" sz="2000" b="1" kern="1200" dirty="0" smtClean="0">
              <a:latin typeface="Arial" panose="020B0604020202020204" pitchFamily="34" charset="0"/>
              <a:ea typeface="微軟正黑體" pitchFamily="34" charset="-120"/>
              <a:cs typeface="Arial" panose="020B0604020202020204" pitchFamily="34" charset="0"/>
            </a:rPr>
            <a:t>AVIATION</a:t>
          </a:r>
          <a:endParaRPr lang="en-US" sz="2000" b="1" kern="1200" dirty="0">
            <a:latin typeface="Arial" panose="020B0604020202020204" pitchFamily="34" charset="0"/>
            <a:ea typeface="微軟正黑體" pitchFamily="34" charset="-120"/>
            <a:cs typeface="Arial" panose="020B0604020202020204" pitchFamily="34" charset="0"/>
          </a:endParaRPr>
        </a:p>
      </dsp:txBody>
      <dsp:txXfrm>
        <a:off x="304362" y="199708"/>
        <a:ext cx="5770197" cy="399672"/>
      </dsp:txXfrm>
    </dsp:sp>
    <dsp:sp modelId="{6B05D127-0533-4FD4-8632-7CF893D549A6}">
      <dsp:nvSpPr>
        <dsp:cNvPr id="0" name=""/>
        <dsp:cNvSpPr/>
      </dsp:nvSpPr>
      <dsp:spPr>
        <a:xfrm>
          <a:off x="54567" y="149749"/>
          <a:ext cx="499590" cy="49959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D3205E-08D8-4A23-A948-556B7B4BC7EB}">
      <dsp:nvSpPr>
        <dsp:cNvPr id="0" name=""/>
        <dsp:cNvSpPr/>
      </dsp:nvSpPr>
      <dsp:spPr>
        <a:xfrm>
          <a:off x="590755" y="799024"/>
          <a:ext cx="5483803" cy="399672"/>
        </a:xfrm>
        <a:prstGeom prst="rect">
          <a:avLst/>
        </a:prstGeom>
        <a:solidFill>
          <a:schemeClr val="accent3">
            <a:hueOff val="1659756"/>
            <a:satOff val="-1365"/>
            <a:lumOff val="15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240"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ea typeface="微軟正黑體" pitchFamily="34" charset="-120"/>
              <a:cs typeface="Arial" panose="020B0604020202020204" pitchFamily="34" charset="0"/>
            </a:rPr>
            <a:t>HEALTH</a:t>
          </a:r>
          <a:endParaRPr lang="en-US" sz="2000" b="1" kern="1200" dirty="0">
            <a:latin typeface="Arial" panose="020B0604020202020204" pitchFamily="34" charset="0"/>
            <a:ea typeface="微軟正黑體" pitchFamily="34" charset="-120"/>
            <a:cs typeface="Arial" panose="020B0604020202020204" pitchFamily="34" charset="0"/>
          </a:endParaRPr>
        </a:p>
      </dsp:txBody>
      <dsp:txXfrm>
        <a:off x="590755" y="799024"/>
        <a:ext cx="5483803" cy="399672"/>
      </dsp:txXfrm>
    </dsp:sp>
    <dsp:sp modelId="{27A56C8F-20F2-4228-A14F-780AEBD41C7F}">
      <dsp:nvSpPr>
        <dsp:cNvPr id="0" name=""/>
        <dsp:cNvSpPr/>
      </dsp:nvSpPr>
      <dsp:spPr>
        <a:xfrm>
          <a:off x="340960" y="749065"/>
          <a:ext cx="499590" cy="499590"/>
        </a:xfrm>
        <a:prstGeom prst="ellipse">
          <a:avLst/>
        </a:prstGeom>
        <a:solidFill>
          <a:schemeClr val="lt1">
            <a:hueOff val="0"/>
            <a:satOff val="0"/>
            <a:lumOff val="0"/>
            <a:alphaOff val="0"/>
          </a:schemeClr>
        </a:solidFill>
        <a:ln w="25400" cap="flat" cmpd="sng" algn="ctr">
          <a:solidFill>
            <a:schemeClr val="accent3">
              <a:hueOff val="1659756"/>
              <a:satOff val="-1365"/>
              <a:lumOff val="1519"/>
              <a:alphaOff val="0"/>
            </a:schemeClr>
          </a:solidFill>
          <a:prstDash val="solid"/>
        </a:ln>
        <a:effectLst/>
      </dsp:spPr>
      <dsp:style>
        <a:lnRef idx="2">
          <a:scrgbClr r="0" g="0" b="0"/>
        </a:lnRef>
        <a:fillRef idx="1">
          <a:scrgbClr r="0" g="0" b="0"/>
        </a:fillRef>
        <a:effectRef idx="0">
          <a:scrgbClr r="0" g="0" b="0"/>
        </a:effectRef>
        <a:fontRef idx="minor"/>
      </dsp:style>
    </dsp:sp>
    <dsp:sp modelId="{9650CD0A-6F33-4B97-A0B8-2677C5686E1A}">
      <dsp:nvSpPr>
        <dsp:cNvPr id="0" name=""/>
        <dsp:cNvSpPr/>
      </dsp:nvSpPr>
      <dsp:spPr>
        <a:xfrm>
          <a:off x="678655" y="1398341"/>
          <a:ext cx="5395904" cy="399672"/>
        </a:xfrm>
        <a:prstGeom prst="rect">
          <a:avLst/>
        </a:prstGeom>
        <a:solidFill>
          <a:schemeClr val="accent3">
            <a:hueOff val="3319513"/>
            <a:satOff val="-2731"/>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240" tIns="50800" rIns="50800" bIns="50800" numCol="1" spcCol="1270" anchor="ctr" anchorCtr="0">
          <a:noAutofit/>
        </a:bodyPr>
        <a:lstStyle/>
        <a:p>
          <a:pPr lvl="0" algn="l" defTabSz="889000">
            <a:lnSpc>
              <a:spcPct val="90000"/>
            </a:lnSpc>
            <a:spcBef>
              <a:spcPct val="0"/>
            </a:spcBef>
            <a:spcAft>
              <a:spcPct val="35000"/>
            </a:spcAft>
          </a:pPr>
          <a:r>
            <a:rPr lang="en-US" altLang="zh-TW" sz="2000" b="1" kern="1200" dirty="0" smtClean="0">
              <a:latin typeface="Arial" panose="020B0604020202020204" pitchFamily="34" charset="0"/>
              <a:ea typeface="微軟正黑體" pitchFamily="34" charset="-120"/>
              <a:cs typeface="Arial" panose="020B0604020202020204" pitchFamily="34" charset="0"/>
            </a:rPr>
            <a:t>ENERGY</a:t>
          </a:r>
          <a:endParaRPr lang="en-US" sz="2000" b="1" kern="1200" dirty="0">
            <a:latin typeface="Arial" panose="020B0604020202020204" pitchFamily="34" charset="0"/>
            <a:ea typeface="微軟正黑體" pitchFamily="34" charset="-120"/>
            <a:cs typeface="Arial" panose="020B0604020202020204" pitchFamily="34" charset="0"/>
          </a:endParaRPr>
        </a:p>
      </dsp:txBody>
      <dsp:txXfrm>
        <a:off x="678655" y="1398341"/>
        <a:ext cx="5395904" cy="399672"/>
      </dsp:txXfrm>
    </dsp:sp>
    <dsp:sp modelId="{02E47CEB-AAFA-44B1-AF1E-00F4708922A4}">
      <dsp:nvSpPr>
        <dsp:cNvPr id="0" name=""/>
        <dsp:cNvSpPr/>
      </dsp:nvSpPr>
      <dsp:spPr>
        <a:xfrm>
          <a:off x="428860" y="1348382"/>
          <a:ext cx="499590" cy="499590"/>
        </a:xfrm>
        <a:prstGeom prst="ellipse">
          <a:avLst/>
        </a:prstGeom>
        <a:solidFill>
          <a:schemeClr val="lt1">
            <a:hueOff val="0"/>
            <a:satOff val="0"/>
            <a:lumOff val="0"/>
            <a:alphaOff val="0"/>
          </a:schemeClr>
        </a:solidFill>
        <a:ln w="25400" cap="flat" cmpd="sng" algn="ctr">
          <a:solidFill>
            <a:schemeClr val="accent3">
              <a:hueOff val="3319513"/>
              <a:satOff val="-2731"/>
              <a:lumOff val="3039"/>
              <a:alphaOff val="0"/>
            </a:schemeClr>
          </a:solidFill>
          <a:prstDash val="solid"/>
        </a:ln>
        <a:effectLst/>
      </dsp:spPr>
      <dsp:style>
        <a:lnRef idx="2">
          <a:scrgbClr r="0" g="0" b="0"/>
        </a:lnRef>
        <a:fillRef idx="1">
          <a:scrgbClr r="0" g="0" b="0"/>
        </a:fillRef>
        <a:effectRef idx="0">
          <a:scrgbClr r="0" g="0" b="0"/>
        </a:effectRef>
        <a:fontRef idx="minor"/>
      </dsp:style>
    </dsp:sp>
    <dsp:sp modelId="{9D779545-188F-4E00-BC4E-3DD3D56D2667}">
      <dsp:nvSpPr>
        <dsp:cNvPr id="0" name=""/>
        <dsp:cNvSpPr/>
      </dsp:nvSpPr>
      <dsp:spPr>
        <a:xfrm>
          <a:off x="590755" y="1997657"/>
          <a:ext cx="5483803" cy="399672"/>
        </a:xfrm>
        <a:prstGeom prst="rect">
          <a:avLst/>
        </a:prstGeom>
        <a:solidFill>
          <a:schemeClr val="accent3">
            <a:hueOff val="4979269"/>
            <a:satOff val="-4096"/>
            <a:lumOff val="45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240" tIns="50800" rIns="50800" bIns="50800" numCol="1" spcCol="1270" anchor="ctr" anchorCtr="0">
          <a:noAutofit/>
        </a:bodyPr>
        <a:lstStyle/>
        <a:p>
          <a:pPr lvl="0" algn="l" defTabSz="889000">
            <a:lnSpc>
              <a:spcPct val="90000"/>
            </a:lnSpc>
            <a:spcBef>
              <a:spcPct val="0"/>
            </a:spcBef>
            <a:spcAft>
              <a:spcPct val="35000"/>
            </a:spcAft>
          </a:pPr>
          <a:r>
            <a:rPr lang="en-US" altLang="zh-TW" sz="2000" b="1" kern="1200" dirty="0" smtClean="0">
              <a:latin typeface="Arial" panose="020B0604020202020204" pitchFamily="34" charset="0"/>
              <a:ea typeface="微軟正黑體" pitchFamily="34" charset="-120"/>
              <a:cs typeface="Arial" panose="020B0604020202020204" pitchFamily="34" charset="0"/>
            </a:rPr>
            <a:t>TRAIN</a:t>
          </a:r>
          <a:endParaRPr lang="en-US" sz="2000" b="1" kern="1200" dirty="0">
            <a:latin typeface="Arial" panose="020B0604020202020204" pitchFamily="34" charset="0"/>
            <a:ea typeface="微軟正黑體" pitchFamily="34" charset="-120"/>
            <a:cs typeface="Arial" panose="020B0604020202020204" pitchFamily="34" charset="0"/>
          </a:endParaRPr>
        </a:p>
      </dsp:txBody>
      <dsp:txXfrm>
        <a:off x="590755" y="1997657"/>
        <a:ext cx="5483803" cy="399672"/>
      </dsp:txXfrm>
    </dsp:sp>
    <dsp:sp modelId="{A37BDE57-97B4-422B-A6A6-748BE98D84B4}">
      <dsp:nvSpPr>
        <dsp:cNvPr id="0" name=""/>
        <dsp:cNvSpPr/>
      </dsp:nvSpPr>
      <dsp:spPr>
        <a:xfrm>
          <a:off x="340960" y="1947698"/>
          <a:ext cx="499590" cy="499590"/>
        </a:xfrm>
        <a:prstGeom prst="ellipse">
          <a:avLst/>
        </a:prstGeom>
        <a:solidFill>
          <a:schemeClr val="lt1">
            <a:hueOff val="0"/>
            <a:satOff val="0"/>
            <a:lumOff val="0"/>
            <a:alphaOff val="0"/>
          </a:schemeClr>
        </a:solidFill>
        <a:ln w="25400" cap="flat" cmpd="sng" algn="ctr">
          <a:solidFill>
            <a:schemeClr val="accent3">
              <a:hueOff val="4979269"/>
              <a:satOff val="-4096"/>
              <a:lumOff val="4558"/>
              <a:alphaOff val="0"/>
            </a:schemeClr>
          </a:solidFill>
          <a:prstDash val="solid"/>
        </a:ln>
        <a:effectLst/>
      </dsp:spPr>
      <dsp:style>
        <a:lnRef idx="2">
          <a:scrgbClr r="0" g="0" b="0"/>
        </a:lnRef>
        <a:fillRef idx="1">
          <a:scrgbClr r="0" g="0" b="0"/>
        </a:fillRef>
        <a:effectRef idx="0">
          <a:scrgbClr r="0" g="0" b="0"/>
        </a:effectRef>
        <a:fontRef idx="minor"/>
      </dsp:style>
    </dsp:sp>
    <dsp:sp modelId="{08877825-8695-4A92-8FE6-CFD57E2C4AF7}">
      <dsp:nvSpPr>
        <dsp:cNvPr id="0" name=""/>
        <dsp:cNvSpPr/>
      </dsp:nvSpPr>
      <dsp:spPr>
        <a:xfrm>
          <a:off x="304362" y="2596974"/>
          <a:ext cx="5770197" cy="399672"/>
        </a:xfrm>
        <a:prstGeom prst="rect">
          <a:avLst/>
        </a:prstGeom>
        <a:solidFill>
          <a:schemeClr val="accent3">
            <a:hueOff val="6639026"/>
            <a:satOff val="-5461"/>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240" tIns="50800" rIns="50800" bIns="50800" numCol="1" spcCol="1270" anchor="ctr" anchorCtr="0">
          <a:noAutofit/>
        </a:bodyPr>
        <a:lstStyle/>
        <a:p>
          <a:pPr lvl="0" algn="l" defTabSz="889000">
            <a:lnSpc>
              <a:spcPct val="90000"/>
            </a:lnSpc>
            <a:spcBef>
              <a:spcPct val="0"/>
            </a:spcBef>
            <a:spcAft>
              <a:spcPct val="35000"/>
            </a:spcAft>
          </a:pPr>
          <a:r>
            <a:rPr lang="en-US" altLang="zh-TW" sz="2000" b="1" kern="1200" dirty="0" smtClean="0">
              <a:latin typeface="Arial" panose="020B0604020202020204" pitchFamily="34" charset="0"/>
              <a:ea typeface="微軟正黑體" pitchFamily="34" charset="-120"/>
              <a:cs typeface="Arial" panose="020B0604020202020204" pitchFamily="34" charset="0"/>
            </a:rPr>
            <a:t>OIL &amp; GAS</a:t>
          </a:r>
          <a:endParaRPr lang="en-US" sz="2000" b="1" kern="1200" dirty="0">
            <a:latin typeface="Arial" panose="020B0604020202020204" pitchFamily="34" charset="0"/>
            <a:ea typeface="微軟正黑體" pitchFamily="34" charset="-120"/>
            <a:cs typeface="Arial" panose="020B0604020202020204" pitchFamily="34" charset="0"/>
          </a:endParaRPr>
        </a:p>
      </dsp:txBody>
      <dsp:txXfrm>
        <a:off x="304362" y="2596974"/>
        <a:ext cx="5770197" cy="399672"/>
      </dsp:txXfrm>
    </dsp:sp>
    <dsp:sp modelId="{499D3BF0-BDAE-4264-B95D-0A319263300A}">
      <dsp:nvSpPr>
        <dsp:cNvPr id="0" name=""/>
        <dsp:cNvSpPr/>
      </dsp:nvSpPr>
      <dsp:spPr>
        <a:xfrm>
          <a:off x="54567" y="2547015"/>
          <a:ext cx="499590" cy="499590"/>
        </a:xfrm>
        <a:prstGeom prst="ellipse">
          <a:avLst/>
        </a:prstGeom>
        <a:solidFill>
          <a:schemeClr val="lt1">
            <a:hueOff val="0"/>
            <a:satOff val="0"/>
            <a:lumOff val="0"/>
            <a:alphaOff val="0"/>
          </a:schemeClr>
        </a:solidFill>
        <a:ln w="25400" cap="flat" cmpd="sng" algn="ctr">
          <a:solidFill>
            <a:schemeClr val="accent3">
              <a:hueOff val="6639026"/>
              <a:satOff val="-5461"/>
              <a:lumOff val="607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2887186" cy="491649"/>
          </a:xfrm>
          <a:prstGeom prst="rect">
            <a:avLst/>
          </a:prstGeom>
        </p:spPr>
        <p:txBody>
          <a:bodyPr vert="horz" lIns="94254" tIns="47127" rIns="94254" bIns="47127" rtlCol="0"/>
          <a:lstStyle>
            <a:lvl1pPr algn="l">
              <a:defRPr sz="1200"/>
            </a:lvl1pPr>
          </a:lstStyle>
          <a:p>
            <a:endParaRPr lang="zh-TW" altLang="en-US"/>
          </a:p>
        </p:txBody>
      </p:sp>
      <p:sp>
        <p:nvSpPr>
          <p:cNvPr id="3" name="日期版面配置區 2"/>
          <p:cNvSpPr>
            <a:spLocks noGrp="1"/>
          </p:cNvSpPr>
          <p:nvPr>
            <p:ph type="dt" idx="1"/>
          </p:nvPr>
        </p:nvSpPr>
        <p:spPr>
          <a:xfrm>
            <a:off x="3774010" y="1"/>
            <a:ext cx="2887186" cy="491649"/>
          </a:xfrm>
          <a:prstGeom prst="rect">
            <a:avLst/>
          </a:prstGeom>
        </p:spPr>
        <p:txBody>
          <a:bodyPr vert="horz" lIns="94254" tIns="47127" rIns="94254" bIns="47127" rtlCol="0"/>
          <a:lstStyle>
            <a:lvl1pPr algn="r">
              <a:defRPr sz="1200"/>
            </a:lvl1pPr>
          </a:lstStyle>
          <a:p>
            <a:fld id="{E0E0096B-FE23-43D1-AD2D-6792EBE7B29F}" type="datetimeFigureOut">
              <a:rPr lang="zh-TW" altLang="en-US" smtClean="0"/>
              <a:pPr/>
              <a:t>2017/8/2</a:t>
            </a:fld>
            <a:endParaRPr lang="zh-TW" altLang="en-US"/>
          </a:p>
        </p:txBody>
      </p:sp>
      <p:sp>
        <p:nvSpPr>
          <p:cNvPr id="4" name="投影片圖像版面配置區 3"/>
          <p:cNvSpPr>
            <a:spLocks noGrp="1" noRot="1" noChangeAspect="1"/>
          </p:cNvSpPr>
          <p:nvPr>
            <p:ph type="sldImg" idx="2"/>
          </p:nvPr>
        </p:nvSpPr>
        <p:spPr>
          <a:xfrm>
            <a:off x="57150" y="738188"/>
            <a:ext cx="6548438" cy="3686175"/>
          </a:xfrm>
          <a:prstGeom prst="rect">
            <a:avLst/>
          </a:prstGeom>
          <a:noFill/>
          <a:ln w="12700">
            <a:solidFill>
              <a:prstClr val="black"/>
            </a:solidFill>
          </a:ln>
        </p:spPr>
        <p:txBody>
          <a:bodyPr vert="horz" lIns="94254" tIns="47127" rIns="94254" bIns="47127" rtlCol="0" anchor="ctr"/>
          <a:lstStyle/>
          <a:p>
            <a:endParaRPr lang="zh-TW" altLang="en-US"/>
          </a:p>
        </p:txBody>
      </p:sp>
      <p:sp>
        <p:nvSpPr>
          <p:cNvPr id="5" name="備忘稿版面配置區 4"/>
          <p:cNvSpPr>
            <a:spLocks noGrp="1"/>
          </p:cNvSpPr>
          <p:nvPr>
            <p:ph type="body" sz="quarter" idx="3"/>
          </p:nvPr>
        </p:nvSpPr>
        <p:spPr>
          <a:xfrm>
            <a:off x="666274" y="4670663"/>
            <a:ext cx="5330190" cy="4424839"/>
          </a:xfrm>
          <a:prstGeom prst="rect">
            <a:avLst/>
          </a:prstGeom>
        </p:spPr>
        <p:txBody>
          <a:bodyPr vert="horz" lIns="94254" tIns="47127" rIns="94254" bIns="47127"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339620"/>
            <a:ext cx="2887186" cy="491649"/>
          </a:xfrm>
          <a:prstGeom prst="rect">
            <a:avLst/>
          </a:prstGeom>
        </p:spPr>
        <p:txBody>
          <a:bodyPr vert="horz" lIns="94254" tIns="47127" rIns="94254" bIns="47127"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774010" y="9339620"/>
            <a:ext cx="2887186" cy="491649"/>
          </a:xfrm>
          <a:prstGeom prst="rect">
            <a:avLst/>
          </a:prstGeom>
        </p:spPr>
        <p:txBody>
          <a:bodyPr vert="horz" lIns="94254" tIns="47127" rIns="94254" bIns="47127" rtlCol="0" anchor="b"/>
          <a:lstStyle>
            <a:lvl1pPr algn="r">
              <a:defRPr sz="1200"/>
            </a:lvl1pPr>
          </a:lstStyle>
          <a:p>
            <a:fld id="{79FE6568-F29D-4DB1-AD7D-C119AEA554F1}" type="slidenum">
              <a:rPr lang="zh-TW" altLang="en-US" smtClean="0"/>
              <a:pPr/>
              <a:t>‹#›</a:t>
            </a:fld>
            <a:endParaRPr lang="zh-TW" altLang="en-US"/>
          </a:p>
        </p:txBody>
      </p:sp>
    </p:spTree>
    <p:extLst>
      <p:ext uri="{BB962C8B-B14F-4D97-AF65-F5344CB8AC3E}">
        <p14:creationId xmlns:p14="http://schemas.microsoft.com/office/powerpoint/2010/main" val="2125822121"/>
      </p:ext>
    </p:extLst>
  </p:cSld>
  <p:clrMap bg1="lt1" tx1="dk1" bg2="lt2" tx2="dk2" accent1="accent1" accent2="accent2" accent3="accent3" accent4="accent4" accent5="accent5" accent6="accent6" hlink="hlink" folHlink="folHlink"/>
  <p:notesStyle>
    <a:lvl1pPr marL="0" algn="l" defTabSz="816479" rtl="0" eaLnBrk="1" latinLnBrk="0" hangingPunct="1">
      <a:defRPr sz="1088" kern="1200">
        <a:solidFill>
          <a:schemeClr val="tx1"/>
        </a:solidFill>
        <a:latin typeface="+mn-lt"/>
        <a:ea typeface="+mn-ea"/>
        <a:cs typeface="+mn-cs"/>
      </a:defRPr>
    </a:lvl1pPr>
    <a:lvl2pPr marL="408240" algn="l" defTabSz="816479" rtl="0" eaLnBrk="1" latinLnBrk="0" hangingPunct="1">
      <a:defRPr sz="1088" kern="1200">
        <a:solidFill>
          <a:schemeClr val="tx1"/>
        </a:solidFill>
        <a:latin typeface="+mn-lt"/>
        <a:ea typeface="+mn-ea"/>
        <a:cs typeface="+mn-cs"/>
      </a:defRPr>
    </a:lvl2pPr>
    <a:lvl3pPr marL="816479" algn="l" defTabSz="816479" rtl="0" eaLnBrk="1" latinLnBrk="0" hangingPunct="1">
      <a:defRPr sz="1088" kern="1200">
        <a:solidFill>
          <a:schemeClr val="tx1"/>
        </a:solidFill>
        <a:latin typeface="+mn-lt"/>
        <a:ea typeface="+mn-ea"/>
        <a:cs typeface="+mn-cs"/>
      </a:defRPr>
    </a:lvl3pPr>
    <a:lvl4pPr marL="1224719" algn="l" defTabSz="816479" rtl="0" eaLnBrk="1" latinLnBrk="0" hangingPunct="1">
      <a:defRPr sz="1088" kern="1200">
        <a:solidFill>
          <a:schemeClr val="tx1"/>
        </a:solidFill>
        <a:latin typeface="+mn-lt"/>
        <a:ea typeface="+mn-ea"/>
        <a:cs typeface="+mn-cs"/>
      </a:defRPr>
    </a:lvl4pPr>
    <a:lvl5pPr marL="1632959" algn="l" defTabSz="816479" rtl="0" eaLnBrk="1" latinLnBrk="0" hangingPunct="1">
      <a:defRPr sz="1088" kern="1200">
        <a:solidFill>
          <a:schemeClr val="tx1"/>
        </a:solidFill>
        <a:latin typeface="+mn-lt"/>
        <a:ea typeface="+mn-ea"/>
        <a:cs typeface="+mn-cs"/>
      </a:defRPr>
    </a:lvl5pPr>
    <a:lvl6pPr marL="2041198" algn="l" defTabSz="816479" rtl="0" eaLnBrk="1" latinLnBrk="0" hangingPunct="1">
      <a:defRPr sz="1088" kern="1200">
        <a:solidFill>
          <a:schemeClr val="tx1"/>
        </a:solidFill>
        <a:latin typeface="+mn-lt"/>
        <a:ea typeface="+mn-ea"/>
        <a:cs typeface="+mn-cs"/>
      </a:defRPr>
    </a:lvl6pPr>
    <a:lvl7pPr marL="2449438" algn="l" defTabSz="816479" rtl="0" eaLnBrk="1" latinLnBrk="0" hangingPunct="1">
      <a:defRPr sz="1088" kern="1200">
        <a:solidFill>
          <a:schemeClr val="tx1"/>
        </a:solidFill>
        <a:latin typeface="+mn-lt"/>
        <a:ea typeface="+mn-ea"/>
        <a:cs typeface="+mn-cs"/>
      </a:defRPr>
    </a:lvl7pPr>
    <a:lvl8pPr marL="2857677" algn="l" defTabSz="816479" rtl="0" eaLnBrk="1" latinLnBrk="0" hangingPunct="1">
      <a:defRPr sz="1088" kern="1200">
        <a:solidFill>
          <a:schemeClr val="tx1"/>
        </a:solidFill>
        <a:latin typeface="+mn-lt"/>
        <a:ea typeface="+mn-ea"/>
        <a:cs typeface="+mn-cs"/>
      </a:defRPr>
    </a:lvl8pPr>
    <a:lvl9pPr marL="3265917" algn="l" defTabSz="816479"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1" Type="http://schemas.openxmlformats.org/officeDocument/2006/relationships/hyperlink" Target="https://en.wikipedia.org/wiki/Industrial_control_system" TargetMode="External"/><Relationship Id="rId12" Type="http://schemas.openxmlformats.org/officeDocument/2006/relationships/hyperlink" Target="https://en.wikipedia.org/wiki/Setpoint_(control_system)" TargetMode="External"/><Relationship Id="rId13" Type="http://schemas.openxmlformats.org/officeDocument/2006/relationships/hyperlink" Target="https://en.wikipedia.org/wiki/Process_variable" TargetMode="External"/><Relationship Id="rId14" Type="http://schemas.openxmlformats.org/officeDocument/2006/relationships/hyperlink" Target="https://en.wikipedia.org/wiki/Proportional_control" TargetMode="External"/><Relationship Id="rId15" Type="http://schemas.openxmlformats.org/officeDocument/2006/relationships/hyperlink" Target="https://en.wikipedia.org/wiki/Integral" TargetMode="External"/><Relationship Id="rId16" Type="http://schemas.openxmlformats.org/officeDocument/2006/relationships/hyperlink" Target="https://en.wikipedia.org/wiki/Derivative" TargetMode="External"/><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en.wikipedia.org/wiki/International_standard" TargetMode="External"/><Relationship Id="rId4" Type="http://schemas.openxmlformats.org/officeDocument/2006/relationships/hyperlink" Target="https://en.wikipedia.org/wiki/Control_system" TargetMode="External"/><Relationship Id="rId5" Type="http://schemas.openxmlformats.org/officeDocument/2006/relationships/hyperlink" Target="https://en.wikipedia.org/wiki/Graphical_user_interfaces" TargetMode="External"/><Relationship Id="rId6" Type="http://schemas.openxmlformats.org/officeDocument/2006/relationships/hyperlink" Target="https://en.wikipedia.org/wiki/Programmable_logic_controller" TargetMode="External"/><Relationship Id="rId7" Type="http://schemas.openxmlformats.org/officeDocument/2006/relationships/hyperlink" Target="https://en.wikipedia.org/wiki/PID_controller" TargetMode="External"/><Relationship Id="rId8" Type="http://schemas.openxmlformats.org/officeDocument/2006/relationships/hyperlink" Target="https://en.wikipedia.org/wiki/Control_loop" TargetMode="External"/><Relationship Id="rId9" Type="http://schemas.openxmlformats.org/officeDocument/2006/relationships/hyperlink" Target="https://en.wikipedia.org/wiki/Feedback_mechanism" TargetMode="External"/><Relationship Id="rId10" Type="http://schemas.openxmlformats.org/officeDocument/2006/relationships/hyperlink" Target="https://en.wikipedia.org/wiki/Controller_(control_theor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Industry</a:t>
            </a:r>
            <a:r>
              <a:rPr lang="en-US" baseline="0" dirty="0" smtClean="0">
                <a:latin typeface="+mn-lt"/>
              </a:rPr>
              <a:t> 4.0 is a vision, providing a direction and drive for industries towards the Fourth Industrial Revolution.</a:t>
            </a:r>
          </a:p>
          <a:p>
            <a:endParaRPr lang="en-US" baseline="0" dirty="0" smtClean="0">
              <a:latin typeface="+mn-lt"/>
            </a:endParaRPr>
          </a:p>
          <a:p>
            <a:r>
              <a:rPr lang="en-US" sz="1200" kern="1200" dirty="0" smtClean="0">
                <a:solidFill>
                  <a:schemeClr val="tx1"/>
                </a:solidFill>
                <a:effectLst/>
                <a:latin typeface="+mn-lt"/>
                <a:ea typeface="+mn-ea"/>
                <a:cs typeface="+mn-cs"/>
              </a:rPr>
              <a:t>Not only on the efficiency of the production, which were achieved through Mass Production.</a:t>
            </a:r>
            <a:endParaRPr lang="en-US" baseline="0" dirty="0" smtClean="0">
              <a:latin typeface="+mn-lt"/>
            </a:endParaRPr>
          </a:p>
          <a:p>
            <a:r>
              <a:rPr lang="en-US" baseline="0" dirty="0" smtClean="0">
                <a:latin typeface="+mn-lt"/>
              </a:rPr>
              <a:t>Productivity/performance improvement come from connectivity and collaboration, which result in flexibility (removing constraints) in the system.</a:t>
            </a:r>
          </a:p>
          <a:p>
            <a:endParaRPr lang="en-US" baseline="0" dirty="0" smtClean="0">
              <a:latin typeface="+mn-lt"/>
            </a:endParaRPr>
          </a:p>
          <a:p>
            <a:r>
              <a:rPr lang="en-US" altLang="zh-TW" b="1" baseline="0" dirty="0" smtClean="0">
                <a:latin typeface="+mn-lt"/>
              </a:rPr>
              <a:t>Why now? </a:t>
            </a:r>
            <a:r>
              <a:rPr lang="en-US" altLang="zh-TW" baseline="0" dirty="0" smtClean="0">
                <a:latin typeface="+mn-lt"/>
              </a:rPr>
              <a:t>(1) Moore’s Law makes it possible. (2) People are doing it now.</a:t>
            </a:r>
            <a:endParaRPr lang="en-US" dirty="0">
              <a:latin typeface="+mn-lt"/>
            </a:endParaRPr>
          </a:p>
        </p:txBody>
      </p:sp>
      <p:sp>
        <p:nvSpPr>
          <p:cNvPr id="4" name="Slide Number Placeholder 3"/>
          <p:cNvSpPr>
            <a:spLocks noGrp="1"/>
          </p:cNvSpPr>
          <p:nvPr>
            <p:ph type="sldNum" sz="quarter" idx="10"/>
          </p:nvPr>
        </p:nvSpPr>
        <p:spPr/>
        <p:txBody>
          <a:bodyPr/>
          <a:lstStyle/>
          <a:p>
            <a:fld id="{2B1C54F9-517C-AC4D-9E72-23BA38E1B8E4}" type="slidenum">
              <a:rPr lang="en-US" smtClean="0"/>
              <a:pPr/>
              <a:t>3</a:t>
            </a:fld>
            <a:endParaRPr lang="en-US" dirty="0"/>
          </a:p>
        </p:txBody>
      </p:sp>
    </p:spTree>
    <p:extLst>
      <p:ext uri="{BB962C8B-B14F-4D97-AF65-F5344CB8AC3E}">
        <p14:creationId xmlns:p14="http://schemas.microsoft.com/office/powerpoint/2010/main" val="286417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lstStyle/>
          <a:p>
            <a:pPr marL="230188" marR="0" indent="-230188" algn="l" defTabSz="816479" rtl="0" eaLnBrk="1" fontAlgn="auto" latinLnBrk="0" hangingPunct="1">
              <a:lnSpc>
                <a:spcPct val="100000"/>
              </a:lnSpc>
              <a:spcBef>
                <a:spcPts val="0"/>
              </a:spcBef>
              <a:spcAft>
                <a:spcPts val="0"/>
              </a:spcAft>
              <a:buClrTx/>
              <a:buSzTx/>
              <a:buFont typeface="Arial" charset="0"/>
              <a:buChar char="•"/>
              <a:tabLst/>
              <a:defRPr/>
            </a:pPr>
            <a:r>
              <a:rPr lang="en-US" sz="1100" b="1" dirty="0" smtClean="0">
                <a:latin typeface="Arial" panose="020B0604020202020204" pitchFamily="34" charset="0"/>
                <a:cs typeface="Arial" panose="020B0604020202020204" pitchFamily="34" charset="0"/>
              </a:rPr>
              <a:t>Industry 4.0: All-IP Factories, no chaos of field buses, Internet-based Factory Networking based on </a:t>
            </a:r>
            <a:r>
              <a:rPr lang="en-US" sz="1100" b="1" dirty="0" err="1" smtClean="0">
                <a:latin typeface="Arial" panose="020B0604020202020204" pitchFamily="34" charset="0"/>
                <a:cs typeface="Arial" panose="020B0604020202020204" pitchFamily="34" charset="0"/>
              </a:rPr>
              <a:t>IoS</a:t>
            </a:r>
            <a:r>
              <a:rPr lang="en-US" sz="1100" b="1" dirty="0" smtClean="0">
                <a:latin typeface="Arial" panose="020B0604020202020204" pitchFamily="34" charset="0"/>
                <a:cs typeface="Arial" panose="020B0604020202020204" pitchFamily="34" charset="0"/>
              </a:rPr>
              <a:t> and </a:t>
            </a:r>
            <a:r>
              <a:rPr lang="en-US" sz="1100" b="1" dirty="0" err="1" smtClean="0">
                <a:latin typeface="Arial" panose="020B0604020202020204" pitchFamily="34" charset="0"/>
                <a:cs typeface="Arial" panose="020B0604020202020204" pitchFamily="34" charset="0"/>
              </a:rPr>
              <a:t>IoT</a:t>
            </a:r>
            <a:endPar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endParaRPr>
          </a:p>
          <a:p>
            <a:pPr marL="230188" indent="-230188">
              <a:buFont typeface="Arial" charset="0"/>
              <a:buChar char="•"/>
            </a:pP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Factory System Planning independent to Hardware</a:t>
            </a:r>
          </a:p>
          <a:p>
            <a:pPr marL="230188" indent="-230188">
              <a:buFont typeface="Arial" charset="0"/>
              <a:buChar char="•"/>
            </a:pP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Based on IOT &amp; IOS all IP Internet Factory</a:t>
            </a:r>
            <a:endParaRPr lang="en-US" sz="1100" b="1" dirty="0" smtClean="0">
              <a:solidFill>
                <a:schemeClr val="bg1"/>
              </a:solidFill>
              <a:latin typeface="Arial" panose="020B0604020202020204" pitchFamily="34" charset="0"/>
              <a:ea typeface="微軟正黑體" pitchFamily="34" charset="-120"/>
              <a:cs typeface="Arial" panose="020B0604020202020204" pitchFamily="34" charset="0"/>
            </a:endParaRPr>
          </a:p>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13</a:t>
            </a:fld>
            <a:endParaRPr lang="zh-TW" altLang="en-US"/>
          </a:p>
        </p:txBody>
      </p:sp>
    </p:spTree>
    <p:extLst>
      <p:ext uri="{BB962C8B-B14F-4D97-AF65-F5344CB8AC3E}">
        <p14:creationId xmlns:p14="http://schemas.microsoft.com/office/powerpoint/2010/main" val="15969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15</a:t>
            </a:fld>
            <a:endParaRPr lang="zh-TW" altLang="en-US"/>
          </a:p>
        </p:txBody>
      </p:sp>
    </p:spTree>
    <p:extLst>
      <p:ext uri="{BB962C8B-B14F-4D97-AF65-F5344CB8AC3E}">
        <p14:creationId xmlns:p14="http://schemas.microsoft.com/office/powerpoint/2010/main" val="171791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Logistic environment</a:t>
            </a:r>
            <a:r>
              <a:rPr lang="en-US" altLang="zh-TW" sz="1200" baseline="0" dirty="0" smtClean="0"/>
              <a:t> for </a:t>
            </a:r>
            <a:r>
              <a:rPr lang="en-US" altLang="zh-TW" sz="1200" dirty="0" smtClean="0"/>
              <a:t>E-commerce is very different from traditional logistics environment,</a:t>
            </a:r>
            <a:r>
              <a:rPr lang="en-US" altLang="zh-TW" sz="1200" baseline="0" dirty="0" smtClean="0"/>
              <a:t> particularly on </a:t>
            </a:r>
            <a:r>
              <a:rPr lang="en-US" altLang="zh-TW" sz="1200" b="1" baseline="0" dirty="0" smtClean="0">
                <a:solidFill>
                  <a:srgbClr val="FF0000"/>
                </a:solidFill>
              </a:rPr>
              <a:t>order picking</a:t>
            </a:r>
            <a:endParaRPr lang="en-US" altLang="zh-TW" sz="1200" b="1"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Industry 4.0 promises far-reaching payoffs for logistic operation. Industry 4.0 or so-called Productivity 4.0 in Taiwan refers to the technological evolution from embedded systems to cyber-physical systems (CPS) [1]. Put simply, Industry 4.0 represents the coming fourth industrial revolution on the way to an Internet of Things, Data and Services (figure 1) [2].</a:t>
            </a:r>
          </a:p>
          <a:p>
            <a:endParaRPr lang="zh-TW" altLang="en-US" dirty="0"/>
          </a:p>
        </p:txBody>
      </p:sp>
      <p:sp>
        <p:nvSpPr>
          <p:cNvPr id="4" name="Slide Number Placeholder 3"/>
          <p:cNvSpPr>
            <a:spLocks noGrp="1"/>
          </p:cNvSpPr>
          <p:nvPr>
            <p:ph type="sldNum" sz="quarter" idx="10"/>
          </p:nvPr>
        </p:nvSpPr>
        <p:spPr/>
        <p:txBody>
          <a:bodyPr/>
          <a:lstStyle/>
          <a:p>
            <a:fld id="{3BFF68BE-903A-4AF1-9CD4-609A95AEAB7F}" type="slidenum">
              <a:rPr lang="zh-TW" altLang="en-US" smtClean="0"/>
              <a:pPr/>
              <a:t>16</a:t>
            </a:fld>
            <a:endParaRPr lang="zh-TW" altLang="en-US"/>
          </a:p>
        </p:txBody>
      </p:sp>
    </p:spTree>
    <p:extLst>
      <p:ext uri="{BB962C8B-B14F-4D97-AF65-F5344CB8AC3E}">
        <p14:creationId xmlns:p14="http://schemas.microsoft.com/office/powerpoint/2010/main" val="171976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lstStyle/>
          <a:p>
            <a:pPr marL="0" marR="0" indent="0" algn="l" defTabSz="816479" rtl="0" eaLnBrk="1" fontAlgn="auto" latinLnBrk="0" hangingPunct="1">
              <a:lnSpc>
                <a:spcPct val="100000"/>
              </a:lnSpc>
              <a:spcBef>
                <a:spcPts val="0"/>
              </a:spcBef>
              <a:spcAft>
                <a:spcPts val="0"/>
              </a:spcAft>
              <a:buClrTx/>
              <a:buSzTx/>
              <a:buFontTx/>
              <a:buNone/>
              <a:tabLst/>
              <a:defRPr/>
            </a:pPr>
            <a:r>
              <a:rPr lang="en-US" b="1" dirty="0" smtClean="0">
                <a:latin typeface="Arial" panose="020B0604020202020204" pitchFamily="34" charset="0"/>
                <a:cs typeface="Arial" panose="020B0604020202020204" pitchFamily="34" charset="0"/>
              </a:rPr>
              <a:t>The Strength of Humans are Weakness of Robots and The Strength of human are the Strength of Robots</a:t>
            </a:r>
          </a:p>
          <a:p>
            <a:pPr marL="0" marR="0" indent="0" algn="l" defTabSz="816479" rtl="0" eaLnBrk="1" fontAlgn="auto" latinLnBrk="0" hangingPunct="1">
              <a:lnSpc>
                <a:spcPct val="100000"/>
              </a:lnSpc>
              <a:spcBef>
                <a:spcPts val="0"/>
              </a:spcBef>
              <a:spcAft>
                <a:spcPts val="0"/>
              </a:spcAft>
              <a:buClrTx/>
              <a:buSzTx/>
              <a:buFontTx/>
              <a:buNone/>
              <a:tabLst/>
              <a:defRPr/>
            </a:pPr>
            <a:endParaRPr lang="en-US" b="1" dirty="0" smtClean="0">
              <a:latin typeface="Arial" panose="020B0604020202020204" pitchFamily="34" charset="0"/>
              <a:cs typeface="Arial" panose="020B0604020202020204" pitchFamily="34" charset="0"/>
            </a:endParaRPr>
          </a:p>
          <a:p>
            <a:pPr marL="0" marR="0" indent="0" algn="l" defTabSz="816479" rtl="0" eaLnBrk="1" fontAlgn="auto" latinLnBrk="0" hangingPunct="1">
              <a:lnSpc>
                <a:spcPct val="100000"/>
              </a:lnSpc>
              <a:spcBef>
                <a:spcPts val="0"/>
              </a:spcBef>
              <a:spcAft>
                <a:spcPts val="0"/>
              </a:spcAft>
              <a:buClrTx/>
              <a:buSzTx/>
              <a:buFontTx/>
              <a:buNone/>
              <a:tabLst/>
              <a:defRPr/>
            </a:pPr>
            <a:r>
              <a:rPr lang="en-US" b="1" dirty="0" smtClean="0">
                <a:solidFill>
                  <a:schemeClr val="bg2">
                    <a:lumMod val="75000"/>
                  </a:schemeClr>
                </a:solidFill>
                <a:latin typeface="Arial" panose="020B0604020202020204" pitchFamily="34" charset="0"/>
                <a:cs typeface="Arial" panose="020B0604020202020204" pitchFamily="34" charset="0"/>
              </a:rPr>
              <a:t>DEXTERITY</a:t>
            </a:r>
            <a:r>
              <a:rPr lang="zh-TW" altLang="en-US" b="1" dirty="0" smtClean="0">
                <a:solidFill>
                  <a:schemeClr val="bg2">
                    <a:lumMod val="75000"/>
                  </a:schemeClr>
                </a:solidFill>
                <a:latin typeface="Arial" panose="020B0604020202020204" pitchFamily="34" charset="0"/>
                <a:cs typeface="Arial" panose="020B0604020202020204" pitchFamily="34" charset="0"/>
              </a:rPr>
              <a:t> 靈巧</a:t>
            </a:r>
            <a:endParaRPr lang="en-US" altLang="zh-TW" b="1" dirty="0" smtClean="0">
              <a:solidFill>
                <a:schemeClr val="bg2">
                  <a:lumMod val="75000"/>
                </a:schemeClr>
              </a:solidFill>
              <a:latin typeface="Arial" panose="020B0604020202020204" pitchFamily="34" charset="0"/>
              <a:cs typeface="Arial" panose="020B0604020202020204" pitchFamily="34" charset="0"/>
            </a:endParaRPr>
          </a:p>
          <a:p>
            <a:pPr marL="0" marR="0" indent="0" algn="l" defTabSz="816479" rtl="0" eaLnBrk="1" fontAlgn="auto" latinLnBrk="0" hangingPunct="1">
              <a:lnSpc>
                <a:spcPct val="100000"/>
              </a:lnSpc>
              <a:spcBef>
                <a:spcPts val="0"/>
              </a:spcBef>
              <a:spcAft>
                <a:spcPts val="0"/>
              </a:spcAft>
              <a:buClrTx/>
              <a:buSzTx/>
              <a:buFontTx/>
              <a:buNone/>
              <a:tabLst/>
              <a:defRPr/>
            </a:pPr>
            <a:r>
              <a:rPr lang="en-US" b="1" dirty="0" smtClean="0">
                <a:solidFill>
                  <a:schemeClr val="bg2">
                    <a:lumMod val="75000"/>
                  </a:schemeClr>
                </a:solidFill>
                <a:latin typeface="Arial" panose="020B0604020202020204" pitchFamily="34" charset="0"/>
                <a:cs typeface="Arial" panose="020B0604020202020204" pitchFamily="34" charset="0"/>
              </a:rPr>
              <a:t>ENDURANCE</a:t>
            </a:r>
            <a:r>
              <a:rPr lang="zh-TW" altLang="en-US" b="1" baseline="0" dirty="0" smtClean="0">
                <a:solidFill>
                  <a:schemeClr val="bg2">
                    <a:lumMod val="75000"/>
                  </a:schemeClr>
                </a:solidFill>
                <a:latin typeface="Arial" panose="020B0604020202020204" pitchFamily="34" charset="0"/>
                <a:cs typeface="Arial" panose="020B0604020202020204" pitchFamily="34" charset="0"/>
              </a:rPr>
              <a:t> </a:t>
            </a:r>
            <a:r>
              <a:rPr lang="en-US" sz="1088" kern="1200" dirty="0" smtClean="0">
                <a:solidFill>
                  <a:schemeClr val="tx1"/>
                </a:solidFill>
                <a:latin typeface="+mn-lt"/>
                <a:ea typeface="+mn-ea"/>
                <a:cs typeface="+mn-cs"/>
              </a:rPr>
              <a:t>耐力</a:t>
            </a:r>
            <a:endParaRPr lang="en-US" b="1" dirty="0" smtClean="0">
              <a:latin typeface="Arial" panose="020B0604020202020204" pitchFamily="34" charset="0"/>
              <a:cs typeface="Arial" panose="020B0604020202020204" pitchFamily="34" charset="0"/>
            </a:endParaRPr>
          </a:p>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17</a:t>
            </a:fld>
            <a:endParaRPr lang="zh-TW" altLang="en-US"/>
          </a:p>
        </p:txBody>
      </p:sp>
    </p:spTree>
    <p:extLst>
      <p:ext uri="{BB962C8B-B14F-4D97-AF65-F5344CB8AC3E}">
        <p14:creationId xmlns:p14="http://schemas.microsoft.com/office/powerpoint/2010/main" val="1835186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Robots</a:t>
            </a:r>
            <a:endParaRPr lang="en-US" dirty="0"/>
          </a:p>
        </p:txBody>
      </p:sp>
      <p:sp>
        <p:nvSpPr>
          <p:cNvPr id="4" name="Slide Number Placeholder 3"/>
          <p:cNvSpPr>
            <a:spLocks noGrp="1"/>
          </p:cNvSpPr>
          <p:nvPr>
            <p:ph type="sldNum" sz="quarter" idx="10"/>
          </p:nvPr>
        </p:nvSpPr>
        <p:spPr/>
        <p:txBody>
          <a:bodyPr/>
          <a:lstStyle/>
          <a:p>
            <a:fld id="{2B1C54F9-517C-AC4D-9E72-23BA38E1B8E4}" type="slidenum">
              <a:rPr lang="en-US" smtClean="0"/>
              <a:t>18</a:t>
            </a:fld>
            <a:endParaRPr lang="en-US" dirty="0"/>
          </a:p>
        </p:txBody>
      </p:sp>
    </p:spTree>
    <p:extLst>
      <p:ext uri="{BB962C8B-B14F-4D97-AF65-F5344CB8AC3E}">
        <p14:creationId xmlns:p14="http://schemas.microsoft.com/office/powerpoint/2010/main" val="1565860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19</a:t>
            </a:fld>
            <a:endParaRPr lang="zh-TW" altLang="en-US"/>
          </a:p>
        </p:txBody>
      </p:sp>
    </p:spTree>
    <p:extLst>
      <p:ext uri="{BB962C8B-B14F-4D97-AF65-F5344CB8AC3E}">
        <p14:creationId xmlns:p14="http://schemas.microsoft.com/office/powerpoint/2010/main" val="83109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21</a:t>
            </a:fld>
            <a:endParaRPr lang="zh-TW" altLang="en-US"/>
          </a:p>
        </p:txBody>
      </p:sp>
    </p:spTree>
    <p:extLst>
      <p:ext uri="{BB962C8B-B14F-4D97-AF65-F5344CB8AC3E}">
        <p14:creationId xmlns:p14="http://schemas.microsoft.com/office/powerpoint/2010/main" val="177288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54694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Evidence-based Medicine</a:t>
            </a:r>
          </a:p>
          <a:p>
            <a:r>
              <a:rPr lang="en-US" dirty="0" smtClean="0"/>
              <a:t>Descriptive</a:t>
            </a:r>
            <a:r>
              <a:rPr lang="en-US" baseline="0" dirty="0" smtClean="0"/>
              <a:t> Analysis</a:t>
            </a:r>
          </a:p>
          <a:p>
            <a:r>
              <a:rPr lang="en-US" baseline="0" dirty="0" smtClean="0"/>
              <a:t>Predictive Analysis</a:t>
            </a:r>
          </a:p>
          <a:p>
            <a:r>
              <a:rPr lang="en-US" baseline="0" dirty="0" smtClean="0"/>
              <a:t>Prescriptive Analysis</a:t>
            </a:r>
            <a:endParaRPr lang="en-US" dirty="0"/>
          </a:p>
        </p:txBody>
      </p:sp>
      <p:sp>
        <p:nvSpPr>
          <p:cNvPr id="4" name="Slide Number Placeholder 3"/>
          <p:cNvSpPr>
            <a:spLocks noGrp="1"/>
          </p:cNvSpPr>
          <p:nvPr>
            <p:ph type="sldNum" sz="quarter" idx="10"/>
          </p:nvPr>
        </p:nvSpPr>
        <p:spPr/>
        <p:txBody>
          <a:bodyPr/>
          <a:lstStyle/>
          <a:p>
            <a:fld id="{2B1C54F9-517C-AC4D-9E72-23BA38E1B8E4}" type="slidenum">
              <a:rPr lang="en-US" smtClean="0"/>
              <a:pPr/>
              <a:t>24</a:t>
            </a:fld>
            <a:endParaRPr lang="en-US" dirty="0"/>
          </a:p>
        </p:txBody>
      </p:sp>
    </p:spTree>
    <p:extLst>
      <p:ext uri="{BB962C8B-B14F-4D97-AF65-F5344CB8AC3E}">
        <p14:creationId xmlns:p14="http://schemas.microsoft.com/office/powerpoint/2010/main" val="1979447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8" y="738188"/>
            <a:ext cx="6545262" cy="3684587"/>
          </a:xfrm>
        </p:spPr>
      </p:sp>
      <p:sp>
        <p:nvSpPr>
          <p:cNvPr id="3" name="Notes Placeholder 2"/>
          <p:cNvSpPr>
            <a:spLocks noGrp="1"/>
          </p:cNvSpPr>
          <p:nvPr>
            <p:ph type="body" idx="1"/>
          </p:nvPr>
        </p:nvSpPr>
        <p:spPr/>
        <p:txBody>
          <a:bodyPr>
            <a:normAutofit fontScale="85000" lnSpcReduction="10000"/>
          </a:bodyPr>
          <a:lstStyle/>
          <a:p>
            <a:pPr marL="0" indent="0">
              <a:buFont typeface="Arial" panose="020B0604020202020204" pitchFamily="34" charset="0"/>
              <a:buNone/>
            </a:pPr>
            <a:r>
              <a:rPr lang="en-US" sz="1050" dirty="0" smtClean="0">
                <a:ln>
                  <a:solidFill>
                    <a:srgbClr val="FF9900"/>
                  </a:solidFill>
                </a:ln>
                <a:solidFill>
                  <a:srgbClr val="FF9900"/>
                </a:solidFill>
                <a:effectLst>
                  <a:outerShdw blurRad="60007" dist="310007" dir="7680000" sy="30000" kx="1300200" algn="ctr" rotWithShape="0">
                    <a:prstClr val="black">
                      <a:alpha val="32000"/>
                    </a:prstClr>
                  </a:outerShdw>
                </a:effectLst>
              </a:rPr>
              <a:t>Data Collection</a:t>
            </a:r>
          </a:p>
          <a:p>
            <a:pPr marL="285768" indent="-285768">
              <a:buFont typeface="Arial" panose="020B0604020202020204" pitchFamily="34" charset="0"/>
              <a:buChar char="•"/>
            </a:pPr>
            <a:r>
              <a:rPr lang="en-US" altLang="zh-TW" sz="1100" dirty="0" smtClean="0">
                <a:ln>
                  <a:solidFill>
                    <a:srgbClr val="FF9900"/>
                  </a:solidFill>
                </a:ln>
                <a:solidFill>
                  <a:srgbClr val="FF9900"/>
                </a:solidFill>
                <a:effectLst>
                  <a:outerShdw blurRad="60007" dist="310007" dir="7680000" sy="30000" kx="1300200" algn="ctr" rotWithShape="0">
                    <a:prstClr val="black">
                      <a:alpha val="32000"/>
                    </a:prstClr>
                  </a:outerShdw>
                </a:effectLst>
              </a:rPr>
              <a:t>An accelerometer is installed on the vertical direction of bearing housing</a:t>
            </a:r>
          </a:p>
          <a:p>
            <a:pPr marL="285768" indent="-285768">
              <a:buFont typeface="Arial" panose="020B0604020202020204" pitchFamily="34" charset="0"/>
              <a:buChar char="•"/>
            </a:pPr>
            <a:r>
              <a:rPr lang="en-US" altLang="zh-TW" sz="1100" dirty="0" smtClean="0">
                <a:ln>
                  <a:solidFill>
                    <a:srgbClr val="FF9900"/>
                  </a:solidFill>
                </a:ln>
                <a:solidFill>
                  <a:srgbClr val="FF9900"/>
                </a:solidFill>
                <a:effectLst>
                  <a:outerShdw blurRad="60007" dist="310007" dir="7680000" sy="30000" kx="1300200" algn="ctr" rotWithShape="0">
                    <a:prstClr val="black">
                      <a:alpha val="32000"/>
                    </a:prstClr>
                  </a:outerShdw>
                </a:effectLst>
              </a:rPr>
              <a:t>A current sensor is installed to monitor one current phase of the spindle motor</a:t>
            </a:r>
          </a:p>
          <a:p>
            <a:pPr marL="285768" indent="-285768">
              <a:buFont typeface="Arial" panose="020B0604020202020204" pitchFamily="34" charset="0"/>
              <a:buChar char="•"/>
            </a:pPr>
            <a:r>
              <a:rPr lang="en-US" altLang="zh-TW" sz="1100" dirty="0" smtClean="0">
                <a:ln>
                  <a:solidFill>
                    <a:srgbClr val="FF9900"/>
                  </a:solidFill>
                </a:ln>
                <a:solidFill>
                  <a:srgbClr val="FF9900"/>
                </a:solidFill>
                <a:effectLst>
                  <a:outerShdw blurRad="60007" dist="310007" dir="7680000" sy="30000" kx="1300200" algn="ctr" rotWithShape="0">
                    <a:prstClr val="black">
                      <a:alpha val="32000"/>
                    </a:prstClr>
                  </a:outerShdw>
                </a:effectLst>
              </a:rPr>
              <a:t>The  current  signal  is  used  as  a  time  stamp  to  synchronize  the  obtained vibration data with the running speed of the shaft</a:t>
            </a:r>
          </a:p>
          <a:p>
            <a:pPr marL="285768" indent="-285768">
              <a:buFont typeface="Arial" panose="020B0604020202020204" pitchFamily="34" charset="0"/>
              <a:buChar char="•"/>
            </a:pPr>
            <a:r>
              <a:rPr lang="en-US" altLang="zh-TW" sz="1100" dirty="0" smtClean="0">
                <a:ln>
                  <a:solidFill>
                    <a:srgbClr val="FF9900"/>
                  </a:solidFill>
                </a:ln>
                <a:solidFill>
                  <a:srgbClr val="FF9900"/>
                </a:solidFill>
                <a:effectLst>
                  <a:outerShdw blurRad="60007" dist="310007" dir="7680000" sy="30000" kx="1300200" algn="ctr" rotWithShape="0">
                    <a:prstClr val="black">
                      <a:alpha val="32000"/>
                    </a:prstClr>
                  </a:outerShdw>
                </a:effectLst>
              </a:rPr>
              <a:t>PCM3178-HG-B DAQ is used as data acquisition hardware</a:t>
            </a:r>
          </a:p>
          <a:p>
            <a:pPr marL="285768" indent="-285768">
              <a:buFont typeface="Arial" panose="020B0604020202020204" pitchFamily="34" charset="0"/>
              <a:buChar char="•"/>
            </a:pPr>
            <a:r>
              <a:rPr lang="en-US" altLang="zh-TW" sz="1100" dirty="0" smtClean="0">
                <a:ln>
                  <a:solidFill>
                    <a:srgbClr val="FF9900"/>
                  </a:solidFill>
                </a:ln>
                <a:solidFill>
                  <a:srgbClr val="FF9900"/>
                </a:solidFill>
                <a:effectLst>
                  <a:outerShdw blurRad="60007" dist="310007" dir="7680000" sy="30000" kx="1300200" algn="ctr" rotWithShape="0">
                    <a:prstClr val="black">
                      <a:alpha val="32000"/>
                    </a:prstClr>
                  </a:outerShdw>
                </a:effectLst>
              </a:rPr>
              <a:t>Data is acquired through in-house software in the Watchdog Agent, which consists of computational health assessment and prognostic algorithms and a software toolbox for assessing and predicting the degradation of services</a:t>
            </a:r>
          </a:p>
          <a:p>
            <a:endParaRPr lang="en-US" altLang="zh-TW" dirty="0" smtClean="0"/>
          </a:p>
          <a:p>
            <a:r>
              <a:rPr lang="en-US" altLang="zh-TW" dirty="0" smtClean="0"/>
              <a:t>Feature Extraction and Selection</a:t>
            </a:r>
          </a:p>
          <a:p>
            <a:pPr marL="171450" indent="-171450">
              <a:buFont typeface="Arial" panose="020B0604020202020204" pitchFamily="34" charset="0"/>
              <a:buChar char="•"/>
            </a:pPr>
            <a:r>
              <a:rPr lang="en-US" sz="1088" b="0" i="0" kern="1200" dirty="0" smtClean="0">
                <a:solidFill>
                  <a:schemeClr val="tx1"/>
                </a:solidFill>
                <a:effectLst/>
                <a:latin typeface="+mn-lt"/>
                <a:ea typeface="+mn-ea"/>
                <a:cs typeface="+mn-cs"/>
              </a:rPr>
              <a:t>By using</a:t>
            </a:r>
            <a:r>
              <a:rPr lang="en-US" sz="1088" b="0" i="0" kern="1200" baseline="0" dirty="0" smtClean="0">
                <a:solidFill>
                  <a:schemeClr val="tx1"/>
                </a:solidFill>
                <a:effectLst/>
                <a:latin typeface="+mn-lt"/>
                <a:ea typeface="+mn-ea"/>
                <a:cs typeface="+mn-cs"/>
              </a:rPr>
              <a:t> </a:t>
            </a:r>
            <a:r>
              <a:rPr lang="en-US" sz="1088" b="0" i="0" kern="1200" dirty="0" smtClean="0">
                <a:solidFill>
                  <a:schemeClr val="tx1"/>
                </a:solidFill>
                <a:effectLst/>
                <a:latin typeface="+mn-lt"/>
                <a:ea typeface="+mn-ea"/>
                <a:cs typeface="+mn-cs"/>
              </a:rPr>
              <a:t>the FFT algorithm, the vibration signal is translated from time</a:t>
            </a:r>
            <a:r>
              <a:rPr lang="en-US" sz="1088" b="0" i="0" kern="1200" baseline="0" dirty="0" smtClean="0">
                <a:solidFill>
                  <a:schemeClr val="tx1"/>
                </a:solidFill>
                <a:effectLst/>
                <a:latin typeface="+mn-lt"/>
                <a:ea typeface="+mn-ea"/>
                <a:cs typeface="+mn-cs"/>
              </a:rPr>
              <a:t> </a:t>
            </a:r>
            <a:r>
              <a:rPr lang="en-US" sz="1088" b="0" i="0" kern="1200" dirty="0" smtClean="0">
                <a:solidFill>
                  <a:schemeClr val="tx1"/>
                </a:solidFill>
                <a:effectLst/>
                <a:latin typeface="+mn-lt"/>
                <a:ea typeface="+mn-ea"/>
                <a:cs typeface="+mn-cs"/>
              </a:rPr>
              <a:t>domain into its equivalent frequency domain representation</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The magnitude spectrum can be subdivided into a specific number of sub-bands. A sub-band is basically a group of adjacent frequencies. </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The center frequencies of these sub-bands have already been pre-defined at the bearing defect frequencies such as;</a:t>
            </a:r>
            <a:r>
              <a:rPr lang="en-US" sz="1088" kern="1200" baseline="0" dirty="0" smtClean="0">
                <a:solidFill>
                  <a:schemeClr val="tx1"/>
                </a:solidFill>
                <a:effectLst/>
                <a:latin typeface="+mn-lt"/>
                <a:ea typeface="+mn-ea"/>
                <a:cs typeface="+mn-cs"/>
              </a:rPr>
              <a:t> </a:t>
            </a:r>
            <a:r>
              <a:rPr lang="en-US" sz="1088" kern="1200" dirty="0" smtClean="0">
                <a:solidFill>
                  <a:schemeClr val="tx1"/>
                </a:solidFill>
                <a:effectLst/>
                <a:latin typeface="+mn-lt"/>
                <a:ea typeface="+mn-ea"/>
                <a:cs typeface="+mn-cs"/>
              </a:rPr>
              <a:t>Ball Passing Frequency Inner-race (BPFI), Ball Passing Frequency Outer-race (BPFO), Ball Spin Frequency (BSF) and Foundation Train Frequency (FT)</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The</a:t>
            </a:r>
            <a:r>
              <a:rPr lang="en-US" sz="1088" kern="1200" baseline="0" dirty="0" smtClean="0">
                <a:solidFill>
                  <a:schemeClr val="tx1"/>
                </a:solidFill>
                <a:effectLst/>
                <a:latin typeface="+mn-lt"/>
                <a:ea typeface="+mn-ea"/>
                <a:cs typeface="+mn-cs"/>
              </a:rPr>
              <a:t> </a:t>
            </a:r>
            <a:r>
              <a:rPr lang="en-US" sz="1088" kern="1200" dirty="0" smtClean="0">
                <a:solidFill>
                  <a:schemeClr val="tx1"/>
                </a:solidFill>
                <a:effectLst/>
                <a:latin typeface="+mn-lt"/>
                <a:ea typeface="+mn-ea"/>
                <a:cs typeface="+mn-cs"/>
              </a:rPr>
              <a:t>feature vector</a:t>
            </a:r>
            <a:r>
              <a:rPr lang="en-US" sz="1088" kern="1200" baseline="0" dirty="0" smtClean="0">
                <a:solidFill>
                  <a:schemeClr val="tx1"/>
                </a:solidFill>
                <a:effectLst/>
                <a:latin typeface="+mn-lt"/>
                <a:ea typeface="+mn-ea"/>
                <a:cs typeface="+mn-cs"/>
              </a:rPr>
              <a:t> </a:t>
            </a:r>
            <a:r>
              <a:rPr lang="en-US" sz="1088" kern="1200" dirty="0" smtClean="0">
                <a:solidFill>
                  <a:schemeClr val="tx1"/>
                </a:solidFill>
                <a:effectLst/>
                <a:latin typeface="+mn-lt"/>
                <a:ea typeface="+mn-ea"/>
                <a:cs typeface="+mn-cs"/>
              </a:rPr>
              <a:t>that describes the</a:t>
            </a:r>
            <a:r>
              <a:rPr lang="en-US" sz="1088" kern="1200" baseline="0" dirty="0" smtClean="0">
                <a:solidFill>
                  <a:schemeClr val="tx1"/>
                </a:solidFill>
                <a:effectLst/>
                <a:latin typeface="+mn-lt"/>
                <a:ea typeface="+mn-ea"/>
                <a:cs typeface="+mn-cs"/>
              </a:rPr>
              <a:t> </a:t>
            </a:r>
            <a:r>
              <a:rPr lang="en-US" sz="1088" kern="1200" dirty="0" smtClean="0">
                <a:solidFill>
                  <a:schemeClr val="tx1"/>
                </a:solidFill>
                <a:effectLst/>
                <a:latin typeface="+mn-lt"/>
                <a:ea typeface="+mn-ea"/>
                <a:cs typeface="+mn-cs"/>
              </a:rPr>
              <a:t>health state of a bearing is: (energy around the bearing defect frequencies, amplitude peak at 1X RPM, amplitude peak at 2X RPM, amplitude peak at 3X RPM, acceleration maximum, RMS, kurtosis)</a:t>
            </a:r>
          </a:p>
          <a:p>
            <a:pPr marL="0" indent="0">
              <a:buFont typeface="Arial" panose="020B0604020202020204" pitchFamily="34" charset="0"/>
              <a:buNone/>
            </a:pPr>
            <a:endParaRPr lang="en-US" sz="1088" kern="1200" dirty="0" smtClean="0">
              <a:solidFill>
                <a:schemeClr val="tx1"/>
              </a:solidFill>
              <a:effectLst/>
              <a:latin typeface="+mn-lt"/>
              <a:ea typeface="+mn-ea"/>
              <a:cs typeface="+mn-cs"/>
            </a:endParaRPr>
          </a:p>
          <a:p>
            <a:pPr marL="0" indent="0">
              <a:buFont typeface="Arial" panose="020B0604020202020204" pitchFamily="34" charset="0"/>
              <a:buNone/>
            </a:pPr>
            <a:r>
              <a:rPr lang="en-US" sz="1088" kern="1200" dirty="0" smtClean="0">
                <a:solidFill>
                  <a:schemeClr val="tx1"/>
                </a:solidFill>
                <a:effectLst/>
                <a:latin typeface="+mn-lt"/>
                <a:ea typeface="+mn-ea"/>
                <a:cs typeface="+mn-cs"/>
              </a:rPr>
              <a:t>Health Assessment &amp; Fault Diagnosis</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With available data from different bearing failure modes, the SOM can be applied to provide a health map in which different regions indicate different defects of a bearing. Each input vector will be represented by a BMU (best machining unit) in the SOM</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After training, the input vectors of a specific bearing defect are represented by a cluster of BMUs on the map, which forms a region indicating the defect. If we label the input vectors, we can define the defect that each region represents.</a:t>
            </a:r>
          </a:p>
          <a:p>
            <a:pPr marL="171450" indent="-171450">
              <a:buFont typeface="Arial" panose="020B0604020202020204" pitchFamily="34" charset="0"/>
              <a:buChar char="•"/>
            </a:pPr>
            <a:r>
              <a:rPr lang="en-US" sz="1088" kern="1200" dirty="0" smtClean="0">
                <a:solidFill>
                  <a:schemeClr val="tx1"/>
                </a:solidFill>
                <a:effectLst/>
                <a:latin typeface="+mn-lt"/>
                <a:ea typeface="+mn-ea"/>
                <a:cs typeface="+mn-cs"/>
              </a:rPr>
              <a:t>In this</a:t>
            </a:r>
            <a:r>
              <a:rPr lang="en-US" sz="1088" kern="1200" baseline="0" dirty="0" smtClean="0">
                <a:solidFill>
                  <a:schemeClr val="tx1"/>
                </a:solidFill>
                <a:effectLst/>
                <a:latin typeface="+mn-lt"/>
                <a:ea typeface="+mn-ea"/>
                <a:cs typeface="+mn-cs"/>
              </a:rPr>
              <a:t> </a:t>
            </a:r>
            <a:r>
              <a:rPr lang="en-US" sz="1088" kern="1200" dirty="0" smtClean="0">
                <a:solidFill>
                  <a:schemeClr val="tx1"/>
                </a:solidFill>
                <a:effectLst/>
                <a:latin typeface="+mn-lt"/>
                <a:ea typeface="+mn-ea"/>
                <a:cs typeface="+mn-cs"/>
              </a:rPr>
              <a:t>case, vibration data was collected from an experiment in which three bearings are artificially made to have a roller defect, an inner-race defect and an outer-race defect respectively. Vibration data is also obtained from a bearing with no defect. </a:t>
            </a:r>
          </a:p>
          <a:p>
            <a:pPr marL="171450" indent="-171450">
              <a:buFont typeface="Arial" panose="020B0604020202020204" pitchFamily="34" charset="0"/>
              <a:buChar char="•"/>
            </a:pPr>
            <a:r>
              <a:rPr lang="en-US" sz="1088" b="0" i="0" kern="1200" dirty="0" smtClean="0">
                <a:solidFill>
                  <a:schemeClr val="tx1"/>
                </a:solidFill>
                <a:effectLst/>
                <a:latin typeface="+mn-lt"/>
                <a:ea typeface="+mn-ea"/>
                <a:cs typeface="+mn-cs"/>
              </a:rPr>
              <a:t>After training the SOM, a health map for the classification of different bearing failure modes is obtained</a:t>
            </a:r>
          </a:p>
          <a:p>
            <a:r>
              <a:rPr lang="en-US" dirty="0" smtClean="0"/>
              <a:t/>
            </a:r>
            <a:br>
              <a:rPr lang="en-US" dirty="0" smtClean="0"/>
            </a:br>
            <a:endParaRPr lang="en-US" sz="1088" kern="1200" dirty="0" smtClean="0">
              <a:solidFill>
                <a:schemeClr val="tx1"/>
              </a:solidFill>
              <a:effectLst/>
              <a:latin typeface="+mn-lt"/>
              <a:ea typeface="+mn-ea"/>
              <a:cs typeface="+mn-cs"/>
            </a:endParaRPr>
          </a:p>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25</a:t>
            </a:fld>
            <a:endParaRPr lang="zh-TW" altLang="en-US"/>
          </a:p>
        </p:txBody>
      </p:sp>
    </p:spTree>
    <p:extLst>
      <p:ext uri="{BB962C8B-B14F-4D97-AF65-F5344CB8AC3E}">
        <p14:creationId xmlns:p14="http://schemas.microsoft.com/office/powerpoint/2010/main" val="185081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and Space compression</a:t>
            </a:r>
            <a:endParaRPr lang="en-US" dirty="0"/>
          </a:p>
        </p:txBody>
      </p:sp>
      <p:sp>
        <p:nvSpPr>
          <p:cNvPr id="4" name="Slide Number Placeholder 3"/>
          <p:cNvSpPr>
            <a:spLocks noGrp="1"/>
          </p:cNvSpPr>
          <p:nvPr>
            <p:ph type="sldNum" sz="quarter" idx="10"/>
          </p:nvPr>
        </p:nvSpPr>
        <p:spPr/>
        <p:txBody>
          <a:bodyPr/>
          <a:lstStyle/>
          <a:p>
            <a:fld id="{2B1C54F9-517C-AC4D-9E72-23BA38E1B8E4}" type="slidenum">
              <a:rPr lang="en-US" smtClean="0"/>
              <a:t>4</a:t>
            </a:fld>
            <a:endParaRPr lang="en-US" dirty="0"/>
          </a:p>
        </p:txBody>
      </p:sp>
    </p:spTree>
    <p:extLst>
      <p:ext uri="{BB962C8B-B14F-4D97-AF65-F5344CB8AC3E}">
        <p14:creationId xmlns:p14="http://schemas.microsoft.com/office/powerpoint/2010/main" val="1865536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Digital Manufacturing</a:t>
            </a:r>
            <a:r>
              <a:rPr lang="en-US" baseline="0" dirty="0" smtClean="0"/>
              <a:t> and Design Innovation (DMDII)</a:t>
            </a:r>
            <a:endParaRPr dirty="0"/>
          </a:p>
        </p:txBody>
      </p:sp>
    </p:spTree>
    <p:extLst>
      <p:ext uri="{BB962C8B-B14F-4D97-AF65-F5344CB8AC3E}">
        <p14:creationId xmlns:p14="http://schemas.microsoft.com/office/powerpoint/2010/main" val="1305418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 Thread</a:t>
            </a:r>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27</a:t>
            </a:fld>
            <a:endParaRPr lang="zh-TW" altLang="en-US"/>
          </a:p>
        </p:txBody>
      </p:sp>
    </p:spTree>
    <p:extLst>
      <p:ext uri="{BB962C8B-B14F-4D97-AF65-F5344CB8AC3E}">
        <p14:creationId xmlns:p14="http://schemas.microsoft.com/office/powerpoint/2010/main" val="27707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29</a:t>
            </a:fld>
            <a:endParaRPr lang="zh-TW" altLang="en-US"/>
          </a:p>
        </p:txBody>
      </p:sp>
    </p:spTree>
    <p:extLst>
      <p:ext uri="{BB962C8B-B14F-4D97-AF65-F5344CB8AC3E}">
        <p14:creationId xmlns:p14="http://schemas.microsoft.com/office/powerpoint/2010/main" val="2095807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normAutofit fontScale="77500" lnSpcReduction="20000"/>
          </a:bodyPr>
          <a:lstStyle/>
          <a:p>
            <a:pPr marL="0" marR="0" indent="0" algn="l" defTabSz="816479" rtl="0" eaLnBrk="1" fontAlgn="auto" latinLnBrk="0" hangingPunct="1">
              <a:lnSpc>
                <a:spcPct val="100000"/>
              </a:lnSpc>
              <a:spcBef>
                <a:spcPts val="0"/>
              </a:spcBef>
              <a:spcAft>
                <a:spcPts val="0"/>
              </a:spcAft>
              <a:buClrTx/>
              <a:buSzTx/>
              <a:buFontTx/>
              <a:buNone/>
              <a:tabLst/>
              <a:defRPr/>
            </a:pPr>
            <a:r>
              <a:rPr lang="en-US" altLang="zh-TW" sz="1100" b="1" dirty="0" smtClean="0">
                <a:solidFill>
                  <a:schemeClr val="bg1"/>
                </a:solidFill>
                <a:latin typeface="Arial" panose="020B0604020202020204" pitchFamily="34" charset="0"/>
                <a:cs typeface="Arial" panose="020B0604020202020204" pitchFamily="34" charset="0"/>
              </a:rPr>
              <a:t>EN</a:t>
            </a:r>
            <a:r>
              <a:rPr lang="en-US" altLang="zh-TW" sz="1100" b="1" baseline="0" dirty="0" smtClean="0">
                <a:solidFill>
                  <a:schemeClr val="bg1"/>
                </a:solidFill>
                <a:latin typeface="Arial" panose="020B0604020202020204" pitchFamily="34" charset="0"/>
                <a:cs typeface="Arial" panose="020B0604020202020204" pitchFamily="34" charset="0"/>
              </a:rPr>
              <a:t> / </a:t>
            </a:r>
            <a:r>
              <a:rPr lang="en-US" altLang="zh-TW" sz="1100" b="1" dirty="0" smtClean="0">
                <a:solidFill>
                  <a:schemeClr val="bg1"/>
                </a:solidFill>
                <a:latin typeface="Arial" panose="020B0604020202020204" pitchFamily="34" charset="0"/>
                <a:cs typeface="Arial" panose="020B0604020202020204" pitchFamily="34" charset="0"/>
              </a:rPr>
              <a:t>I</a:t>
            </a:r>
            <a:r>
              <a:rPr lang="fr-FR" altLang="zh-TW" sz="1100" b="1" dirty="0" smtClean="0">
                <a:solidFill>
                  <a:schemeClr val="bg1"/>
                </a:solidFill>
                <a:latin typeface="Arial" panose="020B0604020202020204" pitchFamily="34" charset="0"/>
                <a:cs typeface="Arial" panose="020B0604020202020204" pitchFamily="34" charset="0"/>
              </a:rPr>
              <a:t>E</a:t>
            </a:r>
            <a:r>
              <a:rPr lang="en-US" altLang="zh-TW" sz="1100" b="1" dirty="0" smtClean="0">
                <a:solidFill>
                  <a:schemeClr val="bg1"/>
                </a:solidFill>
                <a:latin typeface="Arial" panose="020B0604020202020204" pitchFamily="34" charset="0"/>
                <a:cs typeface="Arial" panose="020B0604020202020204" pitchFamily="34" charset="0"/>
              </a:rPr>
              <a:t>C</a:t>
            </a:r>
            <a:r>
              <a:rPr lang="fr-FR" altLang="zh-TW" sz="1100" b="1" dirty="0" smtClean="0">
                <a:solidFill>
                  <a:schemeClr val="bg1"/>
                </a:solidFill>
                <a:latin typeface="Arial" panose="020B0604020202020204" pitchFamily="34" charset="0"/>
                <a:cs typeface="Arial" panose="020B0604020202020204" pitchFamily="34" charset="0"/>
              </a:rPr>
              <a:t> 62264</a:t>
            </a:r>
            <a:r>
              <a:rPr lang="zh-TW" altLang="en-US" sz="1100" b="1" dirty="0" smtClean="0">
                <a:solidFill>
                  <a:schemeClr val="bg1"/>
                </a:solidFill>
                <a:latin typeface="Arial" panose="020B0604020202020204" pitchFamily="34" charset="0"/>
                <a:cs typeface="Arial" panose="020B0604020202020204" pitchFamily="34" charset="0"/>
              </a:rPr>
              <a:t> </a:t>
            </a:r>
            <a:r>
              <a:rPr lang="en-US" sz="1088" kern="1200" dirty="0" smtClean="0">
                <a:solidFill>
                  <a:schemeClr val="tx1"/>
                </a:solidFill>
                <a:latin typeface="+mn-lt"/>
                <a:ea typeface="+mn-ea"/>
                <a:cs typeface="+mn-cs"/>
              </a:rPr>
              <a:t>is an </a:t>
            </a:r>
            <a:r>
              <a:rPr lang="en-US" sz="1088" kern="1200" dirty="0" smtClean="0">
                <a:solidFill>
                  <a:schemeClr val="tx1"/>
                </a:solidFill>
                <a:latin typeface="+mn-lt"/>
                <a:ea typeface="+mn-ea"/>
                <a:cs typeface="+mn-cs"/>
                <a:hlinkClick r:id="rId3"/>
              </a:rPr>
              <a:t>international standard for enterprise-control system integration.</a:t>
            </a:r>
            <a:endParaRPr lang="zh-TW" altLang="en-US" sz="1100" b="1" dirty="0" smtClean="0">
              <a:solidFill>
                <a:schemeClr val="bg1"/>
              </a:solidFill>
              <a:latin typeface="Arial" panose="020B0604020202020204" pitchFamily="34" charset="0"/>
              <a:cs typeface="Arial" panose="020B0604020202020204" pitchFamily="34" charset="0"/>
            </a:endParaRPr>
          </a:p>
          <a:p>
            <a:r>
              <a:rPr lang="en-US" sz="1088" kern="1200" dirty="0" smtClean="0">
                <a:solidFill>
                  <a:schemeClr val="tx1"/>
                </a:solidFill>
                <a:latin typeface="+mn-lt"/>
                <a:ea typeface="+mn-ea"/>
                <a:cs typeface="+mn-cs"/>
              </a:rPr>
              <a:t>VDI is the official abbreviation of the German Engineers' Association and 2860 refers to the guideline, which describes the prerequisites a machine needs to fulfil to be classified as a robot.</a:t>
            </a:r>
          </a:p>
          <a:p>
            <a:endParaRPr lang="en-US" sz="1088" kern="1200" dirty="0" smtClean="0">
              <a:solidFill>
                <a:schemeClr val="tx1"/>
              </a:solidFill>
              <a:latin typeface="+mn-lt"/>
              <a:ea typeface="+mn-ea"/>
              <a:cs typeface="+mn-cs"/>
            </a:endParaRPr>
          </a:p>
          <a:p>
            <a:r>
              <a:rPr lang="en-US" sz="1088" kern="1200" dirty="0" smtClean="0">
                <a:solidFill>
                  <a:schemeClr val="tx1"/>
                </a:solidFill>
                <a:latin typeface="+mn-lt"/>
                <a:ea typeface="+mn-ea"/>
                <a:cs typeface="+mn-cs"/>
              </a:rPr>
              <a:t>OPC: Open Platform Communication</a:t>
            </a:r>
          </a:p>
          <a:p>
            <a:r>
              <a:rPr lang="en-US" sz="1088" b="0" i="0" kern="1200" dirty="0" smtClean="0">
                <a:solidFill>
                  <a:schemeClr val="tx1"/>
                </a:solidFill>
                <a:effectLst/>
                <a:latin typeface="+mn-lt"/>
                <a:ea typeface="+mn-ea"/>
                <a:cs typeface="+mn-cs"/>
              </a:rPr>
              <a:t>When the standard was first released in 1996, its purpose was to abstract </a:t>
            </a:r>
            <a:r>
              <a:rPr lang="en-US" sz="1088" b="1" i="0" kern="1200" dirty="0" smtClean="0">
                <a:solidFill>
                  <a:schemeClr val="tx1"/>
                </a:solidFill>
                <a:effectLst/>
                <a:latin typeface="+mn-lt"/>
                <a:ea typeface="+mn-ea"/>
                <a:cs typeface="+mn-cs"/>
              </a:rPr>
              <a:t>PLC specific protocols </a:t>
            </a:r>
            <a:r>
              <a:rPr lang="en-US" sz="1088" b="0" i="0" kern="1200" dirty="0" smtClean="0">
                <a:solidFill>
                  <a:schemeClr val="tx1"/>
                </a:solidFill>
                <a:effectLst/>
                <a:latin typeface="+mn-lt"/>
                <a:ea typeface="+mn-ea"/>
                <a:cs typeface="+mn-cs"/>
              </a:rPr>
              <a:t>(such as </a:t>
            </a:r>
            <a:r>
              <a:rPr lang="en-US" sz="1088" b="1" i="0" kern="1200" dirty="0" smtClean="0">
                <a:solidFill>
                  <a:schemeClr val="tx1"/>
                </a:solidFill>
                <a:effectLst/>
                <a:latin typeface="+mn-lt"/>
                <a:ea typeface="+mn-ea"/>
                <a:cs typeface="+mn-cs"/>
              </a:rPr>
              <a:t>Modbus</a:t>
            </a:r>
            <a:r>
              <a:rPr lang="en-US" sz="1088" b="0" i="0" kern="1200" dirty="0" smtClean="0">
                <a:solidFill>
                  <a:schemeClr val="tx1"/>
                </a:solidFill>
                <a:effectLst/>
                <a:latin typeface="+mn-lt"/>
                <a:ea typeface="+mn-ea"/>
                <a:cs typeface="+mn-cs"/>
              </a:rPr>
              <a:t>, </a:t>
            </a:r>
            <a:r>
              <a:rPr lang="en-US" sz="1088" b="0" i="0" kern="1200" dirty="0" err="1" smtClean="0">
                <a:solidFill>
                  <a:schemeClr val="tx1"/>
                </a:solidFill>
                <a:effectLst/>
                <a:latin typeface="+mn-lt"/>
                <a:ea typeface="+mn-ea"/>
                <a:cs typeface="+mn-cs"/>
              </a:rPr>
              <a:t>Profibus</a:t>
            </a:r>
            <a:r>
              <a:rPr lang="en-US" sz="1088" b="0" i="0" kern="1200" dirty="0" smtClean="0">
                <a:solidFill>
                  <a:schemeClr val="tx1"/>
                </a:solidFill>
                <a:effectLst/>
                <a:latin typeface="+mn-lt"/>
                <a:ea typeface="+mn-ea"/>
                <a:cs typeface="+mn-cs"/>
              </a:rPr>
              <a:t>, etc.) into a standardized interface allowing </a:t>
            </a:r>
            <a:r>
              <a:rPr lang="en-US" sz="1088" b="1" i="0" kern="1200" dirty="0" smtClean="0">
                <a:solidFill>
                  <a:schemeClr val="tx1"/>
                </a:solidFill>
                <a:effectLst/>
                <a:latin typeface="+mn-lt"/>
                <a:ea typeface="+mn-ea"/>
                <a:cs typeface="+mn-cs"/>
              </a:rPr>
              <a:t>HMI/SCADA</a:t>
            </a:r>
            <a:r>
              <a:rPr lang="en-US" sz="1088" b="0" i="0" kern="1200" dirty="0" smtClean="0">
                <a:solidFill>
                  <a:schemeClr val="tx1"/>
                </a:solidFill>
                <a:effectLst/>
                <a:latin typeface="+mn-lt"/>
                <a:ea typeface="+mn-ea"/>
                <a:cs typeface="+mn-cs"/>
              </a:rPr>
              <a:t> systems to interface with a “middle-man” who would convert generic-OPC read/write requests into device-specific requests and vice-versa.</a:t>
            </a:r>
          </a:p>
          <a:p>
            <a:r>
              <a:rPr lang="en-US" sz="1088" b="1" i="0" kern="1200" dirty="0" smtClean="0">
                <a:solidFill>
                  <a:schemeClr val="tx1"/>
                </a:solidFill>
                <a:effectLst/>
                <a:latin typeface="+mn-lt"/>
                <a:ea typeface="+mn-ea"/>
                <a:cs typeface="+mn-cs"/>
              </a:rPr>
              <a:t>Supervisory control and data acquisition</a:t>
            </a:r>
            <a:r>
              <a:rPr lang="en-US" sz="1088" b="0" i="0" kern="1200" dirty="0" smtClean="0">
                <a:solidFill>
                  <a:schemeClr val="tx1"/>
                </a:solidFill>
                <a:effectLst/>
                <a:latin typeface="+mn-lt"/>
                <a:ea typeface="+mn-ea"/>
                <a:cs typeface="+mn-cs"/>
              </a:rPr>
              <a:t> (</a:t>
            </a:r>
            <a:r>
              <a:rPr lang="en-US" sz="1088" b="1" i="0" kern="1200" dirty="0" smtClean="0">
                <a:solidFill>
                  <a:schemeClr val="tx1"/>
                </a:solidFill>
                <a:effectLst/>
                <a:latin typeface="+mn-lt"/>
                <a:ea typeface="+mn-ea"/>
                <a:cs typeface="+mn-cs"/>
              </a:rPr>
              <a:t>SCADA</a:t>
            </a:r>
            <a:r>
              <a:rPr lang="en-US" sz="1088" b="0" i="0" kern="1200" dirty="0" smtClean="0">
                <a:solidFill>
                  <a:schemeClr val="tx1"/>
                </a:solidFill>
                <a:effectLst/>
                <a:latin typeface="+mn-lt"/>
                <a:ea typeface="+mn-ea"/>
                <a:cs typeface="+mn-cs"/>
              </a:rPr>
              <a:t>) is a </a:t>
            </a:r>
            <a:r>
              <a:rPr lang="en-US" sz="1088" b="0" i="0" u="none" strike="noStrike" kern="1200" dirty="0" smtClean="0">
                <a:solidFill>
                  <a:schemeClr val="tx1"/>
                </a:solidFill>
                <a:effectLst/>
                <a:latin typeface="+mn-lt"/>
                <a:ea typeface="+mn-ea"/>
                <a:cs typeface="+mn-cs"/>
                <a:hlinkClick r:id="rId4" tooltip="Control system"/>
              </a:rPr>
              <a:t>control system</a:t>
            </a:r>
            <a:r>
              <a:rPr lang="en-US" sz="1088" b="0" i="0" kern="1200" dirty="0" smtClean="0">
                <a:solidFill>
                  <a:schemeClr val="tx1"/>
                </a:solidFill>
                <a:effectLst/>
                <a:latin typeface="+mn-lt"/>
                <a:ea typeface="+mn-ea"/>
                <a:cs typeface="+mn-cs"/>
              </a:rPr>
              <a:t> architecture that uses computers, networked data communications and </a:t>
            </a:r>
            <a:r>
              <a:rPr lang="en-US" sz="1088" b="0" i="0" u="none" strike="noStrike" kern="1200" dirty="0" smtClean="0">
                <a:solidFill>
                  <a:schemeClr val="tx1"/>
                </a:solidFill>
                <a:effectLst/>
                <a:latin typeface="+mn-lt"/>
                <a:ea typeface="+mn-ea"/>
                <a:cs typeface="+mn-cs"/>
                <a:hlinkClick r:id="rId5" tooltip="Graphical user interfaces"/>
              </a:rPr>
              <a:t>graphical user interfaces</a:t>
            </a:r>
            <a:r>
              <a:rPr lang="en-US" sz="1088" b="0" i="0" kern="1200" dirty="0" smtClean="0">
                <a:solidFill>
                  <a:schemeClr val="tx1"/>
                </a:solidFill>
                <a:effectLst/>
                <a:latin typeface="+mn-lt"/>
                <a:ea typeface="+mn-ea"/>
                <a:cs typeface="+mn-cs"/>
              </a:rPr>
              <a:t> for high-level process supervisory management, but uses other peripheral devices such as </a:t>
            </a:r>
            <a:r>
              <a:rPr lang="en-US" sz="1088" b="0" i="0" u="none" strike="noStrike" kern="1200" dirty="0" smtClean="0">
                <a:solidFill>
                  <a:schemeClr val="tx1"/>
                </a:solidFill>
                <a:effectLst/>
                <a:latin typeface="+mn-lt"/>
                <a:ea typeface="+mn-ea"/>
                <a:cs typeface="+mn-cs"/>
                <a:hlinkClick r:id="rId6" tooltip="Programmable logic controller"/>
              </a:rPr>
              <a:t>programmable logic controllers</a:t>
            </a:r>
            <a:r>
              <a:rPr lang="en-US" sz="1088" b="0" i="0" u="none" strike="noStrike" kern="1200" dirty="0" smtClean="0">
                <a:solidFill>
                  <a:schemeClr val="tx1"/>
                </a:solidFill>
                <a:effectLst/>
                <a:latin typeface="+mn-lt"/>
                <a:ea typeface="+mn-ea"/>
                <a:cs typeface="+mn-cs"/>
              </a:rPr>
              <a:t> </a:t>
            </a:r>
            <a:r>
              <a:rPr lang="en-US" sz="1088" b="0" i="0" kern="1200" dirty="0" smtClean="0">
                <a:solidFill>
                  <a:schemeClr val="tx1"/>
                </a:solidFill>
                <a:effectLst/>
                <a:latin typeface="+mn-lt"/>
                <a:ea typeface="+mn-ea"/>
                <a:cs typeface="+mn-cs"/>
              </a:rPr>
              <a:t>and discrete </a:t>
            </a:r>
            <a:r>
              <a:rPr lang="en-US" sz="1088" b="0" i="0" u="none" strike="noStrike" kern="1200" dirty="0" smtClean="0">
                <a:solidFill>
                  <a:schemeClr val="tx1"/>
                </a:solidFill>
                <a:effectLst/>
                <a:latin typeface="+mn-lt"/>
                <a:ea typeface="+mn-ea"/>
                <a:cs typeface="+mn-cs"/>
                <a:hlinkClick r:id="rId7" tooltip="PID controller"/>
              </a:rPr>
              <a:t>PID controllers</a:t>
            </a:r>
            <a:r>
              <a:rPr lang="en-US" sz="1088" b="0" i="0" kern="1200" dirty="0" smtClean="0">
                <a:solidFill>
                  <a:schemeClr val="tx1"/>
                </a:solidFill>
                <a:effectLst/>
                <a:latin typeface="+mn-lt"/>
                <a:ea typeface="+mn-ea"/>
                <a:cs typeface="+mn-cs"/>
              </a:rPr>
              <a:t> to interface to the process plant or machinery. </a:t>
            </a:r>
          </a:p>
          <a:p>
            <a:r>
              <a:rPr lang="en-US" sz="1088" b="0" i="0" kern="1200" dirty="0" smtClean="0">
                <a:solidFill>
                  <a:schemeClr val="tx1"/>
                </a:solidFill>
                <a:effectLst/>
                <a:latin typeface="+mn-lt"/>
                <a:ea typeface="+mn-ea"/>
                <a:cs typeface="+mn-cs"/>
              </a:rPr>
              <a:t>A </a:t>
            </a:r>
            <a:r>
              <a:rPr lang="en-US" sz="1088" b="1" i="0" kern="1200" dirty="0" smtClean="0">
                <a:solidFill>
                  <a:schemeClr val="tx1"/>
                </a:solidFill>
                <a:effectLst/>
                <a:latin typeface="+mn-lt"/>
                <a:ea typeface="+mn-ea"/>
                <a:cs typeface="+mn-cs"/>
              </a:rPr>
              <a:t>proportional–integral–derivative controller</a:t>
            </a:r>
            <a:r>
              <a:rPr lang="en-US" sz="1088" b="0" i="0" kern="1200" dirty="0" smtClean="0">
                <a:solidFill>
                  <a:schemeClr val="tx1"/>
                </a:solidFill>
                <a:effectLst/>
                <a:latin typeface="+mn-lt"/>
                <a:ea typeface="+mn-ea"/>
                <a:cs typeface="+mn-cs"/>
              </a:rPr>
              <a:t> (</a:t>
            </a:r>
            <a:r>
              <a:rPr lang="en-US" sz="1088" b="1" i="0" kern="1200" dirty="0" smtClean="0">
                <a:solidFill>
                  <a:schemeClr val="tx1"/>
                </a:solidFill>
                <a:effectLst/>
                <a:latin typeface="+mn-lt"/>
                <a:ea typeface="+mn-ea"/>
                <a:cs typeface="+mn-cs"/>
              </a:rPr>
              <a:t>PID controller</a:t>
            </a:r>
            <a:r>
              <a:rPr lang="en-US" sz="1088" b="0" i="0" kern="1200" dirty="0" smtClean="0">
                <a:solidFill>
                  <a:schemeClr val="tx1"/>
                </a:solidFill>
                <a:effectLst/>
                <a:latin typeface="+mn-lt"/>
                <a:ea typeface="+mn-ea"/>
                <a:cs typeface="+mn-cs"/>
              </a:rPr>
              <a:t>) is a </a:t>
            </a:r>
            <a:r>
              <a:rPr lang="en-US" sz="1088" b="0" i="0" u="none" strike="noStrike" kern="1200" dirty="0" smtClean="0">
                <a:solidFill>
                  <a:schemeClr val="tx1"/>
                </a:solidFill>
                <a:effectLst/>
                <a:latin typeface="+mn-lt"/>
                <a:ea typeface="+mn-ea"/>
                <a:cs typeface="+mn-cs"/>
                <a:hlinkClick r:id="rId8" tooltip="Control loop"/>
              </a:rPr>
              <a:t>control loop</a:t>
            </a:r>
            <a:r>
              <a:rPr lang="en-US" sz="1088" b="0" i="0" kern="1200" dirty="0" smtClean="0">
                <a:solidFill>
                  <a:schemeClr val="tx1"/>
                </a:solidFill>
                <a:effectLst/>
                <a:latin typeface="+mn-lt"/>
                <a:ea typeface="+mn-ea"/>
                <a:cs typeface="+mn-cs"/>
              </a:rPr>
              <a:t> </a:t>
            </a:r>
            <a:r>
              <a:rPr lang="en-US" sz="1088" b="0" i="0" u="none" strike="noStrike" kern="1200" dirty="0" smtClean="0">
                <a:solidFill>
                  <a:schemeClr val="tx1"/>
                </a:solidFill>
                <a:effectLst/>
                <a:latin typeface="+mn-lt"/>
                <a:ea typeface="+mn-ea"/>
                <a:cs typeface="+mn-cs"/>
                <a:hlinkClick r:id="rId9" tooltip="Feedback mechanism"/>
              </a:rPr>
              <a:t>feedback mechanism</a:t>
            </a:r>
            <a:r>
              <a:rPr lang="en-US" sz="1088" b="0" i="0" kern="1200" dirty="0" smtClean="0">
                <a:solidFill>
                  <a:schemeClr val="tx1"/>
                </a:solidFill>
                <a:effectLst/>
                <a:latin typeface="+mn-lt"/>
                <a:ea typeface="+mn-ea"/>
                <a:cs typeface="+mn-cs"/>
              </a:rPr>
              <a:t> (</a:t>
            </a:r>
            <a:r>
              <a:rPr lang="en-US" sz="1088" b="0" i="0" u="none" strike="noStrike" kern="1200" dirty="0" smtClean="0">
                <a:solidFill>
                  <a:schemeClr val="tx1"/>
                </a:solidFill>
                <a:effectLst/>
                <a:latin typeface="+mn-lt"/>
                <a:ea typeface="+mn-ea"/>
                <a:cs typeface="+mn-cs"/>
                <a:hlinkClick r:id="rId10" tooltip="Controller (control theory)"/>
              </a:rPr>
              <a:t>controller</a:t>
            </a:r>
            <a:r>
              <a:rPr lang="en-US" sz="1088" b="0" i="0" kern="1200" dirty="0" smtClean="0">
                <a:solidFill>
                  <a:schemeClr val="tx1"/>
                </a:solidFill>
                <a:effectLst/>
                <a:latin typeface="+mn-lt"/>
                <a:ea typeface="+mn-ea"/>
                <a:cs typeface="+mn-cs"/>
              </a:rPr>
              <a:t>) commonly used in </a:t>
            </a:r>
            <a:r>
              <a:rPr lang="en-US" sz="1088" b="0" i="0" u="none" strike="noStrike" kern="1200" dirty="0" smtClean="0">
                <a:solidFill>
                  <a:schemeClr val="tx1"/>
                </a:solidFill>
                <a:effectLst/>
                <a:latin typeface="+mn-lt"/>
                <a:ea typeface="+mn-ea"/>
                <a:cs typeface="+mn-cs"/>
                <a:hlinkClick r:id="rId11" tooltip="Industrial control system"/>
              </a:rPr>
              <a:t>industrial control systems</a:t>
            </a:r>
            <a:r>
              <a:rPr lang="en-US" sz="1088" b="0" i="0" kern="1200" dirty="0" smtClean="0">
                <a:solidFill>
                  <a:schemeClr val="tx1"/>
                </a:solidFill>
                <a:effectLst/>
                <a:latin typeface="+mn-lt"/>
                <a:ea typeface="+mn-ea"/>
                <a:cs typeface="+mn-cs"/>
              </a:rPr>
              <a:t>. A PID controller continuously calculates an </a:t>
            </a:r>
            <a:r>
              <a:rPr lang="en-US" sz="1088" b="0" i="1" kern="1200" dirty="0" smtClean="0">
                <a:solidFill>
                  <a:schemeClr val="tx1"/>
                </a:solidFill>
                <a:effectLst/>
                <a:latin typeface="+mn-lt"/>
                <a:ea typeface="+mn-ea"/>
                <a:cs typeface="+mn-cs"/>
              </a:rPr>
              <a:t>error value</a:t>
            </a:r>
            <a:r>
              <a:rPr lang="en-US" sz="1088" b="0" i="0" kern="1200" dirty="0" smtClean="0">
                <a:solidFill>
                  <a:schemeClr val="tx1"/>
                </a:solidFill>
                <a:effectLst/>
                <a:latin typeface="+mn-lt"/>
                <a:ea typeface="+mn-ea"/>
                <a:cs typeface="+mn-cs"/>
              </a:rPr>
              <a:t> e(t) as the difference between a desired </a:t>
            </a:r>
            <a:r>
              <a:rPr lang="en-US" sz="1088" b="0" i="0" u="none" strike="noStrike" kern="1200" dirty="0" smtClean="0">
                <a:solidFill>
                  <a:schemeClr val="tx1"/>
                </a:solidFill>
                <a:effectLst/>
                <a:latin typeface="+mn-lt"/>
                <a:ea typeface="+mn-ea"/>
                <a:cs typeface="+mn-cs"/>
                <a:hlinkClick r:id="rId12" tooltip="Setpoint (control system)"/>
              </a:rPr>
              <a:t>setpoint</a:t>
            </a:r>
            <a:r>
              <a:rPr lang="en-US" sz="1088" b="0" i="0" kern="1200" dirty="0" smtClean="0">
                <a:solidFill>
                  <a:schemeClr val="tx1"/>
                </a:solidFill>
                <a:effectLst/>
                <a:latin typeface="+mn-lt"/>
                <a:ea typeface="+mn-ea"/>
                <a:cs typeface="+mn-cs"/>
              </a:rPr>
              <a:t> and a measured </a:t>
            </a:r>
            <a:r>
              <a:rPr lang="en-US" sz="1088" b="0" i="0" u="none" strike="noStrike" kern="1200" dirty="0" smtClean="0">
                <a:solidFill>
                  <a:schemeClr val="tx1"/>
                </a:solidFill>
                <a:effectLst/>
                <a:latin typeface="+mn-lt"/>
                <a:ea typeface="+mn-ea"/>
                <a:cs typeface="+mn-cs"/>
                <a:hlinkClick r:id="rId13" tooltip="Process variable"/>
              </a:rPr>
              <a:t>process variable</a:t>
            </a:r>
            <a:r>
              <a:rPr lang="en-US" sz="1088" b="0" i="0" kern="1200" dirty="0" smtClean="0">
                <a:solidFill>
                  <a:schemeClr val="tx1"/>
                </a:solidFill>
                <a:effectLst/>
                <a:latin typeface="+mn-lt"/>
                <a:ea typeface="+mn-ea"/>
                <a:cs typeface="+mn-cs"/>
              </a:rPr>
              <a:t> and applies a correction based on </a:t>
            </a:r>
            <a:r>
              <a:rPr lang="en-US" sz="1088" b="0" i="0" u="none" strike="noStrike" kern="1200" dirty="0" smtClean="0">
                <a:solidFill>
                  <a:schemeClr val="tx1"/>
                </a:solidFill>
                <a:effectLst/>
                <a:latin typeface="+mn-lt"/>
                <a:ea typeface="+mn-ea"/>
                <a:cs typeface="+mn-cs"/>
                <a:hlinkClick r:id="rId14" tooltip="Proportional control"/>
              </a:rPr>
              <a:t>proportional</a:t>
            </a:r>
            <a:r>
              <a:rPr lang="en-US" sz="1088" b="0" i="0" kern="1200" dirty="0" smtClean="0">
                <a:solidFill>
                  <a:schemeClr val="tx1"/>
                </a:solidFill>
                <a:effectLst/>
                <a:latin typeface="+mn-lt"/>
                <a:ea typeface="+mn-ea"/>
                <a:cs typeface="+mn-cs"/>
              </a:rPr>
              <a:t>, </a:t>
            </a:r>
            <a:r>
              <a:rPr lang="en-US" sz="1088" b="0" i="0" u="none" strike="noStrike" kern="1200" dirty="0" smtClean="0">
                <a:solidFill>
                  <a:schemeClr val="tx1"/>
                </a:solidFill>
                <a:effectLst/>
                <a:latin typeface="+mn-lt"/>
                <a:ea typeface="+mn-ea"/>
                <a:cs typeface="+mn-cs"/>
                <a:hlinkClick r:id="rId15" tooltip="Integral"/>
              </a:rPr>
              <a:t>integral</a:t>
            </a:r>
            <a:r>
              <a:rPr lang="en-US" sz="1088" b="0" i="0" kern="1200" dirty="0" smtClean="0">
                <a:solidFill>
                  <a:schemeClr val="tx1"/>
                </a:solidFill>
                <a:effectLst/>
                <a:latin typeface="+mn-lt"/>
                <a:ea typeface="+mn-ea"/>
                <a:cs typeface="+mn-cs"/>
              </a:rPr>
              <a:t>, and </a:t>
            </a:r>
            <a:r>
              <a:rPr lang="en-US" sz="1088" b="0" i="0" u="none" strike="noStrike" kern="1200" dirty="0" smtClean="0">
                <a:solidFill>
                  <a:schemeClr val="tx1"/>
                </a:solidFill>
                <a:effectLst/>
                <a:latin typeface="+mn-lt"/>
                <a:ea typeface="+mn-ea"/>
                <a:cs typeface="+mn-cs"/>
                <a:hlinkClick r:id="rId16" tooltip="Derivative"/>
              </a:rPr>
              <a:t>derivative</a:t>
            </a:r>
            <a:r>
              <a:rPr lang="en-US" sz="1088" b="0" i="0" kern="1200" dirty="0" smtClean="0">
                <a:solidFill>
                  <a:schemeClr val="tx1"/>
                </a:solidFill>
                <a:effectLst/>
                <a:latin typeface="+mn-lt"/>
                <a:ea typeface="+mn-ea"/>
                <a:cs typeface="+mn-cs"/>
              </a:rPr>
              <a:t> terms (sometimes denoted </a:t>
            </a:r>
            <a:r>
              <a:rPr lang="en-US" sz="1088" b="0" i="1" kern="1200" dirty="0" smtClean="0">
                <a:solidFill>
                  <a:schemeClr val="tx1"/>
                </a:solidFill>
                <a:effectLst/>
                <a:latin typeface="+mn-lt"/>
                <a:ea typeface="+mn-ea"/>
                <a:cs typeface="+mn-cs"/>
              </a:rPr>
              <a:t>P</a:t>
            </a:r>
            <a:r>
              <a:rPr lang="en-US" sz="1088" b="0" i="0" kern="1200" dirty="0" smtClean="0">
                <a:solidFill>
                  <a:schemeClr val="tx1"/>
                </a:solidFill>
                <a:effectLst/>
                <a:latin typeface="+mn-lt"/>
                <a:ea typeface="+mn-ea"/>
                <a:cs typeface="+mn-cs"/>
              </a:rPr>
              <a:t>, </a:t>
            </a:r>
            <a:r>
              <a:rPr lang="en-US" sz="1088" b="0" i="1" kern="1200" dirty="0" smtClean="0">
                <a:solidFill>
                  <a:schemeClr val="tx1"/>
                </a:solidFill>
                <a:effectLst/>
                <a:latin typeface="+mn-lt"/>
                <a:ea typeface="+mn-ea"/>
                <a:cs typeface="+mn-cs"/>
              </a:rPr>
              <a:t>I</a:t>
            </a:r>
            <a:r>
              <a:rPr lang="en-US" sz="1088" b="0" i="0" kern="1200" dirty="0" smtClean="0">
                <a:solidFill>
                  <a:schemeClr val="tx1"/>
                </a:solidFill>
                <a:effectLst/>
                <a:latin typeface="+mn-lt"/>
                <a:ea typeface="+mn-ea"/>
                <a:cs typeface="+mn-cs"/>
              </a:rPr>
              <a:t>, and </a:t>
            </a:r>
            <a:r>
              <a:rPr lang="en-US" sz="1088" b="0" i="1" kern="1200" dirty="0" smtClean="0">
                <a:solidFill>
                  <a:schemeClr val="tx1"/>
                </a:solidFill>
                <a:effectLst/>
                <a:latin typeface="+mn-lt"/>
                <a:ea typeface="+mn-ea"/>
                <a:cs typeface="+mn-cs"/>
              </a:rPr>
              <a:t>D</a:t>
            </a:r>
            <a:r>
              <a:rPr lang="en-US" sz="1088" b="0" i="0" kern="1200" dirty="0" smtClean="0">
                <a:solidFill>
                  <a:schemeClr val="tx1"/>
                </a:solidFill>
                <a:effectLst/>
                <a:latin typeface="+mn-lt"/>
                <a:ea typeface="+mn-ea"/>
                <a:cs typeface="+mn-cs"/>
              </a:rPr>
              <a:t> respectively) which give their name to the controller type.</a:t>
            </a:r>
            <a:endParaRPr lang="en-US" sz="1088" kern="1200" dirty="0" smtClean="0">
              <a:solidFill>
                <a:schemeClr val="tx1"/>
              </a:solidFill>
              <a:latin typeface="+mn-lt"/>
              <a:ea typeface="+mn-ea"/>
              <a:cs typeface="+mn-cs"/>
            </a:endParaRPr>
          </a:p>
          <a:p>
            <a:endParaRPr lang="en-US" sz="1088" kern="1200" dirty="0" smtClean="0">
              <a:solidFill>
                <a:schemeClr val="tx1"/>
              </a:solidFill>
              <a:latin typeface="+mn-lt"/>
              <a:ea typeface="+mn-ea"/>
              <a:cs typeface="+mn-cs"/>
            </a:endParaRPr>
          </a:p>
          <a:p>
            <a:r>
              <a:rPr lang="en-US" sz="1088" kern="1200" dirty="0" smtClean="0">
                <a:solidFill>
                  <a:schemeClr val="tx1"/>
                </a:solidFill>
                <a:latin typeface="+mn-lt"/>
                <a:ea typeface="+mn-ea"/>
                <a:cs typeface="+mn-cs"/>
              </a:rPr>
              <a:t>OPC-UA: Unified Architecture</a:t>
            </a:r>
          </a:p>
          <a:p>
            <a:r>
              <a:rPr lang="en-US" sz="1088" b="0" i="0" kern="1200" dirty="0" smtClean="0">
                <a:solidFill>
                  <a:schemeClr val="tx1"/>
                </a:solidFill>
                <a:effectLst/>
                <a:latin typeface="+mn-lt"/>
                <a:ea typeface="+mn-ea"/>
                <a:cs typeface="+mn-cs"/>
              </a:rPr>
              <a:t>The OPC Unified Architecture (UA), released in 2008, is a platform independent </a:t>
            </a:r>
            <a:r>
              <a:rPr lang="en-US" sz="1088" b="1" i="0" kern="1200" dirty="0" smtClean="0">
                <a:solidFill>
                  <a:schemeClr val="tx1"/>
                </a:solidFill>
                <a:effectLst/>
                <a:latin typeface="+mn-lt"/>
                <a:ea typeface="+mn-ea"/>
                <a:cs typeface="+mn-cs"/>
              </a:rPr>
              <a:t>service-oriented architecture </a:t>
            </a:r>
            <a:r>
              <a:rPr lang="en-US" sz="1088" b="0" i="0" kern="1200" dirty="0" smtClean="0">
                <a:solidFill>
                  <a:schemeClr val="tx1"/>
                </a:solidFill>
                <a:effectLst/>
                <a:latin typeface="+mn-lt"/>
                <a:ea typeface="+mn-ea"/>
                <a:cs typeface="+mn-cs"/>
              </a:rPr>
              <a:t>that integrates all the functionality of the individual OPC Classic specifications into one extensible framework.</a:t>
            </a:r>
          </a:p>
          <a:p>
            <a:r>
              <a:rPr lang="en-US" sz="1088" b="0" i="0" kern="1200" dirty="0" smtClean="0">
                <a:solidFill>
                  <a:schemeClr val="tx1"/>
                </a:solidFill>
                <a:effectLst/>
                <a:latin typeface="+mn-lt"/>
                <a:ea typeface="+mn-ea"/>
                <a:cs typeface="+mn-cs"/>
              </a:rPr>
              <a:t>This multi-layered approach accomplishes the original design specification goals of:</a:t>
            </a:r>
          </a:p>
          <a:p>
            <a:r>
              <a:rPr lang="en-US" sz="1088" b="1" i="0" kern="1200" dirty="0" smtClean="0">
                <a:solidFill>
                  <a:schemeClr val="tx1"/>
                </a:solidFill>
                <a:effectLst/>
                <a:latin typeface="+mn-lt"/>
                <a:ea typeface="+mn-ea"/>
                <a:cs typeface="+mn-cs"/>
              </a:rPr>
              <a:t>Functional equivalence:</a:t>
            </a:r>
            <a:r>
              <a:rPr lang="en-US" sz="1088" b="0" i="0" kern="1200" dirty="0" smtClean="0">
                <a:solidFill>
                  <a:schemeClr val="tx1"/>
                </a:solidFill>
                <a:effectLst/>
                <a:latin typeface="+mn-lt"/>
                <a:ea typeface="+mn-ea"/>
                <a:cs typeface="+mn-cs"/>
              </a:rPr>
              <a:t> all COM OPC Classic specifications are mapped to UA</a:t>
            </a:r>
          </a:p>
          <a:p>
            <a:r>
              <a:rPr lang="en-US" sz="1088" b="1" i="0" kern="1200" dirty="0" smtClean="0">
                <a:solidFill>
                  <a:schemeClr val="tx1"/>
                </a:solidFill>
                <a:effectLst/>
                <a:latin typeface="+mn-lt"/>
                <a:ea typeface="+mn-ea"/>
                <a:cs typeface="+mn-cs"/>
              </a:rPr>
              <a:t>Platform independence:</a:t>
            </a:r>
            <a:r>
              <a:rPr lang="en-US" sz="1088" b="0" i="0" kern="1200" dirty="0" smtClean="0">
                <a:solidFill>
                  <a:schemeClr val="tx1"/>
                </a:solidFill>
                <a:effectLst/>
                <a:latin typeface="+mn-lt"/>
                <a:ea typeface="+mn-ea"/>
                <a:cs typeface="+mn-cs"/>
              </a:rPr>
              <a:t> from an embedded micro-controller to cloud-based infrastructure</a:t>
            </a:r>
          </a:p>
          <a:p>
            <a:r>
              <a:rPr lang="en-US" sz="1088" b="1" i="0" kern="1200" dirty="0" smtClean="0">
                <a:solidFill>
                  <a:schemeClr val="tx1"/>
                </a:solidFill>
                <a:effectLst/>
                <a:latin typeface="+mn-lt"/>
                <a:ea typeface="+mn-ea"/>
                <a:cs typeface="+mn-cs"/>
              </a:rPr>
              <a:t>Secure:</a:t>
            </a:r>
            <a:r>
              <a:rPr lang="en-US" sz="1088" b="0" i="0" kern="1200" dirty="0" smtClean="0">
                <a:solidFill>
                  <a:schemeClr val="tx1"/>
                </a:solidFill>
                <a:effectLst/>
                <a:latin typeface="+mn-lt"/>
                <a:ea typeface="+mn-ea"/>
                <a:cs typeface="+mn-cs"/>
              </a:rPr>
              <a:t> encryption, authentication, and auditing</a:t>
            </a:r>
          </a:p>
          <a:p>
            <a:r>
              <a:rPr lang="en-US" sz="1088" b="1" i="0" kern="1200" dirty="0" smtClean="0">
                <a:solidFill>
                  <a:schemeClr val="tx1"/>
                </a:solidFill>
                <a:effectLst/>
                <a:latin typeface="+mn-lt"/>
                <a:ea typeface="+mn-ea"/>
                <a:cs typeface="+mn-cs"/>
              </a:rPr>
              <a:t>Extensible:</a:t>
            </a:r>
            <a:r>
              <a:rPr lang="en-US" sz="1088" b="0" i="0" kern="1200" dirty="0" smtClean="0">
                <a:solidFill>
                  <a:schemeClr val="tx1"/>
                </a:solidFill>
                <a:effectLst/>
                <a:latin typeface="+mn-lt"/>
                <a:ea typeface="+mn-ea"/>
                <a:cs typeface="+mn-cs"/>
              </a:rPr>
              <a:t> ability to add new features without affecting existing applications</a:t>
            </a:r>
          </a:p>
          <a:p>
            <a:r>
              <a:rPr lang="en-US" sz="1088" b="1" i="0" kern="1200" dirty="0" smtClean="0">
                <a:solidFill>
                  <a:schemeClr val="tx1"/>
                </a:solidFill>
                <a:effectLst/>
                <a:latin typeface="+mn-lt"/>
                <a:ea typeface="+mn-ea"/>
                <a:cs typeface="+mn-cs"/>
              </a:rPr>
              <a:t>Comprehensive information modeling:</a:t>
            </a:r>
            <a:r>
              <a:rPr lang="en-US" sz="1088" b="0" i="0" kern="1200" dirty="0" smtClean="0">
                <a:solidFill>
                  <a:schemeClr val="tx1"/>
                </a:solidFill>
                <a:effectLst/>
                <a:latin typeface="+mn-lt"/>
                <a:ea typeface="+mn-ea"/>
                <a:cs typeface="+mn-cs"/>
              </a:rPr>
              <a:t> for defining complex information</a:t>
            </a:r>
          </a:p>
          <a:p>
            <a:r>
              <a:rPr lang="en-US" sz="1088" b="0" i="0" kern="1200" dirty="0" smtClean="0">
                <a:solidFill>
                  <a:schemeClr val="tx1"/>
                </a:solidFill>
                <a:effectLst/>
                <a:latin typeface="+mn-lt"/>
                <a:ea typeface="+mn-ea"/>
                <a:cs typeface="+mn-cs"/>
              </a:rPr>
              <a:t>Functional Equivalence</a:t>
            </a:r>
          </a:p>
          <a:p>
            <a:r>
              <a:rPr lang="en-US" sz="1088" b="0" i="0" kern="1200" dirty="0" smtClean="0">
                <a:solidFill>
                  <a:schemeClr val="tx1"/>
                </a:solidFill>
                <a:effectLst/>
                <a:latin typeface="+mn-lt"/>
                <a:ea typeface="+mn-ea"/>
                <a:cs typeface="+mn-cs"/>
              </a:rPr>
              <a:t>Building on the success of OPC Classic, OPC UA was designed to enhance and surpass the capabilities of the OPC Classic specifications. OPC UA is functionally equivalent to OPC Classic, yet capable of much more:</a:t>
            </a:r>
          </a:p>
          <a:p>
            <a:r>
              <a:rPr lang="en-US" sz="1088" b="1" i="0" kern="1200" dirty="0" smtClean="0">
                <a:solidFill>
                  <a:schemeClr val="tx1"/>
                </a:solidFill>
                <a:effectLst/>
                <a:latin typeface="+mn-lt"/>
                <a:ea typeface="+mn-ea"/>
                <a:cs typeface="+mn-cs"/>
              </a:rPr>
              <a:t>Discovery:</a:t>
            </a:r>
            <a:r>
              <a:rPr lang="en-US" sz="1088" b="0" i="0" kern="1200" dirty="0" smtClean="0">
                <a:solidFill>
                  <a:schemeClr val="tx1"/>
                </a:solidFill>
                <a:effectLst/>
                <a:latin typeface="+mn-lt"/>
                <a:ea typeface="+mn-ea"/>
                <a:cs typeface="+mn-cs"/>
              </a:rPr>
              <a:t> find the availability of OPC Servers on local PCs and/or networks</a:t>
            </a:r>
          </a:p>
          <a:p>
            <a:r>
              <a:rPr lang="en-US" sz="1088" b="1" i="0" kern="1200" dirty="0" smtClean="0">
                <a:solidFill>
                  <a:schemeClr val="tx1"/>
                </a:solidFill>
                <a:effectLst/>
                <a:latin typeface="+mn-lt"/>
                <a:ea typeface="+mn-ea"/>
                <a:cs typeface="+mn-cs"/>
              </a:rPr>
              <a:t>Address space:</a:t>
            </a:r>
            <a:r>
              <a:rPr lang="en-US" sz="1088" b="0" i="0" kern="1200" dirty="0" smtClean="0">
                <a:solidFill>
                  <a:schemeClr val="tx1"/>
                </a:solidFill>
                <a:effectLst/>
                <a:latin typeface="+mn-lt"/>
                <a:ea typeface="+mn-ea"/>
                <a:cs typeface="+mn-cs"/>
              </a:rPr>
              <a:t> all data is represented hierarchically (e.g. files and folders) allowing for simple and complex structures to be discovered and utilized by OPC Clients</a:t>
            </a:r>
          </a:p>
          <a:p>
            <a:r>
              <a:rPr lang="en-US" sz="1088" b="1" i="0" kern="1200" dirty="0" smtClean="0">
                <a:solidFill>
                  <a:schemeClr val="tx1"/>
                </a:solidFill>
                <a:effectLst/>
                <a:latin typeface="+mn-lt"/>
                <a:ea typeface="+mn-ea"/>
                <a:cs typeface="+mn-cs"/>
              </a:rPr>
              <a:t>On-demand:</a:t>
            </a:r>
            <a:r>
              <a:rPr lang="en-US" sz="1088" b="0" i="0" kern="1200" dirty="0" smtClean="0">
                <a:solidFill>
                  <a:schemeClr val="tx1"/>
                </a:solidFill>
                <a:effectLst/>
                <a:latin typeface="+mn-lt"/>
                <a:ea typeface="+mn-ea"/>
                <a:cs typeface="+mn-cs"/>
              </a:rPr>
              <a:t> read and write data/information based on access-permissions</a:t>
            </a:r>
          </a:p>
          <a:p>
            <a:r>
              <a:rPr lang="en-US" sz="1088" b="1" i="0" kern="1200" dirty="0" smtClean="0">
                <a:solidFill>
                  <a:schemeClr val="tx1"/>
                </a:solidFill>
                <a:effectLst/>
                <a:latin typeface="+mn-lt"/>
                <a:ea typeface="+mn-ea"/>
                <a:cs typeface="+mn-cs"/>
              </a:rPr>
              <a:t>Subscriptions:</a:t>
            </a:r>
            <a:r>
              <a:rPr lang="en-US" sz="1088" b="0" i="0" kern="1200" dirty="0" smtClean="0">
                <a:solidFill>
                  <a:schemeClr val="tx1"/>
                </a:solidFill>
                <a:effectLst/>
                <a:latin typeface="+mn-lt"/>
                <a:ea typeface="+mn-ea"/>
                <a:cs typeface="+mn-cs"/>
              </a:rPr>
              <a:t> monitor data/information and report-by-exception when values change based on a client’s criteria</a:t>
            </a:r>
          </a:p>
          <a:p>
            <a:r>
              <a:rPr lang="en-US" sz="1088" b="1" i="0" kern="1200" dirty="0" smtClean="0">
                <a:solidFill>
                  <a:schemeClr val="tx1"/>
                </a:solidFill>
                <a:effectLst/>
                <a:latin typeface="+mn-lt"/>
                <a:ea typeface="+mn-ea"/>
                <a:cs typeface="+mn-cs"/>
              </a:rPr>
              <a:t>Events:</a:t>
            </a:r>
            <a:r>
              <a:rPr lang="en-US" sz="1088" b="0" i="0" kern="1200" dirty="0" smtClean="0">
                <a:solidFill>
                  <a:schemeClr val="tx1"/>
                </a:solidFill>
                <a:effectLst/>
                <a:latin typeface="+mn-lt"/>
                <a:ea typeface="+mn-ea"/>
                <a:cs typeface="+mn-cs"/>
              </a:rPr>
              <a:t> notify important information based on client’s criteria</a:t>
            </a:r>
          </a:p>
          <a:p>
            <a:r>
              <a:rPr lang="en-US" sz="1088" b="1" i="0" kern="1200" dirty="0" smtClean="0">
                <a:solidFill>
                  <a:schemeClr val="tx1"/>
                </a:solidFill>
                <a:effectLst/>
                <a:latin typeface="+mn-lt"/>
                <a:ea typeface="+mn-ea"/>
                <a:cs typeface="+mn-cs"/>
              </a:rPr>
              <a:t>Methods:</a:t>
            </a:r>
            <a:r>
              <a:rPr lang="en-US" sz="1088" b="0" i="0" kern="1200" dirty="0" smtClean="0">
                <a:solidFill>
                  <a:schemeClr val="tx1"/>
                </a:solidFill>
                <a:effectLst/>
                <a:latin typeface="+mn-lt"/>
                <a:ea typeface="+mn-ea"/>
                <a:cs typeface="+mn-cs"/>
              </a:rPr>
              <a:t> clients can execute programs, etc. based on methods defined on the server</a:t>
            </a:r>
          </a:p>
          <a:p>
            <a:r>
              <a:rPr lang="en-US" sz="1088" b="0" i="0" kern="1200" dirty="0" smtClean="0">
                <a:solidFill>
                  <a:schemeClr val="tx1"/>
                </a:solidFill>
                <a:effectLst/>
                <a:latin typeface="+mn-lt"/>
                <a:ea typeface="+mn-ea"/>
                <a:cs typeface="+mn-cs"/>
              </a:rPr>
              <a:t>Integration between OPC UA products and OPC Classic products is easily accomplished with COM/Proxy wrappers that are available in the download section.</a:t>
            </a:r>
          </a:p>
          <a:p>
            <a:endParaRPr lang="en-US" altLang="zh-TW" sz="1088" kern="1200" dirty="0" smtClean="0">
              <a:solidFill>
                <a:schemeClr val="tx1"/>
              </a:solidFill>
              <a:latin typeface="+mn-lt"/>
              <a:ea typeface="+mn-ea"/>
              <a:cs typeface="+mn-cs"/>
            </a:endParaRPr>
          </a:p>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30</a:t>
            </a:fld>
            <a:endParaRPr lang="zh-TW" altLang="en-US"/>
          </a:p>
        </p:txBody>
      </p:sp>
    </p:spTree>
    <p:extLst>
      <p:ext uri="{BB962C8B-B14F-4D97-AF65-F5344CB8AC3E}">
        <p14:creationId xmlns:p14="http://schemas.microsoft.com/office/powerpoint/2010/main" val="201107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IDT:</a:t>
            </a:r>
            <a:r>
              <a:rPr lang="en-US" baseline="0" dirty="0" smtClean="0"/>
              <a:t> Industrial Digital Thread</a:t>
            </a:r>
            <a:endParaRPr lang="en-US" dirty="0" smtClean="0"/>
          </a:p>
          <a:p>
            <a:r>
              <a:rPr lang="en-US" dirty="0" smtClean="0"/>
              <a:t>AE: Asset Efficiency</a:t>
            </a:r>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31</a:t>
            </a:fld>
            <a:endParaRPr lang="zh-TW" altLang="en-US"/>
          </a:p>
        </p:txBody>
      </p:sp>
    </p:spTree>
    <p:extLst>
      <p:ext uri="{BB962C8B-B14F-4D97-AF65-F5344CB8AC3E}">
        <p14:creationId xmlns:p14="http://schemas.microsoft.com/office/powerpoint/2010/main" val="216836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 Mass Production</a:t>
            </a:r>
          </a:p>
          <a:p>
            <a:r>
              <a:rPr lang="en-US" dirty="0" smtClean="0"/>
              <a:t>Using </a:t>
            </a:r>
            <a:r>
              <a:rPr lang="en-US" b="1" dirty="0" smtClean="0"/>
              <a:t>CPS/ICT/IOT technologies</a:t>
            </a:r>
            <a:r>
              <a:rPr lang="en-US" b="1" baseline="0" dirty="0" smtClean="0"/>
              <a:t> </a:t>
            </a:r>
            <a:r>
              <a:rPr lang="en-US" b="0" baseline="0" dirty="0" smtClean="0"/>
              <a:t>to bring in </a:t>
            </a:r>
            <a:r>
              <a:rPr lang="en-US" b="1" baseline="0" dirty="0" smtClean="0"/>
              <a:t>intelligence,</a:t>
            </a:r>
            <a:r>
              <a:rPr lang="en-US" b="0" baseline="0" dirty="0" smtClean="0"/>
              <a:t> and thus </a:t>
            </a:r>
            <a:r>
              <a:rPr lang="en-US" b="1" baseline="0" dirty="0" smtClean="0"/>
              <a:t>flexibility</a:t>
            </a:r>
            <a:r>
              <a:rPr lang="en-US" b="0" baseline="0" dirty="0" smtClean="0"/>
              <a:t> and </a:t>
            </a:r>
            <a:r>
              <a:rPr lang="en-US" b="1" baseline="0" dirty="0" smtClean="0"/>
              <a:t>agility</a:t>
            </a:r>
            <a:r>
              <a:rPr lang="en-US" b="0" baseline="0" dirty="0" smtClean="0"/>
              <a:t>, to </a:t>
            </a:r>
            <a:r>
              <a:rPr lang="en-US" b="1" u="sng" baseline="0" dirty="0" smtClean="0"/>
              <a:t>enable</a:t>
            </a:r>
            <a:r>
              <a:rPr lang="en-US" b="1" baseline="0" dirty="0" smtClean="0"/>
              <a:t> </a:t>
            </a:r>
            <a:r>
              <a:rPr lang="en-US" b="0" baseline="0" dirty="0" smtClean="0"/>
              <a:t>and </a:t>
            </a:r>
            <a:r>
              <a:rPr lang="en-US" b="1" u="sng" baseline="0" dirty="0" smtClean="0"/>
              <a:t>empower</a:t>
            </a:r>
            <a:r>
              <a:rPr lang="en-US" b="0" u="none" baseline="0" dirty="0" smtClean="0"/>
              <a:t> production/manufacturing.</a:t>
            </a:r>
            <a:r>
              <a:rPr lang="en-US" b="1" baseline="0" dirty="0" smtClean="0"/>
              <a:t> </a:t>
            </a:r>
            <a:endParaRPr lang="en-US" b="1" dirty="0" smtClean="0"/>
          </a:p>
          <a:p>
            <a:endParaRPr lang="en-US" dirty="0" smtClean="0"/>
          </a:p>
          <a:p>
            <a:r>
              <a:rPr lang="en-US" dirty="0" smtClean="0"/>
              <a:t>Meeting the maximum demand as the objective function</a:t>
            </a:r>
            <a:r>
              <a:rPr lang="en-US" baseline="0" dirty="0" smtClean="0"/>
              <a:t> to Maximizing conservation subject to demand satisfaction.</a:t>
            </a:r>
          </a:p>
          <a:p>
            <a:r>
              <a:rPr lang="en-US" altLang="zh-TW" sz="1100" b="0" dirty="0" smtClean="0">
                <a:solidFill>
                  <a:schemeClr val="bg1"/>
                </a:solidFill>
                <a:latin typeface="Arial" panose="020B0604020202020204" pitchFamily="34" charset="0"/>
                <a:cs typeface="Arial" panose="020B0604020202020204" pitchFamily="34" charset="0"/>
              </a:rPr>
              <a:t>Digital</a:t>
            </a:r>
            <a:r>
              <a:rPr lang="en-US" altLang="zh-TW" sz="1100" b="0" baseline="0" dirty="0" smtClean="0">
                <a:solidFill>
                  <a:schemeClr val="bg1"/>
                </a:solidFill>
                <a:latin typeface="Arial" panose="020B0604020202020204" pitchFamily="34" charset="0"/>
                <a:cs typeface="Arial" panose="020B0604020202020204" pitchFamily="34" charset="0"/>
              </a:rPr>
              <a:t> Manufacturing: </a:t>
            </a:r>
            <a:r>
              <a:rPr lang="en-US" altLang="zh-TW" sz="1100" b="0" dirty="0" smtClean="0">
                <a:solidFill>
                  <a:schemeClr val="bg1"/>
                </a:solidFill>
                <a:latin typeface="Arial" panose="020B0604020202020204" pitchFamily="34" charset="0"/>
                <a:cs typeface="Arial" panose="020B0604020202020204" pitchFamily="34" charset="0"/>
              </a:rPr>
              <a:t>digital thread, digital twin</a:t>
            </a:r>
            <a:r>
              <a:rPr lang="en-US" altLang="zh-TW" sz="1100" b="0" baseline="0" dirty="0" smtClean="0">
                <a:solidFill>
                  <a:schemeClr val="bg1"/>
                </a:solidFill>
                <a:latin typeface="Arial" panose="020B0604020202020204" pitchFamily="34" charset="0"/>
                <a:cs typeface="Arial" panose="020B0604020202020204" pitchFamily="34" charset="0"/>
              </a:rPr>
              <a:t> and</a:t>
            </a:r>
            <a:r>
              <a:rPr lang="en-US" altLang="zh-TW" sz="1100" b="0" dirty="0" smtClean="0">
                <a:solidFill>
                  <a:schemeClr val="bg1"/>
                </a:solidFill>
                <a:latin typeface="Arial" panose="020B0604020202020204" pitchFamily="34" charset="0"/>
                <a:cs typeface="Arial" panose="020B0604020202020204" pitchFamily="34" charset="0"/>
              </a:rPr>
              <a:t> simulation</a:t>
            </a:r>
          </a:p>
          <a:p>
            <a:endParaRPr lang="en-US" sz="1100" b="0" dirty="0" smtClean="0">
              <a:solidFill>
                <a:schemeClr val="bg1"/>
              </a:solidFill>
              <a:latin typeface="Arial" panose="020B0604020202020204" pitchFamily="34" charset="0"/>
              <a:cs typeface="Arial" panose="020B0604020202020204" pitchFamily="34" charset="0"/>
            </a:endParaRPr>
          </a:p>
          <a:p>
            <a:r>
              <a:rPr lang="en-US" sz="1100" b="0" dirty="0" smtClean="0">
                <a:solidFill>
                  <a:schemeClr val="bg1"/>
                </a:solidFill>
                <a:latin typeface="Arial" panose="020B0604020202020204" pitchFamily="34" charset="0"/>
                <a:cs typeface="Arial" panose="020B0604020202020204" pitchFamily="34" charset="0"/>
              </a:rPr>
              <a:t>Steps:</a:t>
            </a:r>
          </a:p>
          <a:p>
            <a:pPr marL="228600" indent="-228600">
              <a:buAutoNum type="arabicPeriod"/>
            </a:pPr>
            <a:r>
              <a:rPr lang="en-US" sz="1100" b="0" dirty="0" smtClean="0">
                <a:solidFill>
                  <a:schemeClr val="bg1"/>
                </a:solidFill>
                <a:latin typeface="Arial" panose="020B0604020202020204" pitchFamily="34" charset="0"/>
                <a:cs typeface="Arial" panose="020B0604020202020204" pitchFamily="34" charset="0"/>
              </a:rPr>
              <a:t>Digital integration (IOT</a:t>
            </a:r>
            <a:r>
              <a:rPr lang="en-US" sz="1100" b="0" baseline="0" dirty="0" smtClean="0">
                <a:solidFill>
                  <a:schemeClr val="bg1"/>
                </a:solidFill>
                <a:latin typeface="Arial" panose="020B0604020202020204" pitchFamily="34" charset="0"/>
                <a:cs typeface="Arial" panose="020B0604020202020204" pitchFamily="34" charset="0"/>
              </a:rPr>
              <a:t> sensing and </a:t>
            </a:r>
            <a:endParaRPr lang="en-US" sz="1100" b="0" dirty="0" smtClean="0">
              <a:solidFill>
                <a:schemeClr val="bg1"/>
              </a:solidFill>
              <a:latin typeface="Arial" panose="020B0604020202020204" pitchFamily="34" charset="0"/>
              <a:cs typeface="Arial" panose="020B0604020202020204" pitchFamily="34" charset="0"/>
            </a:endParaRPr>
          </a:p>
          <a:p>
            <a:pPr marL="228600" indent="-228600">
              <a:buAutoNum type="arabicPeriod"/>
            </a:pPr>
            <a:endParaRPr lang="en-US" b="0"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32</a:t>
            </a:fld>
            <a:endParaRPr lang="zh-TW" altLang="en-US"/>
          </a:p>
        </p:txBody>
      </p:sp>
    </p:spTree>
    <p:extLst>
      <p:ext uri="{BB962C8B-B14F-4D97-AF65-F5344CB8AC3E}">
        <p14:creationId xmlns:p14="http://schemas.microsoft.com/office/powerpoint/2010/main" val="640211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738188"/>
            <a:ext cx="6548438" cy="3686175"/>
          </a:xfrm>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33</a:t>
            </a:fld>
            <a:endParaRPr lang="zh-TW" altLang="en-US"/>
          </a:p>
        </p:txBody>
      </p:sp>
    </p:spTree>
    <p:extLst>
      <p:ext uri="{BB962C8B-B14F-4D97-AF65-F5344CB8AC3E}">
        <p14:creationId xmlns:p14="http://schemas.microsoft.com/office/powerpoint/2010/main" val="153844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687388" y="1143000"/>
            <a:ext cx="5483225"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34</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1399834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35</a:t>
            </a:fld>
            <a:endParaRPr lang="zh-TW" altLang="en-US"/>
          </a:p>
        </p:txBody>
      </p:sp>
    </p:spTree>
    <p:extLst>
      <p:ext uri="{BB962C8B-B14F-4D97-AF65-F5344CB8AC3E}">
        <p14:creationId xmlns:p14="http://schemas.microsoft.com/office/powerpoint/2010/main" val="23163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600" dirty="0" smtClean="0"/>
              <a:t>Apple FY2015 revenue:</a:t>
            </a:r>
            <a:r>
              <a:rPr lang="en-US" sz="1600" baseline="0" dirty="0" smtClean="0"/>
              <a:t> </a:t>
            </a:r>
            <a:r>
              <a:rPr lang="en-US" sz="1600" dirty="0" smtClean="0"/>
              <a:t>http://</a:t>
            </a:r>
            <a:r>
              <a:rPr lang="en-US" sz="1600" dirty="0" err="1" smtClean="0"/>
              <a:t>revenuesandprofits.com</a:t>
            </a:r>
            <a:r>
              <a:rPr lang="en-US" sz="1600" dirty="0" smtClean="0"/>
              <a:t>/how-apple-makes-money/</a:t>
            </a:r>
          </a:p>
          <a:p>
            <a:r>
              <a:rPr lang="en-US" sz="1088" kern="1200" dirty="0" smtClean="0">
                <a:solidFill>
                  <a:schemeClr val="tx1"/>
                </a:solidFill>
                <a:latin typeface="+mn-lt"/>
                <a:ea typeface="+mn-ea"/>
                <a:cs typeface="+mn-cs"/>
              </a:rPr>
              <a:t>$155.0 billion revenues, 66.3% of the total, from iPhone.</a:t>
            </a:r>
          </a:p>
          <a:p>
            <a:r>
              <a:rPr lang="en-US" sz="1088" kern="1200" dirty="0" smtClean="0">
                <a:solidFill>
                  <a:schemeClr val="tx1"/>
                </a:solidFill>
                <a:latin typeface="+mn-lt"/>
                <a:ea typeface="+mn-ea"/>
                <a:cs typeface="+mn-cs"/>
              </a:rPr>
              <a:t>$23.2 billion revenues, 9.9% of the total, from iPad.</a:t>
            </a:r>
          </a:p>
          <a:p>
            <a:r>
              <a:rPr lang="en-US" sz="1088" kern="1200" dirty="0" smtClean="0">
                <a:solidFill>
                  <a:schemeClr val="tx1"/>
                </a:solidFill>
                <a:latin typeface="+mn-lt"/>
                <a:ea typeface="+mn-ea"/>
                <a:cs typeface="+mn-cs"/>
              </a:rPr>
              <a:t>$25.5 billion revenues, 10.9% of the total, from Mac.</a:t>
            </a:r>
          </a:p>
          <a:p>
            <a:r>
              <a:rPr lang="en-US" sz="1088" kern="1200" dirty="0" smtClean="0">
                <a:solidFill>
                  <a:schemeClr val="tx1"/>
                </a:solidFill>
                <a:latin typeface="+mn-lt"/>
                <a:ea typeface="+mn-ea"/>
                <a:cs typeface="+mn-cs"/>
              </a:rPr>
              <a:t>$19.9 billion revenues, 8.5% of the total, from Services. Services includes revenue from the iTunes Store, App Store, Mac App Store, </a:t>
            </a:r>
            <a:r>
              <a:rPr lang="en-US" sz="1088" kern="1200" dirty="0" err="1" smtClean="0">
                <a:solidFill>
                  <a:schemeClr val="tx1"/>
                </a:solidFill>
                <a:latin typeface="+mn-lt"/>
                <a:ea typeface="+mn-ea"/>
                <a:cs typeface="+mn-cs"/>
              </a:rPr>
              <a:t>iBooks</a:t>
            </a:r>
            <a:r>
              <a:rPr lang="en-US" sz="1088" kern="1200" dirty="0" smtClean="0">
                <a:solidFill>
                  <a:schemeClr val="tx1"/>
                </a:solidFill>
                <a:latin typeface="+mn-lt"/>
                <a:ea typeface="+mn-ea"/>
                <a:cs typeface="+mn-cs"/>
              </a:rPr>
              <a:t> Store, Apple Music, AppleCare, Apple Pay, licensing and other services.</a:t>
            </a:r>
          </a:p>
          <a:p>
            <a:r>
              <a:rPr lang="en-US" sz="1088" kern="1200" dirty="0" smtClean="0">
                <a:solidFill>
                  <a:schemeClr val="tx1"/>
                </a:solidFill>
                <a:latin typeface="+mn-lt"/>
                <a:ea typeface="+mn-ea"/>
                <a:cs typeface="+mn-cs"/>
              </a:rPr>
              <a:t>$10.1 billion revenues, 4.3% of the total, from Other Products. Other Products includes sales of Apple TV, Apple Watch, Beats products, iPod and Apple-branded and third-party accessories.</a:t>
            </a:r>
            <a:endParaRPr lang="en-US" sz="1600" kern="1200" dirty="0" smtClean="0">
              <a:solidFill>
                <a:schemeClr val="tx1"/>
              </a:solidFill>
              <a:latin typeface="+mn-lt"/>
              <a:ea typeface="+mn-ea"/>
              <a:cs typeface="+mn-cs"/>
            </a:endParaRPr>
          </a:p>
          <a:p>
            <a:endParaRPr lang="en-US" sz="1088" kern="1200" dirty="0" smtClean="0">
              <a:solidFill>
                <a:schemeClr val="tx1"/>
              </a:solidFill>
              <a:latin typeface="+mn-lt"/>
              <a:ea typeface="+mn-ea"/>
              <a:cs typeface="+mn-cs"/>
            </a:endParaRPr>
          </a:p>
          <a:p>
            <a:r>
              <a:rPr lang="en-US" sz="1088" kern="1200" dirty="0" smtClean="0">
                <a:solidFill>
                  <a:schemeClr val="tx1"/>
                </a:solidFill>
                <a:latin typeface="+mn-lt"/>
                <a:ea typeface="+mn-ea"/>
                <a:cs typeface="+mn-cs"/>
              </a:rPr>
              <a:t>Total $233.7 billion in FY’15</a:t>
            </a:r>
            <a:endParaRPr lang="en-US" sz="1600" dirty="0" smtClean="0"/>
          </a:p>
          <a:p>
            <a:pPr marL="171450" indent="-171450">
              <a:buFont typeface="Arial" charset="0"/>
              <a:buChar char="•"/>
            </a:pPr>
            <a:endParaRPr lang="en-US" sz="1600" dirty="0" smtClean="0"/>
          </a:p>
          <a:p>
            <a:pPr marL="171450" indent="-171450">
              <a:buFont typeface="Arial" charset="0"/>
              <a:buChar char="•"/>
            </a:pPr>
            <a:r>
              <a:rPr lang="en-US" sz="1600" dirty="0" smtClean="0"/>
              <a:t>Asset owning business may not be the value you can hold on.</a:t>
            </a:r>
          </a:p>
          <a:p>
            <a:pPr marL="171450" indent="-171450">
              <a:buFont typeface="Arial" charset="0"/>
              <a:buChar char="•"/>
            </a:pPr>
            <a:r>
              <a:rPr lang="en-US" sz="1600" dirty="0" smtClean="0"/>
              <a:t>It is not making your business digital</a:t>
            </a:r>
            <a:r>
              <a:rPr lang="en-US" sz="1600" baseline="0" dirty="0" smtClean="0"/>
              <a:t>; it is making a digital business as </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2B1C54F9-517C-AC4D-9E72-23BA38E1B8E4}" type="slidenum">
              <a:rPr lang="en-US" smtClean="0"/>
              <a:pPr/>
              <a:t>36</a:t>
            </a:fld>
            <a:endParaRPr lang="en-US" dirty="0"/>
          </a:p>
        </p:txBody>
      </p:sp>
    </p:spTree>
    <p:extLst>
      <p:ext uri="{BB962C8B-B14F-4D97-AF65-F5344CB8AC3E}">
        <p14:creationId xmlns:p14="http://schemas.microsoft.com/office/powerpoint/2010/main" val="206283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Internet/WWW</a:t>
            </a:r>
            <a:r>
              <a:rPr lang="en-US" baseline="0" dirty="0" smtClean="0"/>
              <a:t> is a passive system whereas IOT is an active system.</a:t>
            </a:r>
          </a:p>
          <a:p>
            <a:r>
              <a:rPr lang="en-US" baseline="0" dirty="0" err="1" smtClean="0"/>
              <a:t>Blockchain</a:t>
            </a:r>
            <a:r>
              <a:rPr lang="en-US" baseline="0" dirty="0" smtClean="0"/>
              <a:t> build up trust in Internet. It is not a new function on Internet. It is a new Internet of money, value and ownership in all forms. – </a:t>
            </a:r>
            <a:r>
              <a:rPr lang="en-US" baseline="0" dirty="0" err="1" smtClean="0"/>
              <a:t>Lykle</a:t>
            </a:r>
            <a:r>
              <a:rPr lang="en-US" baseline="0" dirty="0" smtClean="0"/>
              <a:t> de </a:t>
            </a:r>
            <a:r>
              <a:rPr lang="en-US" baseline="0" dirty="0" err="1" smtClean="0"/>
              <a:t>Vries</a:t>
            </a:r>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5</a:t>
            </a:fld>
            <a:endParaRPr lang="zh-TW" altLang="en-US"/>
          </a:p>
        </p:txBody>
      </p:sp>
    </p:spTree>
    <p:extLst>
      <p:ext uri="{BB962C8B-B14F-4D97-AF65-F5344CB8AC3E}">
        <p14:creationId xmlns:p14="http://schemas.microsoft.com/office/powerpoint/2010/main" val="1573590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37</a:t>
            </a:fld>
            <a:endParaRPr lang="zh-TW" altLang="en-US"/>
          </a:p>
        </p:txBody>
      </p:sp>
    </p:spTree>
    <p:extLst>
      <p:ext uri="{BB962C8B-B14F-4D97-AF65-F5344CB8AC3E}">
        <p14:creationId xmlns:p14="http://schemas.microsoft.com/office/powerpoint/2010/main" val="209593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Outcome Economy</a:t>
            </a:r>
          </a:p>
          <a:p>
            <a:r>
              <a:rPr lang="en-US" dirty="0" smtClean="0"/>
              <a:t>Pay-per-use</a:t>
            </a:r>
          </a:p>
          <a:p>
            <a:r>
              <a:rPr lang="en-US" dirty="0" smtClean="0"/>
              <a:t>Pay-per-outcome</a:t>
            </a:r>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38</a:t>
            </a:fld>
            <a:endParaRPr lang="zh-TW" altLang="en-US"/>
          </a:p>
        </p:txBody>
      </p:sp>
    </p:spTree>
    <p:extLst>
      <p:ext uri="{BB962C8B-B14F-4D97-AF65-F5344CB8AC3E}">
        <p14:creationId xmlns:p14="http://schemas.microsoft.com/office/powerpoint/2010/main" val="44447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what is blockchain and how it works</a:t>
            </a:r>
          </a:p>
          <a:p>
            <a:endParaRPr lang="en-US" baseline="0" dirty="0" smtClean="0"/>
          </a:p>
          <a:p>
            <a:r>
              <a:rPr lang="en-US" baseline="0" dirty="0" smtClean="0"/>
              <a:t>This more about Blockchain further usage:</a:t>
            </a:r>
          </a:p>
          <a:p>
            <a:pPr marL="171450" marR="0" indent="-171450" algn="l" defTabSz="816479" rtl="0" eaLnBrk="1" fontAlgn="auto" latinLnBrk="0" hangingPunct="1">
              <a:lnSpc>
                <a:spcPct val="100000"/>
              </a:lnSpc>
              <a:spcBef>
                <a:spcPts val="0"/>
              </a:spcBef>
              <a:spcAft>
                <a:spcPts val="0"/>
              </a:spcAft>
              <a:buClrTx/>
              <a:buSzTx/>
              <a:buFontTx/>
              <a:buChar char="-"/>
              <a:tabLst/>
              <a:defRPr/>
            </a:pPr>
            <a:r>
              <a:rPr lang="en-US" baseline="0" dirty="0" smtClean="0"/>
              <a:t>SHARING ECONOMY: Building trust on platforms like </a:t>
            </a:r>
            <a:r>
              <a:rPr lang="en-US" baseline="0" dirty="0" err="1" smtClean="0"/>
              <a:t>Airbnb</a:t>
            </a:r>
            <a:endParaRPr lang="en-US" baseline="0" dirty="0" smtClean="0"/>
          </a:p>
          <a:p>
            <a:pPr marL="579690" marR="0" lvl="1" indent="-171450" algn="l" defTabSz="816479" rtl="0" eaLnBrk="1" fontAlgn="auto" latinLnBrk="0" hangingPunct="1">
              <a:lnSpc>
                <a:spcPct val="100000"/>
              </a:lnSpc>
              <a:spcBef>
                <a:spcPts val="0"/>
              </a:spcBef>
              <a:spcAft>
                <a:spcPts val="0"/>
              </a:spcAft>
              <a:buClrTx/>
              <a:buSzTx/>
              <a:buFontTx/>
              <a:buChar char="-"/>
              <a:tabLst/>
              <a:defRPr/>
            </a:pPr>
            <a:r>
              <a:rPr lang="en-US" baseline="0" dirty="0" smtClean="0"/>
              <a:t>store people's online identities on the blockchain. That identity is then linked to reviews and scores on the sharing economy and other marketplace sites</a:t>
            </a:r>
          </a:p>
          <a:p>
            <a:pPr marL="171450" marR="0"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ELECTRICITY MARKET: Letting houses generate and sell their own electricity</a:t>
            </a:r>
          </a:p>
          <a:p>
            <a:pPr marL="579690" marR="0" lvl="1"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a distributed network, that built on </a:t>
            </a:r>
            <a:r>
              <a:rPr lang="en-US" sz="1088" b="0" i="0" kern="1200" dirty="0" err="1" smtClean="0">
                <a:solidFill>
                  <a:schemeClr val="tx1"/>
                </a:solidFill>
                <a:effectLst/>
                <a:latin typeface="+mn-lt"/>
                <a:ea typeface="+mn-ea"/>
                <a:cs typeface="+mn-cs"/>
              </a:rPr>
              <a:t>blockchain's</a:t>
            </a:r>
            <a:r>
              <a:rPr lang="en-US" sz="1088" b="0" i="0" kern="1200" dirty="0" smtClean="0">
                <a:solidFill>
                  <a:schemeClr val="tx1"/>
                </a:solidFill>
                <a:effectLst/>
                <a:latin typeface="+mn-lt"/>
                <a:ea typeface="+mn-ea"/>
                <a:cs typeface="+mn-cs"/>
              </a:rPr>
              <a:t> technology, lets people generate their own electricity to sell on the network, using </a:t>
            </a:r>
            <a:r>
              <a:rPr lang="en-US" sz="1088" b="0" i="0" kern="1200" dirty="0" err="1" smtClean="0">
                <a:solidFill>
                  <a:schemeClr val="tx1"/>
                </a:solidFill>
                <a:effectLst/>
                <a:latin typeface="+mn-lt"/>
                <a:ea typeface="+mn-ea"/>
                <a:cs typeface="+mn-cs"/>
              </a:rPr>
              <a:t>blockchain's</a:t>
            </a:r>
            <a:r>
              <a:rPr lang="en-US" sz="1088" b="0" i="0" kern="1200" dirty="0" smtClean="0">
                <a:solidFill>
                  <a:schemeClr val="tx1"/>
                </a:solidFill>
                <a:effectLst/>
                <a:latin typeface="+mn-lt"/>
                <a:ea typeface="+mn-ea"/>
                <a:cs typeface="+mn-cs"/>
              </a:rPr>
              <a:t> identifying tech to buy and sell to strangers</a:t>
            </a:r>
          </a:p>
          <a:p>
            <a:pPr marL="171450" marR="0"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PROPERTY: Cutting admin costs by keeping records on the blockchain</a:t>
            </a:r>
          </a:p>
          <a:p>
            <a:pPr marL="579690" marR="0" lvl="1"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put property records on the blockchain so that prospective buyers can quickly, easily, and cheaply verify that the owner of a house really does own the place</a:t>
            </a:r>
          </a:p>
          <a:p>
            <a:pPr marL="171450" marR="0"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SECURITIES: Cut out errors, thereby reducing costs</a:t>
            </a:r>
          </a:p>
          <a:p>
            <a:pPr marL="579690" marR="0" lvl="1"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the industry could save $11 - $12 billion in fees by using blockchain to the clearing and settlement of cash securities specifically, equities, repo, and leveraged loans</a:t>
            </a:r>
          </a:p>
          <a:p>
            <a:pPr marL="171450" marR="0"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FINANCE: Improve​ anti-money laundering and "know your customer" checks</a:t>
            </a:r>
          </a:p>
          <a:p>
            <a:pPr marL="579690" marR="0" lvl="1" indent="-171450" algn="l" defTabSz="816479" rtl="0" eaLnBrk="1" fontAlgn="auto" latinLnBrk="0" hangingPunct="1">
              <a:lnSpc>
                <a:spcPct val="100000"/>
              </a:lnSpc>
              <a:spcBef>
                <a:spcPts val="0"/>
              </a:spcBef>
              <a:spcAft>
                <a:spcPts val="0"/>
              </a:spcAft>
              <a:buClrTx/>
              <a:buSzTx/>
              <a:buFontTx/>
              <a:buChar char="-"/>
              <a:tabLst/>
              <a:defRPr/>
            </a:pPr>
            <a:r>
              <a:rPr lang="en-US" sz="1088" b="0" i="0" kern="1200" dirty="0" smtClean="0">
                <a:solidFill>
                  <a:schemeClr val="tx1"/>
                </a:solidFill>
                <a:effectLst/>
                <a:latin typeface="+mn-lt"/>
                <a:ea typeface="+mn-ea"/>
                <a:cs typeface="+mn-cs"/>
              </a:rPr>
              <a:t>like with the </a:t>
            </a:r>
            <a:r>
              <a:rPr lang="en-US" sz="1088" b="0" i="0" kern="1200" dirty="0" err="1" smtClean="0">
                <a:solidFill>
                  <a:schemeClr val="tx1"/>
                </a:solidFill>
                <a:effectLst/>
                <a:latin typeface="+mn-lt"/>
                <a:ea typeface="+mn-ea"/>
                <a:cs typeface="+mn-cs"/>
              </a:rPr>
              <a:t>Airbnb</a:t>
            </a:r>
            <a:r>
              <a:rPr lang="en-US" sz="1088" b="0" i="0" kern="1200" dirty="0" smtClean="0">
                <a:solidFill>
                  <a:schemeClr val="tx1"/>
                </a:solidFill>
                <a:effectLst/>
                <a:latin typeface="+mn-lt"/>
                <a:ea typeface="+mn-ea"/>
                <a:cs typeface="+mn-cs"/>
              </a:rPr>
              <a:t> example, identity data stored on a blockchain that could help finance firms easily and quickly check new customers</a:t>
            </a:r>
            <a:endParaRPr lang="en-US" baseline="0" dirty="0" smtClean="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39</a:t>
            </a:fld>
            <a:endParaRPr lang="zh-TW" altLang="en-US"/>
          </a:p>
        </p:txBody>
      </p:sp>
    </p:spTree>
    <p:extLst>
      <p:ext uri="{BB962C8B-B14F-4D97-AF65-F5344CB8AC3E}">
        <p14:creationId xmlns:p14="http://schemas.microsoft.com/office/powerpoint/2010/main" val="92436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Human</a:t>
            </a:r>
            <a:r>
              <a:rPr lang="en-US" baseline="0" dirty="0" smtClean="0"/>
              <a:t> and </a:t>
            </a:r>
            <a:r>
              <a:rPr lang="en-US" b="1" baseline="0" dirty="0" smtClean="0"/>
              <a:t>education</a:t>
            </a:r>
            <a:r>
              <a:rPr lang="en-US" baseline="0" dirty="0" smtClean="0"/>
              <a:t> aspects of the development?</a:t>
            </a:r>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40</a:t>
            </a:fld>
            <a:endParaRPr lang="zh-TW" altLang="en-US"/>
          </a:p>
        </p:txBody>
      </p:sp>
    </p:spTree>
    <p:extLst>
      <p:ext uri="{BB962C8B-B14F-4D97-AF65-F5344CB8AC3E}">
        <p14:creationId xmlns:p14="http://schemas.microsoft.com/office/powerpoint/2010/main" val="278656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0000"/>
                </a:solidFill>
              </a:rPr>
              <a:t>Break Spatial-Temporal Barriers</a:t>
            </a:r>
          </a:p>
          <a:p>
            <a:r>
              <a:rPr lang="en-US" sz="1200" dirty="0" smtClean="0">
                <a:solidFill>
                  <a:srgbClr val="FF0000"/>
                </a:solidFill>
              </a:rPr>
              <a:t>Seamlessly connecting physical</a:t>
            </a:r>
            <a:r>
              <a:rPr lang="en-US" sz="1200" baseline="0" dirty="0" smtClean="0">
                <a:solidFill>
                  <a:srgbClr val="FF0000"/>
                </a:solidFill>
              </a:rPr>
              <a:t> and digital world.</a:t>
            </a:r>
            <a:r>
              <a:rPr lang="en-US" sz="1200" dirty="0" smtClean="0">
                <a:solidFill>
                  <a:srgbClr val="FF0000"/>
                </a:solidFill>
              </a:rPr>
              <a:t> </a:t>
            </a:r>
          </a:p>
          <a:p>
            <a:r>
              <a:rPr lang="en-US" sz="1200" dirty="0" smtClean="0">
                <a:solidFill>
                  <a:srgbClr val="FF0000"/>
                </a:solidFill>
              </a:rPr>
              <a:t>Body Area Network (BAN); Personal Area Network (PAN); Controller Area Network (CAN); Local Area Network (LAN);</a:t>
            </a:r>
            <a:r>
              <a:rPr lang="en-US" sz="1200" baseline="0" dirty="0" smtClean="0">
                <a:solidFill>
                  <a:srgbClr val="FF0000"/>
                </a:solidFill>
              </a:rPr>
              <a:t> Wide Area Network (WAN)</a:t>
            </a:r>
            <a:endParaRPr lang="en-US" dirty="0"/>
          </a:p>
        </p:txBody>
      </p:sp>
      <p:sp>
        <p:nvSpPr>
          <p:cNvPr id="4" name="Slide Number Placeholder 3"/>
          <p:cNvSpPr>
            <a:spLocks noGrp="1"/>
          </p:cNvSpPr>
          <p:nvPr>
            <p:ph type="sldNum" sz="quarter" idx="10"/>
          </p:nvPr>
        </p:nvSpPr>
        <p:spPr/>
        <p:txBody>
          <a:bodyPr/>
          <a:lstStyle/>
          <a:p>
            <a:fld id="{3943EF30-2050-B742-A595-2D6274963AD1}" type="slidenum">
              <a:rPr lang="en-US" smtClean="0"/>
              <a:pPr/>
              <a:t>6</a:t>
            </a:fld>
            <a:endParaRPr lang="en-US"/>
          </a:p>
        </p:txBody>
      </p:sp>
    </p:spTree>
    <p:extLst>
      <p:ext uri="{BB962C8B-B14F-4D97-AF65-F5344CB8AC3E}">
        <p14:creationId xmlns:p14="http://schemas.microsoft.com/office/powerpoint/2010/main" val="9326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IIS: Institute for Integrated</a:t>
            </a:r>
            <a:r>
              <a:rPr lang="en-US" baseline="0" dirty="0" smtClean="0"/>
              <a:t> Circuits</a:t>
            </a:r>
            <a:endParaRPr lang="en-US" dirty="0" smtClean="0"/>
          </a:p>
          <a:p>
            <a:r>
              <a:rPr lang="en-US" dirty="0" smtClean="0"/>
              <a:t>Division of EAS: Division</a:t>
            </a:r>
            <a:r>
              <a:rPr lang="en-US" baseline="0" dirty="0" smtClean="0"/>
              <a:t> of Engineering Adaptive System</a:t>
            </a:r>
          </a:p>
          <a:p>
            <a:endParaRPr lang="en-US" baseline="0" dirty="0" smtClean="0"/>
          </a:p>
          <a:p>
            <a:r>
              <a:rPr lang="en-US" baseline="0" dirty="0" err="1" smtClean="0"/>
              <a:t>Fraunhofer</a:t>
            </a:r>
            <a:r>
              <a:rPr lang="en-US" baseline="0" dirty="0" smtClean="0"/>
              <a:t> IIS: Integrated Circuits</a:t>
            </a:r>
          </a:p>
          <a:p>
            <a:pPr marL="0" marR="0" indent="0" algn="l" defTabSz="816479" rtl="0" eaLnBrk="1" fontAlgn="auto" latinLnBrk="0" hangingPunct="1">
              <a:lnSpc>
                <a:spcPct val="100000"/>
              </a:lnSpc>
              <a:spcBef>
                <a:spcPts val="0"/>
              </a:spcBef>
              <a:spcAft>
                <a:spcPts val="0"/>
              </a:spcAft>
              <a:buClrTx/>
              <a:buSzTx/>
              <a:buFontTx/>
              <a:buNone/>
              <a:tabLst/>
              <a:defRPr/>
            </a:pPr>
            <a:r>
              <a:rPr lang="en-US" baseline="0" dirty="0" err="1" smtClean="0"/>
              <a:t>Fraunhofer</a:t>
            </a:r>
            <a:r>
              <a:rPr lang="en-US" baseline="0" dirty="0" smtClean="0"/>
              <a:t> IPA: </a:t>
            </a:r>
            <a:r>
              <a:rPr lang="en-US" sz="1088" kern="1200" dirty="0" smtClean="0">
                <a:solidFill>
                  <a:schemeClr val="tx1"/>
                </a:solidFill>
                <a:effectLst/>
                <a:latin typeface="+mn-lt"/>
                <a:ea typeface="+mn-ea"/>
                <a:cs typeface="+mn-cs"/>
              </a:rPr>
              <a:t>Manufacturing Engineering and </a:t>
            </a:r>
            <a:r>
              <a:rPr lang="en-US" sz="1088" b="0" kern="1200" dirty="0" smtClean="0">
                <a:solidFill>
                  <a:schemeClr val="tx1"/>
                </a:solidFill>
                <a:effectLst/>
                <a:latin typeface="+mn-lt"/>
                <a:ea typeface="+mn-ea"/>
                <a:cs typeface="+mn-cs"/>
              </a:rPr>
              <a:t>Automation</a:t>
            </a:r>
            <a:endParaRPr lang="en-US" b="0" baseline="0" dirty="0" smtClean="0"/>
          </a:p>
          <a:p>
            <a:pPr marL="0" marR="0" indent="0" algn="l" defTabSz="816479" rtl="0" eaLnBrk="1" fontAlgn="auto" latinLnBrk="0" hangingPunct="1">
              <a:lnSpc>
                <a:spcPct val="100000"/>
              </a:lnSpc>
              <a:spcBef>
                <a:spcPts val="0"/>
              </a:spcBef>
              <a:spcAft>
                <a:spcPts val="0"/>
              </a:spcAft>
              <a:buClrTx/>
              <a:buSzTx/>
              <a:buFontTx/>
              <a:buNone/>
              <a:tabLst/>
              <a:defRPr/>
            </a:pPr>
            <a:r>
              <a:rPr lang="en-US" baseline="0" dirty="0" err="1" smtClean="0"/>
              <a:t>Fraunhofer</a:t>
            </a:r>
            <a:r>
              <a:rPr lang="en-US" baseline="0" dirty="0" smtClean="0"/>
              <a:t> IFF: </a:t>
            </a:r>
            <a:r>
              <a:rPr lang="en-US" sz="1088" kern="1200" dirty="0" smtClean="0">
                <a:solidFill>
                  <a:schemeClr val="tx1"/>
                </a:solidFill>
                <a:effectLst/>
                <a:latin typeface="+mn-lt"/>
                <a:ea typeface="+mn-ea"/>
                <a:cs typeface="+mn-cs"/>
              </a:rPr>
              <a:t>Factory Operation and </a:t>
            </a:r>
            <a:r>
              <a:rPr lang="en-US" sz="1088" b="0" kern="1200" dirty="0" smtClean="0">
                <a:solidFill>
                  <a:schemeClr val="tx1"/>
                </a:solidFill>
                <a:effectLst/>
                <a:latin typeface="+mn-lt"/>
                <a:ea typeface="+mn-ea"/>
                <a:cs typeface="+mn-cs"/>
              </a:rPr>
              <a:t>Automation</a:t>
            </a:r>
            <a:endParaRPr lang="en-US" b="0" baseline="0" dirty="0" smtClean="0"/>
          </a:p>
          <a:p>
            <a:r>
              <a:rPr lang="en-US" baseline="0" dirty="0" err="1" smtClean="0"/>
              <a:t>Fraunhofer</a:t>
            </a:r>
            <a:r>
              <a:rPr lang="en-US" baseline="0" dirty="0" smtClean="0"/>
              <a:t> IML: Material Flow and Logistics</a:t>
            </a:r>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8</a:t>
            </a:fld>
            <a:endParaRPr lang="zh-TW" altLang="en-US"/>
          </a:p>
        </p:txBody>
      </p:sp>
    </p:spTree>
    <p:extLst>
      <p:ext uri="{BB962C8B-B14F-4D97-AF65-F5344CB8AC3E}">
        <p14:creationId xmlns:p14="http://schemas.microsoft.com/office/powerpoint/2010/main" val="14221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9</a:t>
            </a:fld>
            <a:endParaRPr lang="zh-TW" altLang="en-US"/>
          </a:p>
        </p:txBody>
      </p:sp>
    </p:spTree>
    <p:extLst>
      <p:ext uri="{BB962C8B-B14F-4D97-AF65-F5344CB8AC3E}">
        <p14:creationId xmlns:p14="http://schemas.microsoft.com/office/powerpoint/2010/main" val="33092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Cyber-Physical</a:t>
            </a:r>
            <a:r>
              <a:rPr lang="en-US" baseline="0" dirty="0" smtClean="0"/>
              <a:t> System</a:t>
            </a:r>
          </a:p>
          <a:p>
            <a:endParaRPr lang="en-US" baseline="0" dirty="0" smtClean="0"/>
          </a:p>
          <a:p>
            <a:r>
              <a:rPr lang="en-US" dirty="0" smtClean="0">
                <a:latin typeface="Arial" charset="0"/>
                <a:ea typeface="華康中黑體" charset="0"/>
                <a:cs typeface="華康中黑體" charset="0"/>
              </a:rPr>
              <a:t>At a computer expo (COMDEX), Bill Gates reportedly compared the computer industry with the auto industry and stated: "If GM had kept up with the technology like the computer industry has, we would all be driving $25.00 cars that got 1,000 miles to the gallon." </a:t>
            </a:r>
            <a:r>
              <a:rPr lang="en-US" altLang="zh-TW" dirty="0" smtClean="0">
                <a:latin typeface="Arial" charset="0"/>
                <a:ea typeface="華康中黑體" charset="0"/>
                <a:cs typeface="華康中黑體" charset="0"/>
              </a:rPr>
              <a:t/>
            </a:r>
            <a:br>
              <a:rPr lang="en-US" altLang="zh-TW" dirty="0" smtClean="0">
                <a:latin typeface="Arial" charset="0"/>
                <a:ea typeface="華康中黑體" charset="0"/>
                <a:cs typeface="華康中黑體" charset="0"/>
              </a:rPr>
            </a:br>
            <a:r>
              <a:rPr lang="en-US" altLang="zh-TW" dirty="0" smtClean="0">
                <a:latin typeface="Arial" charset="0"/>
                <a:ea typeface="華康中黑體" charset="0"/>
                <a:cs typeface="華康中黑體" charset="0"/>
              </a:rPr>
              <a:t/>
            </a:r>
            <a:br>
              <a:rPr lang="en-US" altLang="zh-TW" dirty="0" smtClean="0">
                <a:latin typeface="Arial" charset="0"/>
                <a:ea typeface="華康中黑體" charset="0"/>
                <a:cs typeface="華康中黑體" charset="0"/>
              </a:rPr>
            </a:br>
            <a:r>
              <a:rPr lang="en-US" altLang="zh-TW" dirty="0" smtClean="0">
                <a:latin typeface="Arial" charset="0"/>
                <a:ea typeface="華康中黑體" charset="0"/>
                <a:cs typeface="華康中黑體" charset="0"/>
              </a:rPr>
              <a:t>The audiences agreed and applauded heartedly to this comment.  </a:t>
            </a:r>
          </a:p>
          <a:p>
            <a:endParaRPr lang="en-US" altLang="zh-TW" dirty="0" smtClean="0">
              <a:latin typeface="Arial" charset="0"/>
              <a:ea typeface="華康中黑體" charset="0"/>
              <a:cs typeface="華康中黑體" charset="0"/>
            </a:endParaRPr>
          </a:p>
          <a:p>
            <a:r>
              <a:rPr lang="en-US" altLang="zh-TW" dirty="0" smtClean="0">
                <a:latin typeface="Arial" charset="0"/>
                <a:ea typeface="華康中黑體" charset="0"/>
                <a:cs typeface="華康中黑體" charset="0"/>
              </a:rPr>
              <a:t>2010: on average 30% of cost</a:t>
            </a:r>
            <a:r>
              <a:rPr lang="en-US" altLang="zh-TW" baseline="0" dirty="0" smtClean="0">
                <a:latin typeface="Arial" charset="0"/>
                <a:ea typeface="華康中黑體" charset="0"/>
                <a:cs typeface="華康中黑體" charset="0"/>
              </a:rPr>
              <a:t> is from electronics</a:t>
            </a:r>
          </a:p>
          <a:p>
            <a:r>
              <a:rPr lang="en-US" altLang="zh-TW" baseline="0" dirty="0" smtClean="0">
                <a:latin typeface="Arial" charset="0"/>
                <a:ea typeface="華康中黑體" charset="0"/>
                <a:cs typeface="華康中黑體" charset="0"/>
              </a:rPr>
              <a:t>2030: on average 50% of cost will be from electronics</a:t>
            </a:r>
          </a:p>
          <a:p>
            <a:endParaRPr lang="en-US" altLang="zh-TW" baseline="0" dirty="0" smtClean="0">
              <a:latin typeface="Arial" charset="0"/>
              <a:ea typeface="華康中黑體" charset="0"/>
              <a:cs typeface="華康中黑體" charset="0"/>
            </a:endParaRPr>
          </a:p>
          <a:p>
            <a:r>
              <a:rPr lang="en-US" altLang="zh-TW" baseline="0" dirty="0" smtClean="0">
                <a:latin typeface="Arial" charset="0"/>
                <a:ea typeface="華康中黑體" charset="0"/>
                <a:cs typeface="華康中黑體" charset="0"/>
              </a:rPr>
              <a:t>Software sizes</a:t>
            </a:r>
          </a:p>
          <a:p>
            <a:r>
              <a:rPr lang="en-US" altLang="zh-TW" baseline="0" dirty="0" smtClean="0">
                <a:latin typeface="Arial" charset="0"/>
                <a:ea typeface="華康中黑體" charset="0"/>
                <a:cs typeface="華康中黑體" charset="0"/>
              </a:rPr>
              <a:t>Modern High-end Car: 100 million lines</a:t>
            </a:r>
          </a:p>
          <a:p>
            <a:r>
              <a:rPr lang="en-US" altLang="zh-TW" baseline="0" dirty="0" smtClean="0">
                <a:latin typeface="Arial" charset="0"/>
                <a:ea typeface="華康中黑體" charset="0"/>
                <a:cs typeface="華康中黑體" charset="0"/>
              </a:rPr>
              <a:t>FB: 62 million lines</a:t>
            </a:r>
          </a:p>
          <a:p>
            <a:r>
              <a:rPr lang="en-US" altLang="zh-TW" baseline="0" dirty="0" smtClean="0">
                <a:latin typeface="Arial" charset="0"/>
                <a:ea typeface="華康中黑體" charset="0"/>
                <a:cs typeface="華康中黑體" charset="0"/>
              </a:rPr>
              <a:t>Windows Vista: 50 million lines</a:t>
            </a:r>
          </a:p>
          <a:p>
            <a:r>
              <a:rPr lang="en-US" altLang="zh-TW" baseline="0" dirty="0" smtClean="0">
                <a:latin typeface="Arial" charset="0"/>
                <a:ea typeface="華康中黑體" charset="0"/>
                <a:cs typeface="華康中黑體" charset="0"/>
              </a:rPr>
              <a:t>Large Hadron Collider: 50 million lines</a:t>
            </a:r>
          </a:p>
          <a:p>
            <a:r>
              <a:rPr lang="en-US" altLang="zh-TW" baseline="0" dirty="0" smtClean="0">
                <a:latin typeface="Arial" charset="0"/>
                <a:ea typeface="華康中黑體" charset="0"/>
                <a:cs typeface="華康中黑體" charset="0"/>
              </a:rPr>
              <a:t>Boeing 787: 14 million lines</a:t>
            </a:r>
          </a:p>
          <a:p>
            <a:endParaRPr lang="en-US" altLang="zh-TW" baseline="0" dirty="0" smtClean="0">
              <a:latin typeface="Arial" charset="0"/>
              <a:ea typeface="華康中黑體" charset="0"/>
              <a:cs typeface="華康中黑體" charset="0"/>
            </a:endParaRPr>
          </a:p>
          <a:p>
            <a:r>
              <a:rPr lang="en-US" altLang="zh-TW" dirty="0" smtClean="0">
                <a:latin typeface="Arial" charset="0"/>
                <a:ea typeface="華康中黑體" charset="0"/>
                <a:cs typeface="華康中黑體" charset="0"/>
              </a:rPr>
              <a:t/>
            </a:r>
            <a:br>
              <a:rPr lang="en-US" altLang="zh-TW" dirty="0" smtClean="0">
                <a:latin typeface="Arial" charset="0"/>
                <a:ea typeface="華康中黑體" charset="0"/>
                <a:cs typeface="華康中黑體" charset="0"/>
              </a:rPr>
            </a:br>
            <a:r>
              <a:rPr lang="en-US" altLang="zh-TW" sz="900" dirty="0" smtClean="0">
                <a:latin typeface="Arial" charset="0"/>
                <a:ea typeface="華康中黑體" charset="0"/>
                <a:cs typeface="華康中黑體" charset="0"/>
              </a:rPr>
              <a:t/>
            </a:r>
            <a:br>
              <a:rPr lang="en-US" altLang="zh-TW" sz="900" dirty="0" smtClean="0">
                <a:latin typeface="Arial" charset="0"/>
                <a:ea typeface="華康中黑體" charset="0"/>
                <a:cs typeface="華康中黑體" charset="0"/>
              </a:rPr>
            </a:br>
            <a:endParaRPr lang="en-US" dirty="0"/>
          </a:p>
        </p:txBody>
      </p:sp>
      <p:sp>
        <p:nvSpPr>
          <p:cNvPr id="4" name="Slide Number Placeholder 3"/>
          <p:cNvSpPr>
            <a:spLocks noGrp="1"/>
          </p:cNvSpPr>
          <p:nvPr>
            <p:ph type="sldNum" sz="quarter" idx="10"/>
          </p:nvPr>
        </p:nvSpPr>
        <p:spPr/>
        <p:txBody>
          <a:bodyPr/>
          <a:lstStyle/>
          <a:p>
            <a:fld id="{3943EF30-2050-B742-A595-2D6274963AD1}" type="slidenum">
              <a:rPr lang="en-US" smtClean="0"/>
              <a:pPr/>
              <a:t>10</a:t>
            </a:fld>
            <a:endParaRPr lang="en-US"/>
          </a:p>
        </p:txBody>
      </p:sp>
    </p:spTree>
    <p:extLst>
      <p:ext uri="{BB962C8B-B14F-4D97-AF65-F5344CB8AC3E}">
        <p14:creationId xmlns:p14="http://schemas.microsoft.com/office/powerpoint/2010/main" val="83322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Human,</a:t>
            </a:r>
            <a:r>
              <a:rPr lang="en-US" b="1" baseline="0" dirty="0" smtClean="0"/>
              <a:t> Machines, Materials, AGVs, Products, etc.</a:t>
            </a:r>
            <a:endParaRPr lang="en-US" b="1"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11</a:t>
            </a:fld>
            <a:endParaRPr lang="zh-TW" altLang="en-US"/>
          </a:p>
        </p:txBody>
      </p:sp>
    </p:spTree>
    <p:extLst>
      <p:ext uri="{BB962C8B-B14F-4D97-AF65-F5344CB8AC3E}">
        <p14:creationId xmlns:p14="http://schemas.microsoft.com/office/powerpoint/2010/main" val="539242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E6568-F29D-4DB1-AD7D-C119AEA554F1}" type="slidenum">
              <a:rPr lang="zh-TW" altLang="en-US" smtClean="0"/>
              <a:pPr/>
              <a:t>12</a:t>
            </a:fld>
            <a:endParaRPr lang="zh-TW" altLang="en-US"/>
          </a:p>
        </p:txBody>
      </p:sp>
    </p:spTree>
    <p:extLst>
      <p:ext uri="{BB962C8B-B14F-4D97-AF65-F5344CB8AC3E}">
        <p14:creationId xmlns:p14="http://schemas.microsoft.com/office/powerpoint/2010/main" val="91722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400175" y="1992440"/>
            <a:ext cx="6343500" cy="1160157"/>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r>
              <a:rPr lang="zh-TW" altLang="en-US" smtClean="0"/>
              <a:t>按一下以編輯母片標題樣式</a:t>
            </a:r>
            <a:endParaRPr/>
          </a:p>
        </p:txBody>
      </p:sp>
      <p:grpSp>
        <p:nvGrpSpPr>
          <p:cNvPr id="10" name="Shape 10"/>
          <p:cNvGrpSpPr/>
          <p:nvPr/>
        </p:nvGrpSpPr>
        <p:grpSpPr>
          <a:xfrm rot="10800000" flipH="1">
            <a:off x="3692751" y="-320315"/>
            <a:ext cx="1758132" cy="1523566"/>
            <a:chOff x="4088875" y="1431100"/>
            <a:chExt cx="3293000" cy="2852775"/>
          </a:xfrm>
        </p:grpSpPr>
        <p:sp>
          <p:nvSpPr>
            <p:cNvPr id="11" name="Shape 1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29" name="Shape 2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37" name="Shape 3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58" name="Shape 58"/>
          <p:cNvSpPr/>
          <p:nvPr/>
        </p:nvSpPr>
        <p:spPr>
          <a:xfrm rot="10800000" flipH="1">
            <a:off x="2809876" y="-523799"/>
            <a:ext cx="1111499" cy="962697"/>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rot="10800000" flipH="1">
            <a:off x="3602724" y="1001954"/>
            <a:ext cx="493799" cy="427631"/>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10800000" flipH="1">
            <a:off x="5278914" y="496967"/>
            <a:ext cx="944700" cy="818353"/>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rot="10800000" flipH="1">
            <a:off x="5365799" y="-6142"/>
            <a:ext cx="493799" cy="427331"/>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62" name="Shape 62"/>
          <p:cNvGrpSpPr/>
          <p:nvPr/>
        </p:nvGrpSpPr>
        <p:grpSpPr>
          <a:xfrm>
            <a:off x="5549153" y="671523"/>
            <a:ext cx="404640" cy="374173"/>
            <a:chOff x="5975075" y="2327500"/>
            <a:chExt cx="420100" cy="388350"/>
          </a:xfrm>
        </p:grpSpPr>
        <p:sp>
          <p:nvSpPr>
            <p:cNvPr id="63" name="Shape 63"/>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65" name="Shape 65"/>
          <p:cNvSpPr/>
          <p:nvPr/>
        </p:nvSpPr>
        <p:spPr>
          <a:xfrm>
            <a:off x="3253021" y="-245266"/>
            <a:ext cx="225084" cy="39008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66" name="Shape 66"/>
          <p:cNvGrpSpPr/>
          <p:nvPr/>
        </p:nvGrpSpPr>
        <p:grpSpPr>
          <a:xfrm>
            <a:off x="4380525" y="156776"/>
            <a:ext cx="382958" cy="607297"/>
            <a:chOff x="6718575" y="2318625"/>
            <a:chExt cx="256950" cy="407375"/>
          </a:xfrm>
        </p:grpSpPr>
        <p:sp>
          <p:nvSpPr>
            <p:cNvPr id="67" name="Shape 67"/>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 name="Shape 75"/>
          <p:cNvGrpSpPr/>
          <p:nvPr/>
        </p:nvGrpSpPr>
        <p:grpSpPr>
          <a:xfrm>
            <a:off x="3199464" y="544662"/>
            <a:ext cx="395017" cy="403421"/>
            <a:chOff x="3951850" y="2985350"/>
            <a:chExt cx="407950" cy="416500"/>
          </a:xfrm>
        </p:grpSpPr>
        <p:sp>
          <p:nvSpPr>
            <p:cNvPr id="76" name="Shape 76"/>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0" name="Shape 80"/>
          <p:cNvGrpSpPr/>
          <p:nvPr/>
        </p:nvGrpSpPr>
        <p:grpSpPr>
          <a:xfrm rot="10800000" flipH="1">
            <a:off x="3920311" y="4148745"/>
            <a:ext cx="1303376" cy="1128335"/>
            <a:chOff x="238125" y="1431100"/>
            <a:chExt cx="3296350" cy="2852775"/>
          </a:xfrm>
        </p:grpSpPr>
        <p:sp>
          <p:nvSpPr>
            <p:cNvPr id="81" name="Shape 8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10" name="Shape 11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13" name="Shape 11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15" name="Shape 11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22" name="Shape 12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25" name="Shape 12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56" name="Shape 15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59" name="Shape 15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60" name="Shape 16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63" name="Shape 163"/>
          <p:cNvSpPr/>
          <p:nvPr/>
        </p:nvSpPr>
        <p:spPr>
          <a:xfrm rot="10800000" flipH="1">
            <a:off x="5010533" y="4743900"/>
            <a:ext cx="1032900" cy="894876"/>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10800000" flipH="1">
            <a:off x="5133679" y="4223543"/>
            <a:ext cx="540000" cy="467543"/>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65" name="Shape 165"/>
          <p:cNvSpPr/>
          <p:nvPr/>
        </p:nvSpPr>
        <p:spPr>
          <a:xfrm rot="10800000" flipH="1">
            <a:off x="3101709" y="3796680"/>
            <a:ext cx="1032900" cy="894276"/>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rot="10800000" flipH="1">
            <a:off x="3530384" y="4743914"/>
            <a:ext cx="452100" cy="391321"/>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7" name="Shape 167"/>
          <p:cNvSpPr/>
          <p:nvPr/>
        </p:nvSpPr>
        <p:spPr>
          <a:xfrm>
            <a:off x="5370704" y="5035103"/>
            <a:ext cx="312502" cy="312580"/>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68" name="Shape 168"/>
          <p:cNvGrpSpPr/>
          <p:nvPr/>
        </p:nvGrpSpPr>
        <p:grpSpPr>
          <a:xfrm>
            <a:off x="5772008" y="4223532"/>
            <a:ext cx="573942" cy="550720"/>
            <a:chOff x="5241175" y="4959100"/>
            <a:chExt cx="539775" cy="517775"/>
          </a:xfrm>
        </p:grpSpPr>
        <p:sp>
          <p:nvSpPr>
            <p:cNvPr id="169" name="Shape 16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70" name="Shape 17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75" name="Shape 175"/>
          <p:cNvSpPr/>
          <p:nvPr/>
        </p:nvSpPr>
        <p:spPr>
          <a:xfrm>
            <a:off x="3429208" y="4071837"/>
            <a:ext cx="377838" cy="343790"/>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9_只有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a:xfrm>
            <a:off x="457200" y="4768735"/>
            <a:ext cx="2133600" cy="273928"/>
          </a:xfrm>
          <a:prstGeom prst="rect">
            <a:avLst/>
          </a:prstGeom>
        </p:spPr>
        <p:txBody>
          <a:bodyPr/>
          <a:lstStyle/>
          <a:p>
            <a:fld id="{60EBC171-1397-4086-9BF0-F1902F0D3488}" type="datetimeFigureOut">
              <a:rPr lang="zh-TW" altLang="en-US" smtClean="0"/>
              <a:pPr/>
              <a:t>2017/8/2</a:t>
            </a:fld>
            <a:endParaRPr lang="zh-TW" altLang="en-US"/>
          </a:p>
        </p:txBody>
      </p:sp>
      <p:sp>
        <p:nvSpPr>
          <p:cNvPr id="4" name="頁尾版面配置區 3"/>
          <p:cNvSpPr>
            <a:spLocks noGrp="1"/>
          </p:cNvSpPr>
          <p:nvPr>
            <p:ph type="ftr" sz="quarter" idx="11"/>
          </p:nvPr>
        </p:nvSpPr>
        <p:spPr>
          <a:xfrm>
            <a:off x="3124200" y="4768735"/>
            <a:ext cx="2895600" cy="273928"/>
          </a:xfrm>
          <a:prstGeom prst="rect">
            <a:avLst/>
          </a:prstGeom>
        </p:spPr>
        <p:txBody>
          <a:bodyPr/>
          <a:lstStyle/>
          <a:p>
            <a:endParaRPr lang="zh-TW" altLang="en-US"/>
          </a:p>
        </p:txBody>
      </p:sp>
      <p:sp>
        <p:nvSpPr>
          <p:cNvPr id="5" name="投影片編號版面配置區 4"/>
          <p:cNvSpPr>
            <a:spLocks noGrp="1"/>
          </p:cNvSpPr>
          <p:nvPr>
            <p:ph type="sldNum" sz="quarter" idx="12"/>
          </p:nvPr>
        </p:nvSpPr>
        <p:spPr>
          <a:xfrm>
            <a:off x="6553200" y="4768735"/>
            <a:ext cx="2133600" cy="273928"/>
          </a:xfrm>
          <a:prstGeom prst="rect">
            <a:avLst/>
          </a:prstGeom>
        </p:spPr>
        <p:txBody>
          <a:bodyPr/>
          <a:lstStyle/>
          <a:p>
            <a:fld id="{A437AE14-BACB-453E-B0E6-966489772B2B}" type="slidenum">
              <a:rPr lang="zh-TW" altLang="en-US" smtClean="0"/>
              <a:pPr/>
              <a:t>‹#›</a:t>
            </a:fld>
            <a:endParaRPr lang="zh-TW" altLang="en-US"/>
          </a:p>
        </p:txBody>
      </p:sp>
      <p:sp>
        <p:nvSpPr>
          <p:cNvPr id="6" name="Rectangle 5"/>
          <p:cNvSpPr/>
          <p:nvPr userDrawn="1"/>
        </p:nvSpPr>
        <p:spPr>
          <a:xfrm>
            <a:off x="4776" y="0"/>
            <a:ext cx="1889877" cy="8438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7" name="Rectangle 6"/>
          <p:cNvSpPr/>
          <p:nvPr userDrawn="1"/>
        </p:nvSpPr>
        <p:spPr>
          <a:xfrm>
            <a:off x="0" y="4328168"/>
            <a:ext cx="9144000" cy="8101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8" name="Rectangle 7"/>
          <p:cNvSpPr/>
          <p:nvPr userDrawn="1"/>
        </p:nvSpPr>
        <p:spPr>
          <a:xfrm>
            <a:off x="0" y="0"/>
            <a:ext cx="350616" cy="5145088"/>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userDrawn="1"/>
        </p:nvSpPr>
        <p:spPr>
          <a:xfrm>
            <a:off x="8792021" y="5410"/>
            <a:ext cx="350616" cy="5132913"/>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userDrawn="1"/>
        </p:nvSpPr>
        <p:spPr>
          <a:xfrm>
            <a:off x="0" y="6234"/>
            <a:ext cx="9144000" cy="25296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Tree>
    <p:extLst>
      <p:ext uri="{BB962C8B-B14F-4D97-AF65-F5344CB8AC3E}">
        <p14:creationId xmlns:p14="http://schemas.microsoft.com/office/powerpoint/2010/main" val="22536949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457200" y="4768735"/>
            <a:ext cx="2133600" cy="273928"/>
          </a:xfrm>
          <a:prstGeom prst="rect">
            <a:avLst/>
          </a:prstGeom>
        </p:spPr>
        <p:txBody>
          <a:bodyPr/>
          <a:lstStyle/>
          <a:p>
            <a:fld id="{4852F482-3DA3-4D25-A280-91E27A856393}" type="datetimeFigureOut">
              <a:rPr lang="zh-TW" altLang="en-US" smtClean="0"/>
              <a:pPr/>
              <a:t>2017/8/2</a:t>
            </a:fld>
            <a:endParaRPr lang="zh-TW" altLang="en-US"/>
          </a:p>
        </p:txBody>
      </p:sp>
      <p:sp>
        <p:nvSpPr>
          <p:cNvPr id="5" name="頁尾版面配置區 4"/>
          <p:cNvSpPr>
            <a:spLocks noGrp="1"/>
          </p:cNvSpPr>
          <p:nvPr>
            <p:ph type="ftr" sz="quarter" idx="11"/>
          </p:nvPr>
        </p:nvSpPr>
        <p:spPr>
          <a:xfrm>
            <a:off x="3124200" y="4768735"/>
            <a:ext cx="2895600" cy="273928"/>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8735"/>
            <a:ext cx="2133600" cy="273928"/>
          </a:xfrm>
          <a:prstGeom prst="rect">
            <a:avLst/>
          </a:prstGeom>
        </p:spPr>
        <p:txBody>
          <a:bodyPr/>
          <a:lstStyle/>
          <a:p>
            <a:fld id="{345C8ADA-A5F9-4E8E-AEAD-DA1EB9C76B9A}" type="slidenum">
              <a:rPr lang="zh-TW" altLang="en-US" smtClean="0"/>
              <a:pPr/>
              <a:t>‹#›</a:t>
            </a:fld>
            <a:endParaRPr lang="zh-TW" altLang="en-US"/>
          </a:p>
        </p:txBody>
      </p:sp>
      <p:sp>
        <p:nvSpPr>
          <p:cNvPr id="7" name="標題 1"/>
          <p:cNvSpPr txBox="1">
            <a:spLocks/>
          </p:cNvSpPr>
          <p:nvPr userDrawn="1"/>
        </p:nvSpPr>
        <p:spPr>
          <a:xfrm>
            <a:off x="1714480" y="206042"/>
            <a:ext cx="6972320" cy="85751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TW" altLang="en-US" sz="2701" b="1" dirty="0">
              <a:solidFill>
                <a:schemeClr val="accent6"/>
              </a:solidFill>
            </a:endParaRPr>
          </a:p>
        </p:txBody>
      </p:sp>
      <p:sp>
        <p:nvSpPr>
          <p:cNvPr id="8" name="內容版面配置區 2"/>
          <p:cNvSpPr txBox="1">
            <a:spLocks/>
          </p:cNvSpPr>
          <p:nvPr userDrawn="1"/>
        </p:nvSpPr>
        <p:spPr>
          <a:xfrm>
            <a:off x="1714480" y="1200521"/>
            <a:ext cx="6972320" cy="339552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smtClean="0"/>
          </a:p>
        </p:txBody>
      </p:sp>
    </p:spTree>
    <p:extLst>
      <p:ext uri="{BB962C8B-B14F-4D97-AF65-F5344CB8AC3E}">
        <p14:creationId xmlns:p14="http://schemas.microsoft.com/office/powerpoint/2010/main" val="1063493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a:xfrm>
            <a:off x="457200" y="4768735"/>
            <a:ext cx="2133600" cy="273928"/>
          </a:xfrm>
          <a:prstGeom prst="rect">
            <a:avLst/>
          </a:prstGeom>
        </p:spPr>
        <p:txBody>
          <a:bodyPr/>
          <a:lstStyle/>
          <a:p>
            <a:fld id="{4852F482-3DA3-4D25-A280-91E27A856393}" type="datetimeFigureOut">
              <a:rPr lang="zh-TW" altLang="en-US" smtClean="0"/>
              <a:pPr/>
              <a:t>2017/8/2</a:t>
            </a:fld>
            <a:endParaRPr lang="zh-TW" altLang="en-US"/>
          </a:p>
        </p:txBody>
      </p:sp>
      <p:sp>
        <p:nvSpPr>
          <p:cNvPr id="4" name="頁尾版面配置區 3"/>
          <p:cNvSpPr>
            <a:spLocks noGrp="1"/>
          </p:cNvSpPr>
          <p:nvPr>
            <p:ph type="ftr" sz="quarter" idx="11"/>
          </p:nvPr>
        </p:nvSpPr>
        <p:spPr>
          <a:xfrm>
            <a:off x="3124200" y="4768735"/>
            <a:ext cx="2895600" cy="273928"/>
          </a:xfrm>
          <a:prstGeom prst="rect">
            <a:avLst/>
          </a:prstGeom>
        </p:spPr>
        <p:txBody>
          <a:bodyPr/>
          <a:lstStyle/>
          <a:p>
            <a:endParaRPr lang="zh-TW" altLang="en-US"/>
          </a:p>
        </p:txBody>
      </p:sp>
      <p:sp>
        <p:nvSpPr>
          <p:cNvPr id="5" name="投影片編號版面配置區 4"/>
          <p:cNvSpPr>
            <a:spLocks noGrp="1"/>
          </p:cNvSpPr>
          <p:nvPr>
            <p:ph type="sldNum" sz="quarter" idx="12"/>
          </p:nvPr>
        </p:nvSpPr>
        <p:spPr>
          <a:xfrm>
            <a:off x="6553200" y="4768735"/>
            <a:ext cx="2133600" cy="273928"/>
          </a:xfrm>
          <a:prstGeom prst="rect">
            <a:avLst/>
          </a:prstGeom>
        </p:spPr>
        <p:txBody>
          <a:bodyPr/>
          <a:lstStyle/>
          <a:p>
            <a:fld id="{345C8ADA-A5F9-4E8E-AEAD-DA1EB9C76B9A}" type="slidenum">
              <a:rPr lang="zh-TW" altLang="en-US" smtClean="0"/>
              <a:pPr/>
              <a:t>‹#›</a:t>
            </a:fld>
            <a:endParaRPr lang="zh-TW" altLang="en-US"/>
          </a:p>
        </p:txBody>
      </p:sp>
      <p:sp>
        <p:nvSpPr>
          <p:cNvPr id="6" name="標題 1"/>
          <p:cNvSpPr txBox="1">
            <a:spLocks/>
          </p:cNvSpPr>
          <p:nvPr userDrawn="1"/>
        </p:nvSpPr>
        <p:spPr>
          <a:xfrm>
            <a:off x="1714480" y="206042"/>
            <a:ext cx="6972320" cy="85751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TW" altLang="en-US" sz="2701" b="1" dirty="0">
              <a:solidFill>
                <a:schemeClr val="accent6"/>
              </a:solidFill>
            </a:endParaRPr>
          </a:p>
        </p:txBody>
      </p:sp>
    </p:spTree>
    <p:extLst>
      <p:ext uri="{BB962C8B-B14F-4D97-AF65-F5344CB8AC3E}">
        <p14:creationId xmlns:p14="http://schemas.microsoft.com/office/powerpoint/2010/main" val="174127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8735"/>
            <a:ext cx="2057400" cy="273928"/>
          </a:xfrm>
          <a:prstGeom prst="rect">
            <a:avLst/>
          </a:prstGeom>
        </p:spPr>
        <p:txBody>
          <a:bodyPr/>
          <a:lstStyle/>
          <a:p>
            <a:fld id="{8F708B4F-0E4F-4070-88A5-7C61FCFA09FD}" type="datetime1">
              <a:rPr lang="en-US" smtClean="0"/>
              <a:t>8/2/17</a:t>
            </a:fld>
            <a:endParaRPr lang="en-US"/>
          </a:p>
        </p:txBody>
      </p:sp>
      <p:sp>
        <p:nvSpPr>
          <p:cNvPr id="5" name="Footer Placeholder 4"/>
          <p:cNvSpPr>
            <a:spLocks noGrp="1"/>
          </p:cNvSpPr>
          <p:nvPr>
            <p:ph type="ftr" sz="quarter" idx="11"/>
          </p:nvPr>
        </p:nvSpPr>
        <p:spPr>
          <a:xfrm>
            <a:off x="3028950" y="4768735"/>
            <a:ext cx="3086100" cy="273928"/>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8735"/>
            <a:ext cx="2057400" cy="273928"/>
          </a:xfrm>
          <a:prstGeom prst="rect">
            <a:avLst/>
          </a:prstGeom>
        </p:spPr>
        <p:txBody>
          <a:bodyPr/>
          <a:lstStyle/>
          <a:p>
            <a:fld id="{C19FE1AE-3B57-47A8-862D-3D6DDF809CCC}" type="slidenum">
              <a:rPr lang="en-US" smtClean="0"/>
              <a:t>‹#›</a:t>
            </a:fld>
            <a:endParaRPr lang="en-US"/>
          </a:p>
        </p:txBody>
      </p:sp>
    </p:spTree>
    <p:extLst>
      <p:ext uri="{BB962C8B-B14F-4D97-AF65-F5344CB8AC3E}">
        <p14:creationId xmlns:p14="http://schemas.microsoft.com/office/powerpoint/2010/main" val="1600543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2051201" y="2086244"/>
            <a:ext cx="6282299" cy="820152"/>
          </a:xfrm>
          <a:prstGeom prst="rect">
            <a:avLst/>
          </a:prstGeom>
        </p:spPr>
        <p:txBody>
          <a:bodyPr lIns="91425" tIns="91425" rIns="91425" bIns="91425" anchor="ctr" anchorCtr="0"/>
          <a:lstStyle>
            <a:lvl1pPr lvl="0" rtl="0">
              <a:spcBef>
                <a:spcPts val="0"/>
              </a:spcBef>
              <a:buSzPct val="100000"/>
              <a:buFont typeface="Nixie One"/>
              <a:defRPr sz="2400">
                <a:latin typeface="Nixie One"/>
                <a:ea typeface="Nixie One"/>
                <a:cs typeface="Nixie One"/>
                <a:sym typeface="Nixie One"/>
              </a:defRPr>
            </a:lvl1pPr>
            <a:lvl2pPr lvl="1" rtl="0">
              <a:spcBef>
                <a:spcPts val="0"/>
              </a:spcBef>
              <a:buSzPct val="100000"/>
              <a:buFont typeface="Nixie One"/>
              <a:defRPr sz="2400">
                <a:latin typeface="Nixie One"/>
                <a:ea typeface="Nixie One"/>
                <a:cs typeface="Nixie One"/>
                <a:sym typeface="Nixie One"/>
              </a:defRPr>
            </a:lvl2pPr>
            <a:lvl3pPr lvl="2" rtl="0">
              <a:spcBef>
                <a:spcPts val="0"/>
              </a:spcBef>
              <a:buSzPct val="100000"/>
              <a:buFont typeface="Nixie One"/>
              <a:defRPr sz="2400">
                <a:latin typeface="Nixie One"/>
                <a:ea typeface="Nixie One"/>
                <a:cs typeface="Nixie One"/>
                <a:sym typeface="Nixie One"/>
              </a:defRPr>
            </a:lvl3pPr>
            <a:lvl4pPr lvl="3" rtl="0">
              <a:spcBef>
                <a:spcPts val="0"/>
              </a:spcBef>
              <a:buSzPct val="100000"/>
              <a:buFont typeface="Nixie One"/>
              <a:defRPr sz="2400">
                <a:latin typeface="Nixie One"/>
                <a:ea typeface="Nixie One"/>
                <a:cs typeface="Nixie One"/>
                <a:sym typeface="Nixie One"/>
              </a:defRPr>
            </a:lvl4pPr>
            <a:lvl5pPr lvl="4" rtl="0">
              <a:spcBef>
                <a:spcPts val="0"/>
              </a:spcBef>
              <a:buSzPct val="100000"/>
              <a:buFont typeface="Nixie One"/>
              <a:defRPr sz="2400">
                <a:latin typeface="Nixie One"/>
                <a:ea typeface="Nixie One"/>
                <a:cs typeface="Nixie One"/>
                <a:sym typeface="Nixie One"/>
              </a:defRPr>
            </a:lvl5pPr>
            <a:lvl6pPr lvl="5" rtl="0">
              <a:spcBef>
                <a:spcPts val="0"/>
              </a:spcBef>
              <a:buSzPct val="100000"/>
              <a:buFont typeface="Nixie One"/>
              <a:defRPr sz="2400">
                <a:latin typeface="Nixie One"/>
                <a:ea typeface="Nixie One"/>
                <a:cs typeface="Nixie One"/>
                <a:sym typeface="Nixie One"/>
              </a:defRPr>
            </a:lvl6pPr>
            <a:lvl7pPr lvl="6" rtl="0">
              <a:spcBef>
                <a:spcPts val="0"/>
              </a:spcBef>
              <a:buSzPct val="100000"/>
              <a:buFont typeface="Nixie One"/>
              <a:defRPr sz="2400">
                <a:latin typeface="Nixie One"/>
                <a:ea typeface="Nixie One"/>
                <a:cs typeface="Nixie One"/>
                <a:sym typeface="Nixie One"/>
              </a:defRPr>
            </a:lvl7pPr>
            <a:lvl8pPr lvl="7" rtl="0">
              <a:spcBef>
                <a:spcPts val="0"/>
              </a:spcBef>
              <a:buSzPct val="100000"/>
              <a:buFont typeface="Nixie One"/>
              <a:defRPr sz="2400">
                <a:latin typeface="Nixie One"/>
                <a:ea typeface="Nixie One"/>
                <a:cs typeface="Nixie One"/>
                <a:sym typeface="Nixie One"/>
              </a:defRPr>
            </a:lvl8pPr>
            <a:lvl9pPr lvl="8">
              <a:spcBef>
                <a:spcPts val="0"/>
              </a:spcBef>
              <a:buSzPct val="100000"/>
              <a:buFont typeface="Nixie One"/>
              <a:defRPr sz="2400">
                <a:latin typeface="Nixie One"/>
                <a:ea typeface="Nixie One"/>
                <a:cs typeface="Nixie One"/>
                <a:sym typeface="Nixie One"/>
              </a:defRPr>
            </a:lvl9pPr>
          </a:lstStyle>
          <a:p>
            <a:pPr lvl="0"/>
            <a:r>
              <a:rPr lang="zh-TW" altLang="en-US" smtClean="0"/>
              <a:t>按一下以編輯母片文字樣式</a:t>
            </a:r>
          </a:p>
        </p:txBody>
      </p:sp>
      <p:grpSp>
        <p:nvGrpSpPr>
          <p:cNvPr id="347" name="Shape 347"/>
          <p:cNvGrpSpPr/>
          <p:nvPr/>
        </p:nvGrpSpPr>
        <p:grpSpPr>
          <a:xfrm rot="10800000" flipH="1">
            <a:off x="411206" y="1998985"/>
            <a:ext cx="1322798" cy="1146313"/>
            <a:chOff x="4088875" y="1431100"/>
            <a:chExt cx="3293000" cy="2852775"/>
          </a:xfrm>
        </p:grpSpPr>
        <p:sp>
          <p:nvSpPr>
            <p:cNvPr id="348" name="Shape 34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356" name="Shape 35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357" name="Shape 35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358" name="Shape 35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359" name="Shape 35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360" name="Shape 36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361" name="Shape 36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362" name="Shape 36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363" name="Shape 36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376" name="Shape 37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377" name="Shape 37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395" name="Shape 395"/>
          <p:cNvSpPr/>
          <p:nvPr/>
        </p:nvSpPr>
        <p:spPr>
          <a:xfrm rot="10800000" flipH="1">
            <a:off x="-123825" y="2812444"/>
            <a:ext cx="819899" cy="710318"/>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6" name="Shape 396"/>
          <p:cNvSpPr/>
          <p:nvPr/>
        </p:nvSpPr>
        <p:spPr>
          <a:xfrm rot="10800000" flipH="1">
            <a:off x="638174" y="3193684"/>
            <a:ext cx="428700" cy="371215"/>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rot="10800000" flipH="1">
            <a:off x="752475" y="1202172"/>
            <a:ext cx="819899" cy="710318"/>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8" name="Shape 398"/>
          <p:cNvSpPr/>
          <p:nvPr/>
        </p:nvSpPr>
        <p:spPr>
          <a:xfrm rot="10800000" flipH="1">
            <a:off x="657225" y="4381526"/>
            <a:ext cx="358799" cy="310596"/>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399" name="Shape 399"/>
          <p:cNvGrpSpPr/>
          <p:nvPr/>
        </p:nvGrpSpPr>
        <p:grpSpPr>
          <a:xfrm>
            <a:off x="986834" y="1394948"/>
            <a:ext cx="351203" cy="324760"/>
            <a:chOff x="5975075" y="2327500"/>
            <a:chExt cx="420100" cy="388350"/>
          </a:xfrm>
        </p:grpSpPr>
        <p:sp>
          <p:nvSpPr>
            <p:cNvPr id="400" name="Shape 40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402" name="Shape 402"/>
          <p:cNvSpPr/>
          <p:nvPr/>
        </p:nvSpPr>
        <p:spPr>
          <a:xfrm>
            <a:off x="203101" y="3023709"/>
            <a:ext cx="166061" cy="28779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403" name="Shape 403"/>
          <p:cNvGrpSpPr/>
          <p:nvPr/>
        </p:nvGrpSpPr>
        <p:grpSpPr>
          <a:xfrm>
            <a:off x="295728" y="877976"/>
            <a:ext cx="247468" cy="392423"/>
            <a:chOff x="6718575" y="2318625"/>
            <a:chExt cx="256950" cy="407375"/>
          </a:xfrm>
        </p:grpSpPr>
        <p:sp>
          <p:nvSpPr>
            <p:cNvPr id="404" name="Shape 40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8" name="Shape 40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9" name="Shape 40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0" name="Shape 41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1" name="Shape 41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2" name="Shape 412"/>
          <p:cNvGrpSpPr/>
          <p:nvPr/>
        </p:nvGrpSpPr>
        <p:grpSpPr>
          <a:xfrm>
            <a:off x="1229485" y="3311502"/>
            <a:ext cx="342881" cy="350176"/>
            <a:chOff x="3951850" y="2985350"/>
            <a:chExt cx="407950" cy="416500"/>
          </a:xfrm>
        </p:grpSpPr>
        <p:sp>
          <p:nvSpPr>
            <p:cNvPr id="413" name="Shape 41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4" name="Shape 41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5" name="Shape 41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6" name="Shape 41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7" name="Shape 417"/>
          <p:cNvGrpSpPr/>
          <p:nvPr/>
        </p:nvGrpSpPr>
        <p:grpSpPr>
          <a:xfrm rot="10800000" flipH="1">
            <a:off x="-97888" y="626305"/>
            <a:ext cx="1034724" cy="895762"/>
            <a:chOff x="238125" y="1431100"/>
            <a:chExt cx="3296350" cy="2852775"/>
          </a:xfrm>
        </p:grpSpPr>
        <p:sp>
          <p:nvSpPr>
            <p:cNvPr id="418" name="Shape 418"/>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444" name="Shape 444"/>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445" name="Shape 445"/>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446" name="Shape 446"/>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447" name="Shape 447"/>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448" name="Shape 448"/>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449" name="Shape 449"/>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450" name="Shape 450"/>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451" name="Shape 451"/>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452" name="Shape 452"/>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453" name="Shape 453"/>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454" name="Shape 454"/>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455" name="Shape 455"/>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456" name="Shape 456"/>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457" name="Shape 457"/>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458" name="Shape 458"/>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459" name="Shape 459"/>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460" name="Shape 460"/>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461" name="Shape 461"/>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462" name="Shape 462"/>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463" name="Shape 463"/>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464" name="Shape 464"/>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465" name="Shape 465"/>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466" name="Shape 466"/>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467" name="Shape 467"/>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468" name="Shape 468"/>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469" name="Shape 469"/>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470" name="Shape 470"/>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471" name="Shape 471"/>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472" name="Shape 472"/>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473" name="Shape 473"/>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474" name="Shape 474"/>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475" name="Shape 475"/>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476" name="Shape 476"/>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477" name="Shape 477"/>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478" name="Shape 478"/>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479" name="Shape 479"/>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480" name="Shape 480"/>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481" name="Shape 481"/>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482" name="Shape 482"/>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483" name="Shape 483"/>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484" name="Shape 484"/>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485" name="Shape 485"/>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486" name="Shape 486"/>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487" name="Shape 487"/>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488" name="Shape 488"/>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489" name="Shape 489"/>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490" name="Shape 490"/>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491" name="Shape 491"/>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492" name="Shape 492"/>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493" name="Shape 493"/>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494" name="Shape 494"/>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496" name="Shape 496"/>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497" name="Shape 497"/>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500" name="Shape 500"/>
          <p:cNvSpPr/>
          <p:nvPr/>
        </p:nvSpPr>
        <p:spPr>
          <a:xfrm rot="10800000" flipH="1">
            <a:off x="542925" y="3613291"/>
            <a:ext cx="819899" cy="710318"/>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1" name="Shape 501"/>
          <p:cNvSpPr/>
          <p:nvPr/>
        </p:nvSpPr>
        <p:spPr>
          <a:xfrm rot="10800000" flipH="1">
            <a:off x="728999" y="424830"/>
            <a:ext cx="428700" cy="371215"/>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0800000" flipH="1">
            <a:off x="-115052" y="3997259"/>
            <a:ext cx="819899" cy="710018"/>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03" name="Shape 503"/>
          <p:cNvSpPr/>
          <p:nvPr/>
        </p:nvSpPr>
        <p:spPr>
          <a:xfrm rot="10800000" flipH="1">
            <a:off x="411200" y="258704"/>
            <a:ext cx="358799" cy="310596"/>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4" name="Shape 504"/>
          <p:cNvSpPr/>
          <p:nvPr/>
        </p:nvSpPr>
        <p:spPr>
          <a:xfrm>
            <a:off x="828838" y="3844394"/>
            <a:ext cx="248072" cy="24813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505" name="Shape 505"/>
          <p:cNvGrpSpPr/>
          <p:nvPr/>
        </p:nvGrpSpPr>
        <p:grpSpPr>
          <a:xfrm>
            <a:off x="67091" y="1682209"/>
            <a:ext cx="455624" cy="437188"/>
            <a:chOff x="5241175" y="4959100"/>
            <a:chExt cx="539775" cy="517775"/>
          </a:xfrm>
        </p:grpSpPr>
        <p:sp>
          <p:nvSpPr>
            <p:cNvPr id="506" name="Shape 50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07" name="Shape 50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08" name="Shape 50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09" name="Shape 50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10" name="Shape 51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11" name="Shape 51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512" name="Shape 512"/>
          <p:cNvSpPr/>
          <p:nvPr/>
        </p:nvSpPr>
        <p:spPr>
          <a:xfrm>
            <a:off x="144926" y="4215801"/>
            <a:ext cx="299951" cy="272922"/>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
        <p:nvSpPr>
          <p:cNvPr id="513" name="Shape 513"/>
          <p:cNvSpPr txBox="1"/>
          <p:nvPr/>
        </p:nvSpPr>
        <p:spPr>
          <a:xfrm>
            <a:off x="94000" y="1930177"/>
            <a:ext cx="1957200" cy="653901"/>
          </a:xfrm>
          <a:prstGeom prst="rect">
            <a:avLst/>
          </a:prstGeom>
          <a:noFill/>
          <a:ln>
            <a:noFill/>
          </a:ln>
        </p:spPr>
        <p:txBody>
          <a:bodyPr lIns="91425" tIns="91425" rIns="91425" bIns="91425" anchor="t" anchorCtr="0">
            <a:noAutofit/>
          </a:bodyPr>
          <a:lstStyle/>
          <a:p>
            <a:pPr lvl="0" algn="ctr" rtl="0">
              <a:spcBef>
                <a:spcPts val="0"/>
              </a:spcBef>
              <a:buNone/>
            </a:pPr>
            <a:r>
              <a:rPr lang="en" sz="12000">
                <a:solidFill>
                  <a:srgbClr val="FFFFFF"/>
                </a:solidFill>
                <a:latin typeface="Nixie One"/>
                <a:ea typeface="Nixie One"/>
                <a:cs typeface="Nixie One"/>
                <a:sym typeface="Nixie One"/>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1732700" y="1736136"/>
            <a:ext cx="4944300" cy="6454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zh-TW" altLang="en-US" smtClean="0"/>
              <a:t>按一下以編輯母片標題樣式</a:t>
            </a:r>
            <a:endParaRPr/>
          </a:p>
        </p:txBody>
      </p:sp>
      <p:sp>
        <p:nvSpPr>
          <p:cNvPr id="516" name="Shape 516"/>
          <p:cNvSpPr txBox="1">
            <a:spLocks noGrp="1"/>
          </p:cNvSpPr>
          <p:nvPr>
            <p:ph type="body" idx="1"/>
          </p:nvPr>
        </p:nvSpPr>
        <p:spPr>
          <a:xfrm>
            <a:off x="1732700" y="2255820"/>
            <a:ext cx="4944300" cy="1660412"/>
          </a:xfrm>
          <a:prstGeom prst="rect">
            <a:avLst/>
          </a:prstGeom>
        </p:spPr>
        <p:txBody>
          <a:bodyPr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pPr lvl="0"/>
            <a:r>
              <a:rPr lang="zh-TW" altLang="en-US" smtClean="0"/>
              <a:t>按一下以編輯母片文字樣式</a:t>
            </a:r>
          </a:p>
        </p:txBody>
      </p:sp>
      <p:grpSp>
        <p:nvGrpSpPr>
          <p:cNvPr id="517" name="Shape 517"/>
          <p:cNvGrpSpPr/>
          <p:nvPr/>
        </p:nvGrpSpPr>
        <p:grpSpPr>
          <a:xfrm rot="10800000" flipH="1">
            <a:off x="411206" y="245844"/>
            <a:ext cx="1322798" cy="1146313"/>
            <a:chOff x="4088875" y="1431100"/>
            <a:chExt cx="3293000" cy="2852775"/>
          </a:xfrm>
        </p:grpSpPr>
        <p:sp>
          <p:nvSpPr>
            <p:cNvPr id="518" name="Shape 51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519" name="Shape 51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520" name="Shape 52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521" name="Shape 52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522" name="Shape 52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523" name="Shape 52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524" name="Shape 52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525" name="Shape 52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526" name="Shape 52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527" name="Shape 52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528" name="Shape 52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529" name="Shape 52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530" name="Shape 53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531" name="Shape 53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532" name="Shape 53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533" name="Shape 53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534" name="Shape 53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535" name="Shape 53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536" name="Shape 53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537" name="Shape 53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538" name="Shape 53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539" name="Shape 53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540" name="Shape 54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541" name="Shape 54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542" name="Shape 54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543" name="Shape 54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544" name="Shape 54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545" name="Shape 54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546" name="Shape 54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547" name="Shape 54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548" name="Shape 54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549" name="Shape 54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550" name="Shape 55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551" name="Shape 55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552" name="Shape 55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553" name="Shape 55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554" name="Shape 55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555" name="Shape 55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556" name="Shape 55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557" name="Shape 55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558" name="Shape 55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559" name="Shape 55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560" name="Shape 56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561" name="Shape 56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562" name="Shape 56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563" name="Shape 56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564" name="Shape 56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648" name="Shape 648"/>
          <p:cNvSpPr/>
          <p:nvPr/>
        </p:nvSpPr>
        <p:spPr>
          <a:xfrm rot="10800000" flipH="1">
            <a:off x="-123825" y="1059303"/>
            <a:ext cx="819899" cy="710318"/>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rot="10800000" flipH="1">
            <a:off x="638174" y="1440543"/>
            <a:ext cx="428700" cy="371215"/>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50" name="Shape 650"/>
          <p:cNvSpPr/>
          <p:nvPr/>
        </p:nvSpPr>
        <p:spPr>
          <a:xfrm rot="10800000" flipH="1">
            <a:off x="1495425" y="-131689"/>
            <a:ext cx="819899" cy="710318"/>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1" name="Shape 651"/>
          <p:cNvSpPr/>
          <p:nvPr/>
        </p:nvSpPr>
        <p:spPr>
          <a:xfrm rot="10800000" flipH="1">
            <a:off x="327800" y="88951"/>
            <a:ext cx="358799" cy="310596"/>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656" name="Shape 656"/>
          <p:cNvGrpSpPr/>
          <p:nvPr/>
        </p:nvGrpSpPr>
        <p:grpSpPr>
          <a:xfrm>
            <a:off x="1729784" y="61086"/>
            <a:ext cx="351203" cy="324760"/>
            <a:chOff x="5975075" y="2327500"/>
            <a:chExt cx="420100" cy="388350"/>
          </a:xfrm>
        </p:grpSpPr>
        <p:sp>
          <p:nvSpPr>
            <p:cNvPr id="657" name="Shape 65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58" name="Shape 65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659" name="Shape 659"/>
          <p:cNvSpPr/>
          <p:nvPr/>
        </p:nvSpPr>
        <p:spPr>
          <a:xfrm>
            <a:off x="203101" y="1270568"/>
            <a:ext cx="166061" cy="28779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669" name="Shape 669"/>
          <p:cNvGrpSpPr/>
          <p:nvPr/>
        </p:nvGrpSpPr>
        <p:grpSpPr>
          <a:xfrm>
            <a:off x="904276" y="515351"/>
            <a:ext cx="382958" cy="607297"/>
            <a:chOff x="6718575" y="2318625"/>
            <a:chExt cx="256950" cy="407375"/>
          </a:xfrm>
        </p:grpSpPr>
        <p:sp>
          <p:nvSpPr>
            <p:cNvPr id="670" name="Shape 67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1" name="Shape 67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2" name="Shape 67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3" name="Shape 67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8" name="Shape 678"/>
          <p:cNvGrpSpPr/>
          <p:nvPr/>
        </p:nvGrpSpPr>
        <p:grpSpPr>
          <a:xfrm>
            <a:off x="335760" y="1841098"/>
            <a:ext cx="342881" cy="350176"/>
            <a:chOff x="3951850" y="2985350"/>
            <a:chExt cx="407950" cy="416500"/>
          </a:xfrm>
        </p:grpSpPr>
        <p:sp>
          <p:nvSpPr>
            <p:cNvPr id="679" name="Shape 679"/>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1" name="Shape 681"/>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2" name="Shape 682"/>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1732700" y="1736136"/>
            <a:ext cx="4944300" cy="6454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zh-TW" altLang="en-US" smtClean="0"/>
              <a:t>按一下以編輯母片標題樣式</a:t>
            </a:r>
            <a:endParaRPr/>
          </a:p>
        </p:txBody>
      </p:sp>
      <p:sp>
        <p:nvSpPr>
          <p:cNvPr id="685" name="Shape 685"/>
          <p:cNvSpPr txBox="1">
            <a:spLocks noGrp="1"/>
          </p:cNvSpPr>
          <p:nvPr>
            <p:ph type="body" idx="1"/>
          </p:nvPr>
        </p:nvSpPr>
        <p:spPr>
          <a:xfrm>
            <a:off x="1734000" y="2415196"/>
            <a:ext cx="2667300" cy="266452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zh-TW" altLang="en-US" smtClean="0"/>
              <a:t>按一下以編輯母片文字樣式</a:t>
            </a:r>
          </a:p>
        </p:txBody>
      </p:sp>
      <p:sp>
        <p:nvSpPr>
          <p:cNvPr id="686" name="Shape 686"/>
          <p:cNvSpPr txBox="1">
            <a:spLocks noGrp="1"/>
          </p:cNvSpPr>
          <p:nvPr>
            <p:ph type="body" idx="2"/>
          </p:nvPr>
        </p:nvSpPr>
        <p:spPr>
          <a:xfrm>
            <a:off x="4562087" y="2415196"/>
            <a:ext cx="2667300" cy="266452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zh-TW" altLang="en-US" smtClean="0"/>
              <a:t>按一下以編輯母片文字樣式</a:t>
            </a:r>
          </a:p>
        </p:txBody>
      </p:sp>
      <p:grpSp>
        <p:nvGrpSpPr>
          <p:cNvPr id="687" name="Shape 687"/>
          <p:cNvGrpSpPr/>
          <p:nvPr/>
        </p:nvGrpSpPr>
        <p:grpSpPr>
          <a:xfrm rot="10800000" flipH="1">
            <a:off x="411206" y="245844"/>
            <a:ext cx="1322798" cy="1146313"/>
            <a:chOff x="4088875" y="1431100"/>
            <a:chExt cx="3293000" cy="2852775"/>
          </a:xfrm>
        </p:grpSpPr>
        <p:sp>
          <p:nvSpPr>
            <p:cNvPr id="688" name="Shape 68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689" name="Shape 68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690" name="Shape 69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691" name="Shape 69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692" name="Shape 69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693" name="Shape 69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694" name="Shape 69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695" name="Shape 69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696" name="Shape 69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697" name="Shape 69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698" name="Shape 69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699" name="Shape 69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700" name="Shape 70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701" name="Shape 70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702" name="Shape 70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703" name="Shape 70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704" name="Shape 70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706" name="Shape 70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707" name="Shape 70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708" name="Shape 70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709" name="Shape 70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710" name="Shape 71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711" name="Shape 71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712" name="Shape 71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713" name="Shape 71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714" name="Shape 71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715" name="Shape 71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716" name="Shape 71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717" name="Shape 71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718" name="Shape 71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719" name="Shape 71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720" name="Shape 72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721" name="Shape 72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722" name="Shape 72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723" name="Shape 72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724" name="Shape 72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725" name="Shape 72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726" name="Shape 72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727" name="Shape 72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728" name="Shape 72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729" name="Shape 72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730" name="Shape 73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731" name="Shape 73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732" name="Shape 73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733" name="Shape 73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734" name="Shape 73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735" name="Shape 735"/>
          <p:cNvSpPr/>
          <p:nvPr/>
        </p:nvSpPr>
        <p:spPr>
          <a:xfrm rot="10800000" flipH="1">
            <a:off x="-123825" y="1059303"/>
            <a:ext cx="819899" cy="710318"/>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6" name="Shape 736"/>
          <p:cNvSpPr/>
          <p:nvPr/>
        </p:nvSpPr>
        <p:spPr>
          <a:xfrm rot="10800000" flipH="1">
            <a:off x="638174" y="1440543"/>
            <a:ext cx="428700" cy="371215"/>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37" name="Shape 737"/>
          <p:cNvSpPr/>
          <p:nvPr/>
        </p:nvSpPr>
        <p:spPr>
          <a:xfrm rot="10800000" flipH="1">
            <a:off x="1495425" y="-131689"/>
            <a:ext cx="819899" cy="710318"/>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rot="10800000" flipH="1">
            <a:off x="327800" y="88951"/>
            <a:ext cx="358799" cy="310596"/>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739" name="Shape 739"/>
          <p:cNvGrpSpPr/>
          <p:nvPr/>
        </p:nvGrpSpPr>
        <p:grpSpPr>
          <a:xfrm>
            <a:off x="1729784" y="61086"/>
            <a:ext cx="351203" cy="324760"/>
            <a:chOff x="5975075" y="2327500"/>
            <a:chExt cx="420100" cy="388350"/>
          </a:xfrm>
        </p:grpSpPr>
        <p:sp>
          <p:nvSpPr>
            <p:cNvPr id="740" name="Shape 74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41" name="Shape 74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742" name="Shape 742"/>
          <p:cNvSpPr/>
          <p:nvPr/>
        </p:nvSpPr>
        <p:spPr>
          <a:xfrm>
            <a:off x="203101" y="1270568"/>
            <a:ext cx="166061" cy="28779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743" name="Shape 743"/>
          <p:cNvGrpSpPr/>
          <p:nvPr/>
        </p:nvGrpSpPr>
        <p:grpSpPr>
          <a:xfrm>
            <a:off x="904276" y="515351"/>
            <a:ext cx="382958" cy="607297"/>
            <a:chOff x="6718575" y="2318625"/>
            <a:chExt cx="256950" cy="407375"/>
          </a:xfrm>
        </p:grpSpPr>
        <p:sp>
          <p:nvSpPr>
            <p:cNvPr id="744" name="Shape 74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8" name="Shape 74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9" name="Shape 74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2" name="Shape 752"/>
          <p:cNvGrpSpPr/>
          <p:nvPr/>
        </p:nvGrpSpPr>
        <p:grpSpPr>
          <a:xfrm>
            <a:off x="335760" y="1841098"/>
            <a:ext cx="342881" cy="350176"/>
            <a:chOff x="3951850" y="2985350"/>
            <a:chExt cx="407950" cy="416500"/>
          </a:xfrm>
        </p:grpSpPr>
        <p:sp>
          <p:nvSpPr>
            <p:cNvPr id="753" name="Shape 75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4" name="Shape 75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5" name="Shape 75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732700" y="1736136"/>
            <a:ext cx="4944300" cy="6454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zh-TW" altLang="en-US" smtClean="0"/>
              <a:t>按一下以編輯母片標題樣式</a:t>
            </a:r>
            <a:endParaRPr/>
          </a:p>
        </p:txBody>
      </p:sp>
      <p:sp>
        <p:nvSpPr>
          <p:cNvPr id="855" name="Shape 855"/>
          <p:cNvSpPr txBox="1">
            <a:spLocks noGrp="1"/>
          </p:cNvSpPr>
          <p:nvPr>
            <p:ph type="body" idx="1"/>
          </p:nvPr>
        </p:nvSpPr>
        <p:spPr>
          <a:xfrm>
            <a:off x="1732700" y="2381635"/>
            <a:ext cx="2176800" cy="2545685"/>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zh-TW" altLang="en-US" smtClean="0"/>
              <a:t>按一下以編輯母片文字樣式</a:t>
            </a:r>
          </a:p>
        </p:txBody>
      </p:sp>
      <p:sp>
        <p:nvSpPr>
          <p:cNvPr id="856" name="Shape 856"/>
          <p:cNvSpPr txBox="1">
            <a:spLocks noGrp="1"/>
          </p:cNvSpPr>
          <p:nvPr>
            <p:ph type="body" idx="2"/>
          </p:nvPr>
        </p:nvSpPr>
        <p:spPr>
          <a:xfrm>
            <a:off x="4020972" y="2381635"/>
            <a:ext cx="2176800" cy="2545685"/>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zh-TW" altLang="en-US" smtClean="0"/>
              <a:t>按一下以編輯母片文字樣式</a:t>
            </a:r>
          </a:p>
        </p:txBody>
      </p:sp>
      <p:sp>
        <p:nvSpPr>
          <p:cNvPr id="857" name="Shape 857"/>
          <p:cNvSpPr txBox="1">
            <a:spLocks noGrp="1"/>
          </p:cNvSpPr>
          <p:nvPr>
            <p:ph type="body" idx="3"/>
          </p:nvPr>
        </p:nvSpPr>
        <p:spPr>
          <a:xfrm>
            <a:off x="6309244" y="2381635"/>
            <a:ext cx="2176800" cy="2545685"/>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zh-TW" altLang="en-US" smtClean="0"/>
              <a:t>按一下以編輯母片文字樣式</a:t>
            </a:r>
          </a:p>
        </p:txBody>
      </p:sp>
      <p:grpSp>
        <p:nvGrpSpPr>
          <p:cNvPr id="858" name="Shape 858"/>
          <p:cNvGrpSpPr/>
          <p:nvPr/>
        </p:nvGrpSpPr>
        <p:grpSpPr>
          <a:xfrm rot="10800000" flipH="1">
            <a:off x="411206" y="245844"/>
            <a:ext cx="1322798" cy="1146313"/>
            <a:chOff x="4088875" y="1431100"/>
            <a:chExt cx="3293000" cy="2852775"/>
          </a:xfrm>
        </p:grpSpPr>
        <p:sp>
          <p:nvSpPr>
            <p:cNvPr id="859" name="Shape 859"/>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860" name="Shape 860"/>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861" name="Shape 861"/>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862" name="Shape 862"/>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863" name="Shape 863"/>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864" name="Shape 864"/>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865" name="Shape 865"/>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866" name="Shape 866"/>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867" name="Shape 867"/>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868" name="Shape 868"/>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869" name="Shape 869"/>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870" name="Shape 870"/>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871" name="Shape 871"/>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872" name="Shape 872"/>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873" name="Shape 873"/>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874" name="Shape 874"/>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875" name="Shape 875"/>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876" name="Shape 876"/>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877" name="Shape 877"/>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878" name="Shape 878"/>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879" name="Shape 879"/>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880" name="Shape 880"/>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881" name="Shape 881"/>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882" name="Shape 882"/>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883" name="Shape 883"/>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884" name="Shape 884"/>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885" name="Shape 885"/>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886" name="Shape 886"/>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887" name="Shape 887"/>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888" name="Shape 888"/>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889" name="Shape 889"/>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890" name="Shape 890"/>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891" name="Shape 891"/>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892" name="Shape 892"/>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893" name="Shape 893"/>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894" name="Shape 894"/>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895" name="Shape 895"/>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896" name="Shape 896"/>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897" name="Shape 897"/>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898" name="Shape 898"/>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899" name="Shape 899"/>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900" name="Shape 900"/>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901" name="Shape 901"/>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902" name="Shape 902"/>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903" name="Shape 903"/>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904" name="Shape 904"/>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905" name="Shape 905"/>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906" name="Shape 906"/>
          <p:cNvSpPr/>
          <p:nvPr/>
        </p:nvSpPr>
        <p:spPr>
          <a:xfrm rot="10800000" flipH="1">
            <a:off x="-123825" y="1059303"/>
            <a:ext cx="819899" cy="710318"/>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7" name="Shape 907"/>
          <p:cNvSpPr/>
          <p:nvPr/>
        </p:nvSpPr>
        <p:spPr>
          <a:xfrm rot="10800000" flipH="1">
            <a:off x="638174" y="1440543"/>
            <a:ext cx="428700" cy="371215"/>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908" name="Shape 908"/>
          <p:cNvSpPr/>
          <p:nvPr/>
        </p:nvSpPr>
        <p:spPr>
          <a:xfrm rot="10800000" flipH="1">
            <a:off x="1495425" y="-131689"/>
            <a:ext cx="819899" cy="710318"/>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9" name="Shape 909"/>
          <p:cNvSpPr/>
          <p:nvPr/>
        </p:nvSpPr>
        <p:spPr>
          <a:xfrm rot="10800000" flipH="1">
            <a:off x="327800" y="88951"/>
            <a:ext cx="358799" cy="310596"/>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910" name="Shape 910"/>
          <p:cNvGrpSpPr/>
          <p:nvPr/>
        </p:nvGrpSpPr>
        <p:grpSpPr>
          <a:xfrm>
            <a:off x="1729784" y="61086"/>
            <a:ext cx="351203" cy="324760"/>
            <a:chOff x="5975075" y="2327500"/>
            <a:chExt cx="420100" cy="388350"/>
          </a:xfrm>
        </p:grpSpPr>
        <p:sp>
          <p:nvSpPr>
            <p:cNvPr id="911" name="Shape 91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912" name="Shape 91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913" name="Shape 913"/>
          <p:cNvSpPr/>
          <p:nvPr/>
        </p:nvSpPr>
        <p:spPr>
          <a:xfrm>
            <a:off x="203101" y="1270568"/>
            <a:ext cx="166061" cy="28779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914" name="Shape 914"/>
          <p:cNvGrpSpPr/>
          <p:nvPr/>
        </p:nvGrpSpPr>
        <p:grpSpPr>
          <a:xfrm>
            <a:off x="904276" y="515351"/>
            <a:ext cx="382958" cy="607297"/>
            <a:chOff x="6718575" y="2318625"/>
            <a:chExt cx="256950" cy="407375"/>
          </a:xfrm>
        </p:grpSpPr>
        <p:sp>
          <p:nvSpPr>
            <p:cNvPr id="915" name="Shape 91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6" name="Shape 91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7" name="Shape 91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8" name="Shape 91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9" name="Shape 91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0" name="Shape 92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1" name="Shape 92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2" name="Shape 92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23" name="Shape 923"/>
          <p:cNvGrpSpPr/>
          <p:nvPr/>
        </p:nvGrpSpPr>
        <p:grpSpPr>
          <a:xfrm>
            <a:off x="335760" y="1841098"/>
            <a:ext cx="342881" cy="350176"/>
            <a:chOff x="3951850" y="2985350"/>
            <a:chExt cx="407950" cy="416500"/>
          </a:xfrm>
        </p:grpSpPr>
        <p:sp>
          <p:nvSpPr>
            <p:cNvPr id="924" name="Shape 92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5" name="Shape 92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6" name="Shape 92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7" name="Shape 92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1096"/>
        <p:cNvGrpSpPr/>
        <p:nvPr/>
      </p:nvGrpSpPr>
      <p:grpSpPr>
        <a:xfrm>
          <a:off x="0" y="0"/>
          <a:ext cx="0" cy="0"/>
          <a:chOff x="0" y="0"/>
          <a:chExt cx="0" cy="0"/>
        </a:xfrm>
      </p:grpSpPr>
      <p:sp>
        <p:nvSpPr>
          <p:cNvPr id="1097" name="Shape 1097"/>
          <p:cNvSpPr txBox="1">
            <a:spLocks noGrp="1"/>
          </p:cNvSpPr>
          <p:nvPr>
            <p:ph type="body" idx="1"/>
          </p:nvPr>
        </p:nvSpPr>
        <p:spPr>
          <a:xfrm>
            <a:off x="457200" y="4407670"/>
            <a:ext cx="8229600" cy="519759"/>
          </a:xfrm>
          <a:prstGeom prst="rect">
            <a:avLst/>
          </a:prstGeom>
        </p:spPr>
        <p:txBody>
          <a:bodyPr lIns="91425" tIns="91425" rIns="91425" bIns="91425" anchor="t" anchorCtr="0"/>
          <a:lstStyle>
            <a:lvl1pPr lvl="0" algn="ctr">
              <a:spcBef>
                <a:spcPts val="360"/>
              </a:spcBef>
              <a:buNone/>
              <a:defRPr/>
            </a:lvl1pPr>
          </a:lstStyle>
          <a:p>
            <a:pPr lvl="0"/>
            <a:r>
              <a:rPr lang="zh-TW" altLang="en-US" smtClean="0"/>
              <a:t>按一下以編輯母片文字樣式</a:t>
            </a:r>
          </a:p>
        </p:txBody>
      </p:sp>
      <p:grpSp>
        <p:nvGrpSpPr>
          <p:cNvPr id="1098" name="Shape 1098"/>
          <p:cNvGrpSpPr/>
          <p:nvPr/>
        </p:nvGrpSpPr>
        <p:grpSpPr>
          <a:xfrm rot="10800000" flipH="1">
            <a:off x="411206" y="245844"/>
            <a:ext cx="1322798" cy="1146313"/>
            <a:chOff x="4088875" y="1431100"/>
            <a:chExt cx="3293000" cy="2852775"/>
          </a:xfrm>
        </p:grpSpPr>
        <p:sp>
          <p:nvSpPr>
            <p:cNvPr id="1099" name="Shape 1099"/>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100" name="Shape 1100"/>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101" name="Shape 1101"/>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102" name="Shape 1102"/>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103" name="Shape 1103"/>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104" name="Shape 1104"/>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105" name="Shape 1105"/>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106" name="Shape 1106"/>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107" name="Shape 1107"/>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108" name="Shape 1108"/>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109" name="Shape 1109"/>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110" name="Shape 1110"/>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111" name="Shape 1111"/>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112" name="Shape 1112"/>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113" name="Shape 1113"/>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114" name="Shape 1114"/>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115" name="Shape 1115"/>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116" name="Shape 1116"/>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117" name="Shape 1117"/>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118" name="Shape 1118"/>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119" name="Shape 1119"/>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120" name="Shape 1120"/>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121" name="Shape 1121"/>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122" name="Shape 1122"/>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123" name="Shape 1123"/>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124" name="Shape 1124"/>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125" name="Shape 1125"/>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126" name="Shape 1126"/>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127" name="Shape 1127"/>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128" name="Shape 1128"/>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129" name="Shape 1129"/>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130" name="Shape 1130"/>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131" name="Shape 1131"/>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132" name="Shape 1132"/>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133" name="Shape 1133"/>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134" name="Shape 1134"/>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135" name="Shape 1135"/>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136" name="Shape 1136"/>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137" name="Shape 1137"/>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138" name="Shape 1138"/>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139" name="Shape 1139"/>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140" name="Shape 1140"/>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141" name="Shape 1141"/>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142" name="Shape 1142"/>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143" name="Shape 1143"/>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144" name="Shape 1144"/>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145" name="Shape 1145"/>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146" name="Shape 1146"/>
          <p:cNvSpPr/>
          <p:nvPr/>
        </p:nvSpPr>
        <p:spPr>
          <a:xfrm rot="10800000" flipH="1">
            <a:off x="-123825" y="1059303"/>
            <a:ext cx="819899" cy="710318"/>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7" name="Shape 1147"/>
          <p:cNvSpPr/>
          <p:nvPr/>
        </p:nvSpPr>
        <p:spPr>
          <a:xfrm rot="10800000" flipH="1">
            <a:off x="638174" y="1440543"/>
            <a:ext cx="428700" cy="371215"/>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48" name="Shape 1148"/>
          <p:cNvSpPr/>
          <p:nvPr/>
        </p:nvSpPr>
        <p:spPr>
          <a:xfrm rot="10800000" flipH="1">
            <a:off x="1495425" y="-131689"/>
            <a:ext cx="819899" cy="710318"/>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9" name="Shape 1149"/>
          <p:cNvSpPr/>
          <p:nvPr/>
        </p:nvSpPr>
        <p:spPr>
          <a:xfrm rot="10800000" flipH="1">
            <a:off x="327800" y="88951"/>
            <a:ext cx="358799" cy="310596"/>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150" name="Shape 1150"/>
          <p:cNvGrpSpPr/>
          <p:nvPr/>
        </p:nvGrpSpPr>
        <p:grpSpPr>
          <a:xfrm>
            <a:off x="1729784" y="61086"/>
            <a:ext cx="351203" cy="324760"/>
            <a:chOff x="5975075" y="2327500"/>
            <a:chExt cx="420100" cy="388350"/>
          </a:xfrm>
        </p:grpSpPr>
        <p:sp>
          <p:nvSpPr>
            <p:cNvPr id="1151" name="Shape 115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52" name="Shape 115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153" name="Shape 1153"/>
          <p:cNvSpPr/>
          <p:nvPr/>
        </p:nvSpPr>
        <p:spPr>
          <a:xfrm>
            <a:off x="203101" y="1270568"/>
            <a:ext cx="166061" cy="28779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1154" name="Shape 1154"/>
          <p:cNvGrpSpPr/>
          <p:nvPr/>
        </p:nvGrpSpPr>
        <p:grpSpPr>
          <a:xfrm>
            <a:off x="904276" y="515351"/>
            <a:ext cx="382958" cy="607297"/>
            <a:chOff x="6718575" y="2318625"/>
            <a:chExt cx="256950" cy="407375"/>
          </a:xfrm>
        </p:grpSpPr>
        <p:sp>
          <p:nvSpPr>
            <p:cNvPr id="1155" name="Shape 115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6" name="Shape 115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7" name="Shape 115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8" name="Shape 115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9" name="Shape 115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0" name="Shape 116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1" name="Shape 116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2" name="Shape 116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163" name="Shape 1163"/>
          <p:cNvGrpSpPr/>
          <p:nvPr/>
        </p:nvGrpSpPr>
        <p:grpSpPr>
          <a:xfrm>
            <a:off x="335760" y="1841098"/>
            <a:ext cx="342881" cy="350176"/>
            <a:chOff x="3951850" y="2985350"/>
            <a:chExt cx="407950" cy="416500"/>
          </a:xfrm>
        </p:grpSpPr>
        <p:sp>
          <p:nvSpPr>
            <p:cNvPr id="1164" name="Shape 116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5" name="Shape 116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6" name="Shape 116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7" name="Shape 116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Shape 1264"/>
        <p:cNvGrpSpPr/>
        <p:nvPr/>
      </p:nvGrpSpPr>
      <p:grpSpPr>
        <a:xfrm>
          <a:off x="0" y="0"/>
          <a:ext cx="0" cy="0"/>
          <a:chOff x="0" y="0"/>
          <a:chExt cx="0" cy="0"/>
        </a:xfrm>
      </p:grpSpPr>
      <p:grpSp>
        <p:nvGrpSpPr>
          <p:cNvPr id="1265" name="Shape 1265"/>
          <p:cNvGrpSpPr/>
          <p:nvPr/>
        </p:nvGrpSpPr>
        <p:grpSpPr>
          <a:xfrm rot="10800000" flipH="1">
            <a:off x="316371" y="178942"/>
            <a:ext cx="1088336" cy="943133"/>
            <a:chOff x="4088875" y="1431100"/>
            <a:chExt cx="3293000" cy="2852775"/>
          </a:xfrm>
        </p:grpSpPr>
        <p:sp>
          <p:nvSpPr>
            <p:cNvPr id="1266" name="Shape 1266"/>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267" name="Shape 1267"/>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268" name="Shape 1268"/>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269" name="Shape 1269"/>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270" name="Shape 1270"/>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271" name="Shape 1271"/>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272" name="Shape 1272"/>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273" name="Shape 1273"/>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274" name="Shape 1274"/>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275" name="Shape 1275"/>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276" name="Shape 1276"/>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277" name="Shape 1277"/>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278" name="Shape 1278"/>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279" name="Shape 1279"/>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280" name="Shape 1280"/>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281" name="Shape 1281"/>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282" name="Shape 1282"/>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283" name="Shape 1283"/>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284" name="Shape 1284"/>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285" name="Shape 1285"/>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286" name="Shape 1286"/>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287" name="Shape 1287"/>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288" name="Shape 1288"/>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289" name="Shape 1289"/>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290" name="Shape 1290"/>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291" name="Shape 1291"/>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292" name="Shape 1292"/>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293" name="Shape 1293"/>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294" name="Shape 1294"/>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295" name="Shape 1295"/>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296" name="Shape 1296"/>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297" name="Shape 1297"/>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298" name="Shape 1298"/>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299" name="Shape 1299"/>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300" name="Shape 1300"/>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301" name="Shape 1301"/>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302" name="Shape 1302"/>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303" name="Shape 1303"/>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304" name="Shape 1304"/>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305" name="Shape 1305"/>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306" name="Shape 1306"/>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307" name="Shape 1307"/>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308" name="Shape 1308"/>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309" name="Shape 1309"/>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310" name="Shape 1310"/>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311" name="Shape 1311"/>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312" name="Shape 1312"/>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313" name="Shape 1313"/>
          <p:cNvSpPr/>
          <p:nvPr/>
        </p:nvSpPr>
        <p:spPr>
          <a:xfrm rot="10800000" flipH="1">
            <a:off x="-123825" y="848053"/>
            <a:ext cx="674400" cy="58458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4" name="Shape 1314"/>
          <p:cNvSpPr/>
          <p:nvPr/>
        </p:nvSpPr>
        <p:spPr>
          <a:xfrm rot="10800000" flipH="1">
            <a:off x="503115" y="1161809"/>
            <a:ext cx="352800" cy="305494"/>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15" name="Shape 1315"/>
          <p:cNvSpPr/>
          <p:nvPr/>
        </p:nvSpPr>
        <p:spPr>
          <a:xfrm rot="10800000" flipH="1">
            <a:off x="1208423" y="-131852"/>
            <a:ext cx="674400" cy="58458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6" name="Shape 1316"/>
          <p:cNvSpPr/>
          <p:nvPr/>
        </p:nvSpPr>
        <p:spPr>
          <a:xfrm rot="10800000" flipH="1">
            <a:off x="247754" y="49708"/>
            <a:ext cx="295199" cy="255678"/>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141" name="Rectangle 15"/>
          <p:cNvSpPr/>
          <p:nvPr userDrawn="1"/>
        </p:nvSpPr>
        <p:spPr>
          <a:xfrm>
            <a:off x="304800" y="4632968"/>
            <a:ext cx="9144000" cy="8101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42" name="Rectangle 16"/>
          <p:cNvSpPr/>
          <p:nvPr userDrawn="1"/>
        </p:nvSpPr>
        <p:spPr>
          <a:xfrm>
            <a:off x="304800" y="304800"/>
            <a:ext cx="350616" cy="5145088"/>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Rectangle 18"/>
          <p:cNvSpPr/>
          <p:nvPr userDrawn="1"/>
        </p:nvSpPr>
        <p:spPr>
          <a:xfrm>
            <a:off x="304800" y="311034"/>
            <a:ext cx="9144000" cy="25296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44" name="Rectangle 24"/>
          <p:cNvSpPr/>
          <p:nvPr userDrawn="1"/>
        </p:nvSpPr>
        <p:spPr>
          <a:xfrm>
            <a:off x="0" y="4328168"/>
            <a:ext cx="9144000" cy="8101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45" name="Rectangle 25"/>
          <p:cNvSpPr/>
          <p:nvPr userDrawn="1"/>
        </p:nvSpPr>
        <p:spPr>
          <a:xfrm>
            <a:off x="0" y="0"/>
            <a:ext cx="350616" cy="5145088"/>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Rectangle 26"/>
          <p:cNvSpPr/>
          <p:nvPr userDrawn="1"/>
        </p:nvSpPr>
        <p:spPr>
          <a:xfrm>
            <a:off x="8792021" y="5410"/>
            <a:ext cx="350616" cy="5132913"/>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Rectangle 27"/>
          <p:cNvSpPr/>
          <p:nvPr userDrawn="1"/>
        </p:nvSpPr>
        <p:spPr>
          <a:xfrm>
            <a:off x="7341" y="5372"/>
            <a:ext cx="1889877" cy="8438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48" name="Rectangle 28"/>
          <p:cNvSpPr/>
          <p:nvPr userDrawn="1"/>
        </p:nvSpPr>
        <p:spPr>
          <a:xfrm>
            <a:off x="2565" y="11606"/>
            <a:ext cx="9144000" cy="25296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13" name="Rectangle 12"/>
          <p:cNvSpPr/>
          <p:nvPr userDrawn="1"/>
        </p:nvSpPr>
        <p:spPr>
          <a:xfrm>
            <a:off x="152400" y="4480568"/>
            <a:ext cx="9144000" cy="8101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4" name="Rectangle 13"/>
          <p:cNvSpPr/>
          <p:nvPr userDrawn="1"/>
        </p:nvSpPr>
        <p:spPr>
          <a:xfrm>
            <a:off x="152400" y="152400"/>
            <a:ext cx="350616" cy="5145088"/>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userDrawn="1"/>
        </p:nvSpPr>
        <p:spPr>
          <a:xfrm>
            <a:off x="8944421" y="157810"/>
            <a:ext cx="350616" cy="5132913"/>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p:nvPr userDrawn="1"/>
        </p:nvCxnSpPr>
        <p:spPr>
          <a:xfrm>
            <a:off x="0" y="772344"/>
            <a:ext cx="2047053"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userDrawn="1"/>
        </p:nvCxnSpPr>
        <p:spPr>
          <a:xfrm>
            <a:off x="0" y="4372744"/>
            <a:ext cx="91440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userDrawn="1"/>
        </p:nvCxnSpPr>
        <p:spPr>
          <a:xfrm flipV="1">
            <a:off x="2047053" y="0"/>
            <a:ext cx="0" cy="77234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302125" y="772344"/>
            <a:ext cx="0" cy="36004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userDrawn="1"/>
        </p:nvCxnSpPr>
        <p:spPr>
          <a:xfrm>
            <a:off x="8820472" y="-6710"/>
            <a:ext cx="0" cy="436651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userDrawn="1"/>
        </p:nvCxnSpPr>
        <p:spPr>
          <a:xfrm>
            <a:off x="2071324" y="210707"/>
            <a:ext cx="7072676"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0" y="0"/>
            <a:ext cx="2047053" cy="772344"/>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userDrawn="1"/>
        </p:nvSpPr>
        <p:spPr>
          <a:xfrm>
            <a:off x="0" y="4359800"/>
            <a:ext cx="9144000" cy="785288"/>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194050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章節標題">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722313" y="2180709"/>
            <a:ext cx="7772400" cy="1125487"/>
          </a:xfrm>
        </p:spPr>
        <p:txBody>
          <a:bodyPr anchor="b"/>
          <a:lstStyle>
            <a:lvl1pPr marL="0" indent="0">
              <a:buNone/>
              <a:defRPr sz="1800">
                <a:solidFill>
                  <a:schemeClr val="tx1">
                    <a:tint val="75000"/>
                  </a:schemeClr>
                </a:solidFill>
              </a:defRPr>
            </a:lvl1pPr>
            <a:lvl2pPr marL="408240" indent="0">
              <a:buNone/>
              <a:defRPr sz="1613">
                <a:solidFill>
                  <a:schemeClr val="tx1">
                    <a:tint val="75000"/>
                  </a:schemeClr>
                </a:solidFill>
              </a:defRPr>
            </a:lvl2pPr>
            <a:lvl3pPr marL="816479" indent="0">
              <a:buNone/>
              <a:defRPr sz="1425">
                <a:solidFill>
                  <a:schemeClr val="tx1">
                    <a:tint val="75000"/>
                  </a:schemeClr>
                </a:solidFill>
              </a:defRPr>
            </a:lvl3pPr>
            <a:lvl4pPr marL="1224719" indent="0">
              <a:buNone/>
              <a:defRPr sz="1238">
                <a:solidFill>
                  <a:schemeClr val="tx1">
                    <a:tint val="75000"/>
                  </a:schemeClr>
                </a:solidFill>
              </a:defRPr>
            </a:lvl4pPr>
            <a:lvl5pPr marL="1632959" indent="0">
              <a:buNone/>
              <a:defRPr sz="1238">
                <a:solidFill>
                  <a:schemeClr val="tx1">
                    <a:tint val="75000"/>
                  </a:schemeClr>
                </a:solidFill>
              </a:defRPr>
            </a:lvl5pPr>
            <a:lvl6pPr marL="2041198" indent="0">
              <a:buNone/>
              <a:defRPr sz="1238">
                <a:solidFill>
                  <a:schemeClr val="tx1">
                    <a:tint val="75000"/>
                  </a:schemeClr>
                </a:solidFill>
              </a:defRPr>
            </a:lvl6pPr>
            <a:lvl7pPr marL="2449438" indent="0">
              <a:buNone/>
              <a:defRPr sz="1238">
                <a:solidFill>
                  <a:schemeClr val="tx1">
                    <a:tint val="75000"/>
                  </a:schemeClr>
                </a:solidFill>
              </a:defRPr>
            </a:lvl7pPr>
            <a:lvl8pPr marL="2857677" indent="0">
              <a:buNone/>
              <a:defRPr sz="1238">
                <a:solidFill>
                  <a:schemeClr val="tx1">
                    <a:tint val="75000"/>
                  </a:schemeClr>
                </a:solidFill>
              </a:defRPr>
            </a:lvl8pPr>
            <a:lvl9pPr marL="3265917" indent="0">
              <a:buNone/>
              <a:defRPr sz="1238">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a:xfrm>
            <a:off x="457200" y="4768735"/>
            <a:ext cx="2133600" cy="273928"/>
          </a:xfrm>
          <a:prstGeom prst="rect">
            <a:avLst/>
          </a:prstGeom>
        </p:spPr>
        <p:txBody>
          <a:bodyPr/>
          <a:lstStyle/>
          <a:p>
            <a:fld id="{60EBC171-1397-4086-9BF0-F1902F0D3488}" type="datetimeFigureOut">
              <a:rPr lang="zh-TW" altLang="en-US" smtClean="0"/>
              <a:pPr/>
              <a:t>2017/8/2</a:t>
            </a:fld>
            <a:endParaRPr lang="zh-TW" altLang="en-US"/>
          </a:p>
        </p:txBody>
      </p:sp>
      <p:sp>
        <p:nvSpPr>
          <p:cNvPr id="5" name="頁尾版面配置區 4"/>
          <p:cNvSpPr>
            <a:spLocks noGrp="1"/>
          </p:cNvSpPr>
          <p:nvPr>
            <p:ph type="ftr" sz="quarter" idx="11"/>
          </p:nvPr>
        </p:nvSpPr>
        <p:spPr>
          <a:xfrm>
            <a:off x="3124200" y="4768735"/>
            <a:ext cx="2895600" cy="273928"/>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8735"/>
            <a:ext cx="2133600" cy="273928"/>
          </a:xfrm>
          <a:prstGeom prst="rect">
            <a:avLst/>
          </a:prstGeom>
        </p:spPr>
        <p:txBody>
          <a:bodyPr/>
          <a:lstStyle/>
          <a:p>
            <a:fld id="{A437AE14-BACB-453E-B0E6-966489772B2B}" type="slidenum">
              <a:rPr lang="zh-TW" altLang="en-US" smtClean="0"/>
              <a:pPr/>
              <a:t>‹#›</a:t>
            </a:fld>
            <a:endParaRPr lang="zh-TW" altLang="en-US"/>
          </a:p>
        </p:txBody>
      </p:sp>
      <p:sp>
        <p:nvSpPr>
          <p:cNvPr id="8" name="Rectangle 7"/>
          <p:cNvSpPr/>
          <p:nvPr userDrawn="1"/>
        </p:nvSpPr>
        <p:spPr>
          <a:xfrm>
            <a:off x="4776" y="0"/>
            <a:ext cx="1889877" cy="8438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
        <p:nvSpPr>
          <p:cNvPr id="11" name="Rectangle 10"/>
          <p:cNvSpPr/>
          <p:nvPr userDrawn="1"/>
        </p:nvSpPr>
        <p:spPr>
          <a:xfrm>
            <a:off x="8792021" y="5410"/>
            <a:ext cx="350616" cy="5132913"/>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Rectangle 21"/>
          <p:cNvSpPr/>
          <p:nvPr userDrawn="1"/>
        </p:nvSpPr>
        <p:spPr>
          <a:xfrm>
            <a:off x="2565" y="11606"/>
            <a:ext cx="9144000" cy="2529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5"/>
          </a:p>
        </p:txBody>
      </p:sp>
    </p:spTree>
    <p:extLst>
      <p:ext uri="{BB962C8B-B14F-4D97-AF65-F5344CB8AC3E}">
        <p14:creationId xmlns:p14="http://schemas.microsoft.com/office/powerpoint/2010/main" val="25247966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6136"/>
            <a:ext cx="4944300" cy="645499"/>
          </a:xfrm>
          <a:prstGeom prst="rect">
            <a:avLst/>
          </a:prstGeom>
          <a:noFill/>
          <a:ln>
            <a:noFill/>
          </a:ln>
        </p:spPr>
        <p:txBody>
          <a:bodyPr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820"/>
            <a:ext cx="4944300" cy="1660412"/>
          </a:xfrm>
          <a:prstGeom prst="rect">
            <a:avLst/>
          </a:prstGeom>
          <a:noFill/>
          <a:ln>
            <a:noFill/>
          </a:ln>
        </p:spPr>
        <p:txBody>
          <a:bodyPr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defRPr>
                <a:solidFill>
                  <a:srgbClr val="C6DAEC"/>
                </a:solidFill>
                <a:latin typeface="Muli"/>
                <a:ea typeface="Muli"/>
                <a:cs typeface="Muli"/>
                <a:sym typeface="Muli"/>
              </a:defRPr>
            </a:lvl4pPr>
            <a:lvl5pPr lvl="4">
              <a:spcBef>
                <a:spcPts val="360"/>
              </a:spcBef>
              <a:buClr>
                <a:srgbClr val="19BBD5"/>
              </a:buClr>
              <a:buFont typeface="Muli"/>
              <a:defRPr>
                <a:solidFill>
                  <a:srgbClr val="C6DAEC"/>
                </a:solidFill>
                <a:latin typeface="Muli"/>
                <a:ea typeface="Muli"/>
                <a:cs typeface="Muli"/>
                <a:sym typeface="Muli"/>
              </a:defRPr>
            </a:lvl5pPr>
            <a:lvl6pPr lvl="5">
              <a:spcBef>
                <a:spcPts val="360"/>
              </a:spcBef>
              <a:buClr>
                <a:srgbClr val="C6DAEC"/>
              </a:buClr>
              <a:buFont typeface="Muli"/>
              <a:defRPr>
                <a:solidFill>
                  <a:srgbClr val="C6DAEC"/>
                </a:solidFill>
                <a:latin typeface="Muli"/>
                <a:ea typeface="Muli"/>
                <a:cs typeface="Muli"/>
                <a:sym typeface="Muli"/>
              </a:defRPr>
            </a:lvl6pPr>
            <a:lvl7pPr lvl="6">
              <a:spcBef>
                <a:spcPts val="360"/>
              </a:spcBef>
              <a:buClr>
                <a:srgbClr val="C6DAEC"/>
              </a:buClr>
              <a:buFont typeface="Muli"/>
              <a:defRPr>
                <a:solidFill>
                  <a:srgbClr val="C6DAEC"/>
                </a:solidFill>
                <a:latin typeface="Muli"/>
                <a:ea typeface="Muli"/>
                <a:cs typeface="Muli"/>
                <a:sym typeface="Muli"/>
              </a:defRPr>
            </a:lvl7pPr>
            <a:lvl8pPr lvl="7">
              <a:spcBef>
                <a:spcPts val="360"/>
              </a:spcBef>
              <a:buClr>
                <a:srgbClr val="C6DAEC"/>
              </a:buClr>
              <a:buFont typeface="Muli"/>
              <a:defRPr>
                <a:solidFill>
                  <a:srgbClr val="C6DAEC"/>
                </a:solidFill>
                <a:latin typeface="Muli"/>
                <a:ea typeface="Muli"/>
                <a:cs typeface="Muli"/>
                <a:sym typeface="Muli"/>
              </a:defRPr>
            </a:lvl8pPr>
            <a:lvl9pPr lvl="8">
              <a:spcBef>
                <a:spcPts val="360"/>
              </a:spcBef>
              <a:buClr>
                <a:srgbClr val="C6DAEC"/>
              </a:buClr>
              <a:buFont typeface="Muli"/>
              <a:defRPr>
                <a:solidFill>
                  <a:srgbClr val="C6DAEC"/>
                </a:solidFill>
                <a:latin typeface="Muli"/>
                <a:ea typeface="Muli"/>
                <a:cs typeface="Muli"/>
                <a:sym typeface="Muli"/>
              </a:defRPr>
            </a:lvl9pPr>
          </a:lstStyle>
          <a:p>
            <a:endParaRPr/>
          </a:p>
        </p:txBody>
      </p:sp>
      <p:pic>
        <p:nvPicPr>
          <p:cNvPr id="9" name="圖片 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740352" y="4678796"/>
            <a:ext cx="1174661" cy="342020"/>
          </a:xfrm>
          <a:prstGeom prst="rect">
            <a:avLst/>
          </a:prstGeom>
        </p:spPr>
      </p:pic>
    </p:spTree>
  </p:cSld>
  <p:clrMap bg1="lt1" tx1="dk1" bg2="dk2" tx2="lt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8" r:id="rId6"/>
    <p:sldLayoutId id="2147483709" r:id="rId7"/>
    <p:sldLayoutId id="2147483685" r:id="rId8"/>
    <p:sldLayoutId id="2147483687" r:id="rId9"/>
    <p:sldLayoutId id="2147483697" r:id="rId10"/>
    <p:sldLayoutId id="2147483698" r:id="rId11"/>
    <p:sldLayoutId id="2147483699" r:id="rId12"/>
    <p:sldLayoutId id="2147483710" r:id="rId1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microsoft.com/office/2007/relationships/hdphoto" Target="../media/hdphoto1.wdp"/><Relationship Id="rId7"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7.xml"/><Relationship Id="rId2" Type="http://schemas.openxmlformats.org/officeDocument/2006/relationships/image" Target="../media/image77.emf"/></Relationships>
</file>

<file path=ppt/slides/_rels/slide15.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jpeg"/><Relationship Id="rId5" Type="http://schemas.openxmlformats.org/officeDocument/2006/relationships/image" Target="../media/image89.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emf"/><Relationship Id="rId1" Type="http://schemas.openxmlformats.org/officeDocument/2006/relationships/slideLayout" Target="../slideLayouts/slideLayout7.xml"/><Relationship Id="rId2" Type="http://schemas.openxmlformats.org/officeDocument/2006/relationships/image" Target="../media/image9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102.tiff"/><Relationship Id="rId4" Type="http://schemas.openxmlformats.org/officeDocument/2006/relationships/image" Target="../media/image103.tiff"/><Relationship Id="rId5" Type="http://schemas.openxmlformats.org/officeDocument/2006/relationships/image" Target="../media/image104.jpeg"/><Relationship Id="rId6" Type="http://schemas.openxmlformats.org/officeDocument/2006/relationships/image" Target="../media/image105.png"/><Relationship Id="rId7" Type="http://schemas.openxmlformats.org/officeDocument/2006/relationships/image" Target="../media/image106.jpeg"/><Relationship Id="rId1" Type="http://schemas.openxmlformats.org/officeDocument/2006/relationships/slideLayout" Target="../slideLayouts/slideLayout7.xml"/><Relationship Id="rId2" Type="http://schemas.openxmlformats.org/officeDocument/2006/relationships/image" Target="../media/image101.tiff"/></Relationships>
</file>

<file path=ppt/slides/_rels/slide23.xml.rels><?xml version="1.0" encoding="UTF-8" standalone="yes"?>
<Relationships xmlns="http://schemas.openxmlformats.org/package/2006/relationships"><Relationship Id="rId11" Type="http://schemas.openxmlformats.org/officeDocument/2006/relationships/image" Target="../media/image110.gif"/><Relationship Id="rId12" Type="http://schemas.openxmlformats.org/officeDocument/2006/relationships/image" Target="../media/image111.png"/><Relationship Id="rId13" Type="http://schemas.openxmlformats.org/officeDocument/2006/relationships/image" Target="../media/image112.jpeg"/><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9" Type="http://schemas.openxmlformats.org/officeDocument/2006/relationships/image" Target="../media/image123.jpeg"/><Relationship Id="rId20" Type="http://schemas.openxmlformats.org/officeDocument/2006/relationships/image" Target="../media/image134.jpeg"/><Relationship Id="rId21" Type="http://schemas.openxmlformats.org/officeDocument/2006/relationships/image" Target="../media/image135.png"/><Relationship Id="rId22" Type="http://schemas.openxmlformats.org/officeDocument/2006/relationships/image" Target="../media/image136.png"/><Relationship Id="rId23" Type="http://schemas.openxmlformats.org/officeDocument/2006/relationships/image" Target="../media/image137.jpeg"/><Relationship Id="rId24" Type="http://schemas.openxmlformats.org/officeDocument/2006/relationships/image" Target="../media/image138.jpeg"/><Relationship Id="rId25" Type="http://schemas.openxmlformats.org/officeDocument/2006/relationships/image" Target="../media/image139.jpeg"/><Relationship Id="rId26" Type="http://schemas.openxmlformats.org/officeDocument/2006/relationships/image" Target="../media/image140.png"/><Relationship Id="rId27" Type="http://schemas.openxmlformats.org/officeDocument/2006/relationships/image" Target="../media/image141.png"/><Relationship Id="rId28" Type="http://schemas.openxmlformats.org/officeDocument/2006/relationships/image" Target="../media/image142.png"/><Relationship Id="rId29" Type="http://schemas.openxmlformats.org/officeDocument/2006/relationships/image" Target="../media/image143.png"/><Relationship Id="rId30" Type="http://schemas.openxmlformats.org/officeDocument/2006/relationships/image" Target="../media/image144.png"/><Relationship Id="rId31" Type="http://schemas.openxmlformats.org/officeDocument/2006/relationships/image" Target="../media/image145.jpeg"/><Relationship Id="rId32" Type="http://schemas.openxmlformats.org/officeDocument/2006/relationships/image" Target="../media/image146.png"/><Relationship Id="rId10" Type="http://schemas.openxmlformats.org/officeDocument/2006/relationships/image" Target="../media/image124.png"/><Relationship Id="rId11" Type="http://schemas.openxmlformats.org/officeDocument/2006/relationships/image" Target="../media/image125.png"/><Relationship Id="rId12" Type="http://schemas.openxmlformats.org/officeDocument/2006/relationships/image" Target="../media/image126.jpeg"/><Relationship Id="rId13" Type="http://schemas.openxmlformats.org/officeDocument/2006/relationships/image" Target="../media/image127.png"/><Relationship Id="rId14" Type="http://schemas.openxmlformats.org/officeDocument/2006/relationships/image" Target="../media/image128.jpeg"/><Relationship Id="rId15" Type="http://schemas.openxmlformats.org/officeDocument/2006/relationships/image" Target="../media/image129.jpeg"/><Relationship Id="rId16" Type="http://schemas.openxmlformats.org/officeDocument/2006/relationships/image" Target="../media/image130.png"/><Relationship Id="rId17" Type="http://schemas.openxmlformats.org/officeDocument/2006/relationships/image" Target="../media/image131.jpeg"/><Relationship Id="rId18" Type="http://schemas.openxmlformats.org/officeDocument/2006/relationships/image" Target="../media/image132.png"/><Relationship Id="rId19" Type="http://schemas.openxmlformats.org/officeDocument/2006/relationships/image" Target="../media/image133.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8.png"/><Relationship Id="rId4" Type="http://schemas.openxmlformats.org/officeDocument/2006/relationships/image" Target="../media/image119.jpeg"/><Relationship Id="rId5" Type="http://schemas.openxmlformats.org/officeDocument/2006/relationships/image" Target="../media/image120.png"/><Relationship Id="rId6" Type="http://schemas.openxmlformats.org/officeDocument/2006/relationships/image" Target="../media/image121.png"/><Relationship Id="rId7" Type="http://schemas.microsoft.com/office/2007/relationships/hdphoto" Target="../media/hdphoto2.wdp"/><Relationship Id="rId8" Type="http://schemas.openxmlformats.org/officeDocument/2006/relationships/image" Target="../media/image122.jpeg"/></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9.png"/><Relationship Id="rId3" Type="http://schemas.openxmlformats.org/officeDocument/2006/relationships/image" Target="../media/image150.tiff"/></Relationships>
</file>

<file path=ppt/slides/_rels/slide29.xml.rels><?xml version="1.0" encoding="UTF-8" standalone="yes"?>
<Relationships xmlns="http://schemas.openxmlformats.org/package/2006/relationships"><Relationship Id="rId3" Type="http://schemas.openxmlformats.org/officeDocument/2006/relationships/image" Target="../media/image151.tiff"/><Relationship Id="rId4" Type="http://schemas.openxmlformats.org/officeDocument/2006/relationships/image" Target="../media/image152.tiff"/><Relationship Id="rId5" Type="http://schemas.openxmlformats.org/officeDocument/2006/relationships/image" Target="../media/image153.gif"/><Relationship Id="rId6" Type="http://schemas.openxmlformats.org/officeDocument/2006/relationships/image" Target="../media/image154.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jpeg"/><Relationship Id="rId14" Type="http://schemas.openxmlformats.org/officeDocument/2006/relationships/image" Target="../media/image14.jpeg"/><Relationship Id="rId1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1" Type="http://schemas.microsoft.com/office/2007/relationships/hdphoto" Target="../media/hdphoto4.wdp"/><Relationship Id="rId12" Type="http://schemas.openxmlformats.org/officeDocument/2006/relationships/image" Target="../media/image162.png"/><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microsoft.com/office/2007/relationships/hdphoto" Target="../media/hdphoto3.wdp"/><Relationship Id="rId10" Type="http://schemas.openxmlformats.org/officeDocument/2006/relationships/image" Target="../media/image1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6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64.png"/></Relationships>
</file>

<file path=ppt/slides/_rels/slide34.xml.rels><?xml version="1.0" encoding="UTF-8" standalone="yes"?>
<Relationships xmlns="http://schemas.openxmlformats.org/package/2006/relationships"><Relationship Id="rId9" Type="http://schemas.openxmlformats.org/officeDocument/2006/relationships/image" Target="../media/image171.png"/><Relationship Id="rId20" Type="http://schemas.openxmlformats.org/officeDocument/2006/relationships/image" Target="../media/image182.png"/><Relationship Id="rId21" Type="http://schemas.openxmlformats.org/officeDocument/2006/relationships/image" Target="../media/image183.png"/><Relationship Id="rId22" Type="http://schemas.openxmlformats.org/officeDocument/2006/relationships/image" Target="../media/image184.png"/><Relationship Id="rId23" Type="http://schemas.openxmlformats.org/officeDocument/2006/relationships/image" Target="../media/image185.png"/><Relationship Id="rId24" Type="http://schemas.openxmlformats.org/officeDocument/2006/relationships/image" Target="../media/image186.png"/><Relationship Id="rId10" Type="http://schemas.openxmlformats.org/officeDocument/2006/relationships/image" Target="../media/image172.png"/><Relationship Id="rId11" Type="http://schemas.openxmlformats.org/officeDocument/2006/relationships/image" Target="../media/image173.png"/><Relationship Id="rId12" Type="http://schemas.openxmlformats.org/officeDocument/2006/relationships/image" Target="../media/image174.png"/><Relationship Id="rId13" Type="http://schemas.openxmlformats.org/officeDocument/2006/relationships/image" Target="../media/image175.png"/><Relationship Id="rId14" Type="http://schemas.openxmlformats.org/officeDocument/2006/relationships/image" Target="../media/image176.png"/><Relationship Id="rId15" Type="http://schemas.openxmlformats.org/officeDocument/2006/relationships/image" Target="../media/image177.tiff"/><Relationship Id="rId16" Type="http://schemas.openxmlformats.org/officeDocument/2006/relationships/image" Target="../media/image178.png"/><Relationship Id="rId17" Type="http://schemas.openxmlformats.org/officeDocument/2006/relationships/image" Target="../media/image179.png"/><Relationship Id="rId18" Type="http://schemas.openxmlformats.org/officeDocument/2006/relationships/image" Target="../media/image180.png"/><Relationship Id="rId19" Type="http://schemas.openxmlformats.org/officeDocument/2006/relationships/image" Target="../media/image181.pn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87.jpg"/></Relationships>
</file>

<file path=ppt/slides/_rels/slide36.xml.rels><?xml version="1.0" encoding="UTF-8" standalone="yes"?>
<Relationships xmlns="http://schemas.openxmlformats.org/package/2006/relationships"><Relationship Id="rId3" Type="http://schemas.openxmlformats.org/officeDocument/2006/relationships/image" Target="../media/image188.tiff"/><Relationship Id="rId4" Type="http://schemas.openxmlformats.org/officeDocument/2006/relationships/image" Target="../media/image189.tiff"/><Relationship Id="rId5" Type="http://schemas.openxmlformats.org/officeDocument/2006/relationships/image" Target="../media/image190.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1" Type="http://schemas.openxmlformats.org/officeDocument/2006/relationships/image" Target="../media/image197.png"/><Relationship Id="rId12" Type="http://schemas.openxmlformats.org/officeDocument/2006/relationships/image" Target="../media/image198.png"/><Relationship Id="rId13" Type="http://schemas.microsoft.com/office/2007/relationships/hdphoto" Target="../media/hdphoto7.wdp"/><Relationship Id="rId14" Type="http://schemas.microsoft.com/office/2007/relationships/hdphoto" Target="../media/hdphoto8.wdp"/><Relationship Id="rId15" Type="http://schemas.openxmlformats.org/officeDocument/2006/relationships/image" Target="../media/image199.png"/><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microsoft.com/office/2007/relationships/hdphoto" Target="../media/hdphoto5.wdp"/><Relationship Id="rId8" Type="http://schemas.microsoft.com/office/2007/relationships/hdphoto" Target="../media/hdphoto6.wdp"/><Relationship Id="rId9" Type="http://schemas.openxmlformats.org/officeDocument/2006/relationships/image" Target="../media/image195.png"/><Relationship Id="rId10" Type="http://schemas.openxmlformats.org/officeDocument/2006/relationships/image" Target="../media/image1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image" Target="../media/image204.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jpe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76400"/>
            <a:ext cx="8964488" cy="1160157"/>
          </a:xfrm>
        </p:spPr>
        <p:txBody>
          <a:bodyPr/>
          <a:lstStyle/>
          <a:p>
            <a:r>
              <a:rPr lang="en-US" altLang="zh-TW" sz="3200" b="1" dirty="0" smtClean="0">
                <a:solidFill>
                  <a:srgbClr val="FFC000"/>
                </a:solidFill>
                <a:latin typeface="+mj-lt"/>
              </a:rPr>
              <a:t>FROM INDUSTRIE 4.0 TO THE FOURTH INDUSTRIAL REVOLUTION</a:t>
            </a:r>
            <a:endParaRPr lang="en-US" sz="3200" b="1" dirty="0">
              <a:solidFill>
                <a:srgbClr val="FFC000"/>
              </a:solidFill>
              <a:latin typeface="+mj-lt"/>
              <a:ea typeface="微軟正黑體" panose="020B0604030504040204" pitchFamily="34" charset="-120"/>
            </a:endParaRPr>
          </a:p>
        </p:txBody>
      </p:sp>
      <p:sp>
        <p:nvSpPr>
          <p:cNvPr id="2051" name="Rectangle 3"/>
          <p:cNvSpPr>
            <a:spLocks noGrp="1" noChangeArrowheads="1"/>
          </p:cNvSpPr>
          <p:nvPr>
            <p:ph type="subTitle" idx="4294967295"/>
          </p:nvPr>
        </p:nvSpPr>
        <p:spPr>
          <a:xfrm>
            <a:off x="1475656" y="2716560"/>
            <a:ext cx="6400800" cy="1528762"/>
          </a:xfrm>
        </p:spPr>
        <p:txBody>
          <a:bodyPr anchor="ctr">
            <a:noAutofit/>
          </a:bodyPr>
          <a:lstStyle/>
          <a:p>
            <a:pPr algn="ctr">
              <a:spcBef>
                <a:spcPts val="300"/>
              </a:spcBef>
              <a:buNone/>
            </a:pPr>
            <a:r>
              <a:rPr lang="en-US" altLang="zh-TW" sz="1800" b="1" dirty="0" err="1" smtClean="0">
                <a:solidFill>
                  <a:schemeClr val="bg1"/>
                </a:solidFill>
                <a:latin typeface="+mj-lt"/>
              </a:rPr>
              <a:t>Shuo</a:t>
            </a:r>
            <a:r>
              <a:rPr lang="en-US" altLang="zh-TW" sz="1800" b="1" dirty="0" smtClean="0">
                <a:solidFill>
                  <a:schemeClr val="bg1"/>
                </a:solidFill>
                <a:latin typeface="+mj-lt"/>
              </a:rPr>
              <a:t>-Yan Chou, Ph.D.</a:t>
            </a:r>
            <a:r>
              <a:rPr lang="zh-TW" altLang="en-US" sz="1800" b="1" dirty="0" smtClean="0">
                <a:solidFill>
                  <a:schemeClr val="bg1"/>
                </a:solidFill>
                <a:latin typeface="+mj-lt"/>
              </a:rPr>
              <a:t> </a:t>
            </a:r>
            <a:endParaRPr lang="en-US" altLang="zh-TW" sz="1800" b="1" dirty="0" smtClean="0">
              <a:solidFill>
                <a:schemeClr val="bg1"/>
              </a:solidFill>
              <a:latin typeface="+mj-lt"/>
            </a:endParaRPr>
          </a:p>
          <a:p>
            <a:pPr algn="ctr">
              <a:spcBef>
                <a:spcPts val="300"/>
              </a:spcBef>
              <a:buNone/>
            </a:pPr>
            <a:r>
              <a:rPr lang="en-US" altLang="zh-TW" sz="1600" dirty="0" smtClean="0">
                <a:solidFill>
                  <a:schemeClr val="bg1"/>
                </a:solidFill>
                <a:latin typeface="+mj-lt"/>
              </a:rPr>
              <a:t>Director of Center for Internet of Things Innovation (CITI)</a:t>
            </a:r>
          </a:p>
          <a:p>
            <a:pPr algn="ctr">
              <a:spcBef>
                <a:spcPts val="300"/>
              </a:spcBef>
              <a:buNone/>
            </a:pPr>
            <a:r>
              <a:rPr lang="en-US" altLang="zh-TW" sz="1600" dirty="0" smtClean="0">
                <a:solidFill>
                  <a:schemeClr val="bg1"/>
                </a:solidFill>
                <a:latin typeface="+mj-lt"/>
              </a:rPr>
              <a:t>Distinguished Professor of  Industrial Management</a:t>
            </a:r>
          </a:p>
          <a:p>
            <a:pPr algn="ctr">
              <a:spcBef>
                <a:spcPts val="300"/>
              </a:spcBef>
              <a:buNone/>
            </a:pPr>
            <a:r>
              <a:rPr lang="en-US" altLang="zh-TW" sz="1600" dirty="0" smtClean="0">
                <a:solidFill>
                  <a:schemeClr val="bg1"/>
                </a:solidFill>
                <a:latin typeface="+mj-lt"/>
              </a:rPr>
              <a:t>National Taiwan University of Science and Technology</a:t>
            </a:r>
          </a:p>
        </p:txBody>
      </p:sp>
    </p:spTree>
    <p:extLst>
      <p:ext uri="{BB962C8B-B14F-4D97-AF65-F5344CB8AC3E}">
        <p14:creationId xmlns:p14="http://schemas.microsoft.com/office/powerpoint/2010/main" val="652901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259632" y="983417"/>
            <a:ext cx="6598411" cy="3533343"/>
          </a:xfrm>
          <a:prstGeom prst="rect">
            <a:avLst/>
          </a:prstGeom>
        </p:spPr>
      </p:pic>
      <p:pic>
        <p:nvPicPr>
          <p:cNvPr id="6" name="Picture 5"/>
          <p:cNvPicPr>
            <a:picLocks noChangeAspect="1"/>
          </p:cNvPicPr>
          <p:nvPr/>
        </p:nvPicPr>
        <p:blipFill>
          <a:blip r:embed="rId4" cstate="print"/>
          <a:stretch>
            <a:fillRect/>
          </a:stretch>
        </p:blipFill>
        <p:spPr>
          <a:xfrm>
            <a:off x="1502420" y="1072816"/>
            <a:ext cx="2041059" cy="1329782"/>
          </a:xfrm>
          <a:prstGeom prst="rect">
            <a:avLst/>
          </a:prstGeom>
        </p:spPr>
      </p:pic>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42" b="99132" l="2686" r="89893">
                        <a14:foregroundMark x1="2686" y1="18056" x2="2686" y2="18056"/>
                      </a14:backgroundRemoval>
                    </a14:imgEffect>
                  </a14:imgLayer>
                </a14:imgProps>
              </a:ext>
            </a:extLst>
          </a:blip>
          <a:srcRect l="15731" r="21874"/>
          <a:stretch/>
        </p:blipFill>
        <p:spPr>
          <a:xfrm>
            <a:off x="5986302" y="1050696"/>
            <a:ext cx="1497046" cy="1349606"/>
          </a:xfrm>
          <a:prstGeom prst="rect">
            <a:avLst/>
          </a:prstGeom>
        </p:spPr>
      </p:pic>
      <p:pic>
        <p:nvPicPr>
          <p:cNvPr id="8" name="Picture 7"/>
          <p:cNvPicPr>
            <a:picLocks noChangeAspect="1"/>
          </p:cNvPicPr>
          <p:nvPr/>
        </p:nvPicPr>
        <p:blipFill>
          <a:blip r:embed="rId7" cstate="print"/>
          <a:stretch>
            <a:fillRect/>
          </a:stretch>
        </p:blipFill>
        <p:spPr>
          <a:xfrm>
            <a:off x="3555282" y="1066776"/>
            <a:ext cx="2388800" cy="1343701"/>
          </a:xfrm>
          <a:prstGeom prst="rect">
            <a:avLst/>
          </a:prstGeom>
        </p:spPr>
      </p:pic>
      <p:sp>
        <p:nvSpPr>
          <p:cNvPr id="9" name="Title 1"/>
          <p:cNvSpPr txBox="1">
            <a:spLocks/>
          </p:cNvSpPr>
          <p:nvPr/>
        </p:nvSpPr>
        <p:spPr>
          <a:xfrm>
            <a:off x="470954" y="3436640"/>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sz="2800" b="1" dirty="0" smtClean="0">
                <a:solidFill>
                  <a:schemeClr val="bg1"/>
                </a:solidFill>
                <a:latin typeface="Arial" charset="0"/>
                <a:ea typeface="Arial" charset="0"/>
                <a:cs typeface="Arial" charset="0"/>
              </a:rPr>
              <a:t>COMPLEX COMPUTER ON FOUR-WHEELS </a:t>
            </a:r>
            <a:endParaRPr lang="en-US" sz="2800" b="1" dirty="0">
              <a:solidFill>
                <a:schemeClr val="bg1"/>
              </a:solidFill>
              <a:latin typeface="Arial" charset="0"/>
              <a:ea typeface="Arial" charset="0"/>
              <a:cs typeface="Arial" charset="0"/>
            </a:endParaRPr>
          </a:p>
        </p:txBody>
      </p:sp>
      <p:sp>
        <p:nvSpPr>
          <p:cNvPr id="10" name="標題 1"/>
          <p:cNvSpPr txBox="1">
            <a:spLocks/>
          </p:cNvSpPr>
          <p:nvPr/>
        </p:nvSpPr>
        <p:spPr>
          <a:xfrm>
            <a:off x="827584" y="81606"/>
            <a:ext cx="7848872" cy="857515"/>
          </a:xfrm>
          <a:prstGeom prst="rect">
            <a:avLst/>
          </a:prstGeom>
        </p:spPr>
        <p:txBody>
          <a:bodyPr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MACHINES OR COMPUTERS?</a:t>
            </a:r>
            <a:endParaRPr lang="zh-TW" altLang="en-US" sz="2800"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30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50492" y="1255202"/>
            <a:ext cx="2897972" cy="1677382"/>
          </a:xfrm>
          <a:prstGeom prst="rect">
            <a:avLst/>
          </a:prstGeom>
        </p:spPr>
        <p:txBody>
          <a:bodyPr wrap="square">
            <a:spAutoFit/>
          </a:bodyPr>
          <a:lstStyle/>
          <a:p>
            <a:r>
              <a:rPr lang="fr-FR" altLang="zh-TW" sz="1800" b="1" dirty="0" smtClean="0">
                <a:solidFill>
                  <a:schemeClr val="bg1"/>
                </a:solidFill>
              </a:rPr>
              <a:t>Solution Components</a:t>
            </a:r>
          </a:p>
          <a:p>
            <a:pPr marL="285750" indent="-285750">
              <a:spcBef>
                <a:spcPts val="600"/>
              </a:spcBef>
              <a:buFont typeface="Arial" charset="0"/>
              <a:buChar char="•"/>
            </a:pP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CPS</a:t>
            </a:r>
            <a:endParaRPr lang="en-US" altLang="zh-TW" sz="1600" b="1" dirty="0">
              <a:solidFill>
                <a:schemeClr val="bg1"/>
              </a:solidFill>
              <a:latin typeface="Arial" panose="020B0604020202020204" pitchFamily="34" charset="0"/>
              <a:ea typeface="微軟正黑體" pitchFamily="34" charset="-120"/>
              <a:cs typeface="Arial" panose="020B0604020202020204" pitchFamily="34" charset="0"/>
            </a:endParaRPr>
          </a:p>
          <a:p>
            <a:pPr marL="285750" indent="-285750">
              <a:buFont typeface="Arial" charset="0"/>
              <a:buChar char="•"/>
            </a:pPr>
            <a:r>
              <a:rPr lang="fr-FR" altLang="zh-TW" sz="1600" b="1" dirty="0" smtClean="0">
                <a:solidFill>
                  <a:schemeClr val="bg1"/>
                </a:solidFill>
              </a:rPr>
              <a:t>Self-configuration</a:t>
            </a:r>
          </a:p>
          <a:p>
            <a:pPr marL="285750" indent="-285750">
              <a:buFont typeface="Arial" charset="0"/>
              <a:buChar char="•"/>
            </a:pPr>
            <a:r>
              <a:rPr lang="fr-FR" altLang="zh-TW" sz="1600" b="1" dirty="0" smtClean="0">
                <a:solidFill>
                  <a:schemeClr val="bg1"/>
                </a:solidFill>
              </a:rPr>
              <a:t>Virtual representation</a:t>
            </a:r>
          </a:p>
          <a:p>
            <a:pPr marL="285750" indent="-285750">
              <a:buFont typeface="Arial" charset="0"/>
              <a:buChar char="•"/>
            </a:pPr>
            <a:r>
              <a:rPr lang="fr-FR" altLang="zh-TW" sz="1600" b="1" dirty="0" smtClean="0">
                <a:solidFill>
                  <a:schemeClr val="bg1"/>
                </a:solidFill>
              </a:rPr>
              <a:t>Context-aware</a:t>
            </a:r>
          </a:p>
          <a:p>
            <a:pPr marL="285750" indent="-285750">
              <a:buFont typeface="Arial" charset="0"/>
              <a:buChar char="•"/>
            </a:pPr>
            <a:r>
              <a:rPr lang="fr-FR" altLang="zh-TW" sz="1600" b="1" dirty="0" smtClean="0">
                <a:solidFill>
                  <a:schemeClr val="bg1"/>
                </a:solidFill>
              </a:rPr>
              <a:t>Information management</a:t>
            </a:r>
            <a:endParaRPr lang="zh-TW" altLang="en-US"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 name="矩形 2"/>
          <p:cNvSpPr/>
          <p:nvPr/>
        </p:nvSpPr>
        <p:spPr>
          <a:xfrm>
            <a:off x="5850492" y="3278100"/>
            <a:ext cx="2897972" cy="1184940"/>
          </a:xfrm>
          <a:prstGeom prst="rect">
            <a:avLst/>
          </a:prstGeom>
        </p:spPr>
        <p:txBody>
          <a:bodyPr wrap="square">
            <a:spAutoFit/>
          </a:bodyPr>
          <a:lstStyle/>
          <a:p>
            <a:r>
              <a:rPr lang="fr-FR" altLang="zh-TW" sz="1800" b="1" dirty="0" smtClean="0">
                <a:solidFill>
                  <a:schemeClr val="bg1"/>
                </a:solidFill>
              </a:rPr>
              <a:t>Benefits</a:t>
            </a:r>
          </a:p>
          <a:p>
            <a:pPr marL="234950" indent="-234950">
              <a:spcBef>
                <a:spcPts val="600"/>
              </a:spcBef>
              <a:buFont typeface="Arial" charset="0"/>
              <a:buChar char="•"/>
            </a:pPr>
            <a:r>
              <a:rPr lang="fr-FR" altLang="zh-TW" sz="1600" b="1" dirty="0" smtClean="0">
                <a:solidFill>
                  <a:schemeClr val="bg1"/>
                </a:solidFill>
              </a:rPr>
              <a:t>Increased flexibility and agility</a:t>
            </a:r>
          </a:p>
          <a:p>
            <a:pPr marL="234950" indent="-234950">
              <a:buFont typeface="Arial" charset="0"/>
              <a:buChar char="•"/>
            </a:pPr>
            <a:r>
              <a:rPr lang="en-US" altLang="zh-TW" sz="1600" b="1" dirty="0" smtClean="0">
                <a:solidFill>
                  <a:schemeClr val="bg1"/>
                </a:solidFill>
              </a:rPr>
              <a:t>Coping with complexity</a:t>
            </a:r>
            <a:endParaRPr lang="zh-TW" altLang="en-US" sz="1600" b="1" dirty="0">
              <a:solidFill>
                <a:schemeClr val="bg1"/>
              </a:solidFill>
            </a:endParaRPr>
          </a:p>
        </p:txBody>
      </p:sp>
      <p:pic>
        <p:nvPicPr>
          <p:cNvPr id="92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3836" y="1287568"/>
            <a:ext cx="4733068" cy="3157184"/>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3393549" y="3724672"/>
            <a:ext cx="2253355" cy="430887"/>
          </a:xfrm>
          <a:prstGeom prst="rect">
            <a:avLst/>
          </a:prstGeom>
          <a:solidFill>
            <a:srgbClr val="FFC000">
              <a:alpha val="60000"/>
            </a:srgbClr>
          </a:solidFill>
        </p:spPr>
        <p:txBody>
          <a:bodyPr wrap="square" rtlCol="0">
            <a:spAutoFit/>
          </a:bodyPr>
          <a:lstStyle/>
          <a:p>
            <a:pPr algn="ctr"/>
            <a:r>
              <a:rPr lang="en-US" altLang="zh-TW" sz="1100" b="1" dirty="0">
                <a:latin typeface="Arial" panose="020B0604020202020204" pitchFamily="34" charset="0"/>
                <a:cs typeface="Arial" panose="020B0604020202020204" pitchFamily="34" charset="0"/>
              </a:rPr>
              <a:t>New customer order: We need an extra shift on Saturday.</a:t>
            </a:r>
            <a:endParaRPr lang="zh-TW" altLang="en-US" sz="1100" b="1" dirty="0">
              <a:latin typeface="Arial" panose="020B0604020202020204" pitchFamily="34" charset="0"/>
              <a:cs typeface="Arial" panose="020B0604020202020204" pitchFamily="34" charset="0"/>
            </a:endParaRPr>
          </a:p>
        </p:txBody>
      </p:sp>
      <p:grpSp>
        <p:nvGrpSpPr>
          <p:cNvPr id="9" name="Group 8"/>
          <p:cNvGrpSpPr/>
          <p:nvPr/>
        </p:nvGrpSpPr>
        <p:grpSpPr>
          <a:xfrm>
            <a:off x="1168660" y="3462950"/>
            <a:ext cx="1424102" cy="707886"/>
            <a:chOff x="755576" y="4463246"/>
            <a:chExt cx="1638306" cy="814362"/>
          </a:xfrm>
          <a:solidFill>
            <a:srgbClr val="9BBB59">
              <a:alpha val="60000"/>
            </a:srgbClr>
          </a:solidFill>
        </p:grpSpPr>
        <p:sp>
          <p:nvSpPr>
            <p:cNvPr id="19" name="文字方塊 18"/>
            <p:cNvSpPr txBox="1"/>
            <p:nvPr/>
          </p:nvSpPr>
          <p:spPr>
            <a:xfrm>
              <a:off x="755576" y="4463246"/>
              <a:ext cx="1512168" cy="814362"/>
            </a:xfrm>
            <a:prstGeom prst="rect">
              <a:avLst/>
            </a:prstGeom>
            <a:solidFill>
              <a:srgbClr val="5289B1">
                <a:alpha val="60000"/>
              </a:srgbClr>
            </a:solidFill>
          </p:spPr>
          <p:txBody>
            <a:bodyPr wrap="square" rtlCol="0">
              <a:spAutoFit/>
            </a:bodyPr>
            <a:lstStyle>
              <a:defPPr>
                <a:defRPr lang="zh-TW"/>
              </a:defPPr>
              <a:lvl1pPr algn="ctr">
                <a:defRPr sz="1000" b="1">
                  <a:solidFill>
                    <a:schemeClr val="bg1"/>
                  </a:solidFill>
                  <a:latin typeface="Arial" panose="020B0604020202020204" pitchFamily="34" charset="0"/>
                  <a:cs typeface="Arial" panose="020B0604020202020204" pitchFamily="34" charset="0"/>
                </a:defRPr>
              </a:lvl1pPr>
            </a:lstStyle>
            <a:p>
              <a:r>
                <a:rPr lang="en-US" altLang="zh-TW" dirty="0"/>
                <a:t>I need to go home now. Who can take over my orders?</a:t>
              </a:r>
              <a:endParaRPr lang="zh-TW" altLang="en-US" dirty="0"/>
            </a:p>
          </p:txBody>
        </p:sp>
        <p:sp>
          <p:nvSpPr>
            <p:cNvPr id="6" name="等腰三角形 5"/>
            <p:cNvSpPr/>
            <p:nvPr/>
          </p:nvSpPr>
          <p:spPr>
            <a:xfrm rot="4370940">
              <a:off x="2246382" y="4546998"/>
              <a:ext cx="144016" cy="150985"/>
            </a:xfrm>
            <a:prstGeom prst="triangle">
              <a:avLst/>
            </a:prstGeom>
            <a:solidFill>
              <a:srgbClr val="5289B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b="1">
                <a:solidFill>
                  <a:schemeClr val="bg1"/>
                </a:solidFill>
                <a:latin typeface="Arial" panose="020B0604020202020204" pitchFamily="34" charset="0"/>
                <a:cs typeface="Arial" panose="020B0604020202020204" pitchFamily="34" charset="0"/>
              </a:endParaRPr>
            </a:p>
          </p:txBody>
        </p:sp>
      </p:grpSp>
      <p:grpSp>
        <p:nvGrpSpPr>
          <p:cNvPr id="8" name="Group 7"/>
          <p:cNvGrpSpPr/>
          <p:nvPr/>
        </p:nvGrpSpPr>
        <p:grpSpPr>
          <a:xfrm>
            <a:off x="1177253" y="2195700"/>
            <a:ext cx="1189271" cy="505328"/>
            <a:chOff x="765464" y="3005374"/>
            <a:chExt cx="1368152" cy="581335"/>
          </a:xfrm>
          <a:solidFill>
            <a:srgbClr val="9BBB59">
              <a:alpha val="60000"/>
            </a:srgbClr>
          </a:solidFill>
        </p:grpSpPr>
        <p:sp>
          <p:nvSpPr>
            <p:cNvPr id="21" name="文字方塊 20"/>
            <p:cNvSpPr txBox="1"/>
            <p:nvPr/>
          </p:nvSpPr>
          <p:spPr>
            <a:xfrm>
              <a:off x="765464" y="3005374"/>
              <a:ext cx="1368152" cy="460291"/>
            </a:xfrm>
            <a:prstGeom prst="rect">
              <a:avLst/>
            </a:prstGeom>
            <a:solidFill>
              <a:srgbClr val="5289B1">
                <a:alpha val="60000"/>
              </a:srgbClr>
            </a:solidFill>
          </p:spPr>
          <p:txBody>
            <a:bodyPr wrap="square" rtlCol="0">
              <a:spAutoFit/>
            </a:bodyPr>
            <a:lstStyle>
              <a:defPPr>
                <a:defRPr lang="zh-TW"/>
              </a:defPPr>
              <a:lvl1pPr algn="ctr">
                <a:defRPr sz="1000" b="1">
                  <a:solidFill>
                    <a:schemeClr val="bg1"/>
                  </a:solidFill>
                  <a:latin typeface="Arial" panose="020B0604020202020204" pitchFamily="34" charset="0"/>
                  <a:cs typeface="Arial" panose="020B0604020202020204" pitchFamily="34" charset="0"/>
                </a:defRPr>
              </a:lvl1pPr>
            </a:lstStyle>
            <a:p>
              <a:r>
                <a:rPr lang="en-US" altLang="zh-TW" dirty="0"/>
                <a:t>I can work on Saturday.</a:t>
              </a:r>
              <a:endParaRPr lang="zh-TW" altLang="en-US" dirty="0"/>
            </a:p>
          </p:txBody>
        </p:sp>
        <p:sp>
          <p:nvSpPr>
            <p:cNvPr id="33" name="等腰三角形 32"/>
            <p:cNvSpPr/>
            <p:nvPr/>
          </p:nvSpPr>
          <p:spPr>
            <a:xfrm rot="10143398">
              <a:off x="1743302" y="3435724"/>
              <a:ext cx="144016" cy="150985"/>
            </a:xfrm>
            <a:prstGeom prst="triangle">
              <a:avLst/>
            </a:prstGeom>
            <a:solidFill>
              <a:srgbClr val="5289B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b="1">
                <a:solidFill>
                  <a:schemeClr val="bg1"/>
                </a:solidFill>
                <a:latin typeface="Arial" panose="020B0604020202020204" pitchFamily="34" charset="0"/>
                <a:cs typeface="Arial" panose="020B0604020202020204" pitchFamily="34" charset="0"/>
              </a:endParaRPr>
            </a:p>
          </p:txBody>
        </p:sp>
      </p:grpSp>
      <p:grpSp>
        <p:nvGrpSpPr>
          <p:cNvPr id="10" name="Group 9"/>
          <p:cNvGrpSpPr/>
          <p:nvPr/>
        </p:nvGrpSpPr>
        <p:grpSpPr>
          <a:xfrm>
            <a:off x="2608303" y="2524056"/>
            <a:ext cx="1764612" cy="553998"/>
            <a:chOff x="2411760" y="3383126"/>
            <a:chExt cx="2010278" cy="637328"/>
          </a:xfrm>
          <a:solidFill>
            <a:srgbClr val="9BBB59">
              <a:alpha val="60000"/>
            </a:srgbClr>
          </a:solidFill>
        </p:grpSpPr>
        <p:sp>
          <p:nvSpPr>
            <p:cNvPr id="27" name="文字方塊 26"/>
            <p:cNvSpPr txBox="1"/>
            <p:nvPr/>
          </p:nvSpPr>
          <p:spPr>
            <a:xfrm>
              <a:off x="2411760" y="3383126"/>
              <a:ext cx="1656185" cy="637328"/>
            </a:xfrm>
            <a:prstGeom prst="rect">
              <a:avLst/>
            </a:prstGeom>
            <a:solidFill>
              <a:srgbClr val="5289B1">
                <a:alpha val="60000"/>
              </a:srgbClr>
            </a:solidFill>
          </p:spPr>
          <p:txBody>
            <a:bodyPr wrap="square" rtlCol="0">
              <a:spAutoFit/>
            </a:bodyPr>
            <a:lstStyle>
              <a:defPPr>
                <a:defRPr lang="zh-TW"/>
              </a:defPPr>
              <a:lvl1pPr algn="ctr">
                <a:defRPr sz="1000" b="1">
                  <a:solidFill>
                    <a:schemeClr val="bg1"/>
                  </a:solidFill>
                  <a:latin typeface="Arial" panose="020B0604020202020204" pitchFamily="34" charset="0"/>
                  <a:cs typeface="Arial" panose="020B0604020202020204" pitchFamily="34" charset="0"/>
                </a:defRPr>
              </a:lvl1pPr>
            </a:lstStyle>
            <a:p>
              <a:r>
                <a:rPr lang="en-US" altLang="zh-TW" dirty="0"/>
                <a:t>Sorry, I’m not available on Saturday.</a:t>
              </a:r>
              <a:endParaRPr lang="zh-TW" altLang="en-US" dirty="0"/>
            </a:p>
          </p:txBody>
        </p:sp>
        <p:sp>
          <p:nvSpPr>
            <p:cNvPr id="34" name="等腰三角形 33"/>
            <p:cNvSpPr/>
            <p:nvPr/>
          </p:nvSpPr>
          <p:spPr>
            <a:xfrm rot="5400000">
              <a:off x="4071429" y="3238669"/>
              <a:ext cx="144016" cy="557202"/>
            </a:xfrm>
            <a:prstGeom prst="triangle">
              <a:avLst/>
            </a:prstGeom>
            <a:solidFill>
              <a:srgbClr val="5289B1">
                <a:alpha val="60000"/>
              </a:srgbClr>
            </a:solidFill>
          </p:spPr>
          <p:txBody>
            <a:bodyPr wrap="square" rtlCol="0">
              <a:spAutoFit/>
            </a:bodyPr>
            <a:lstStyle/>
            <a:p>
              <a:pPr algn="ctr"/>
              <a:endParaRPr lang="zh-TW" altLang="en-US" sz="1000" b="1">
                <a:solidFill>
                  <a:schemeClr val="bg1"/>
                </a:solidFill>
                <a:latin typeface="Arial" panose="020B0604020202020204" pitchFamily="34" charset="0"/>
                <a:cs typeface="Arial" panose="020B0604020202020204" pitchFamily="34" charset="0"/>
              </a:endParaRPr>
            </a:p>
          </p:txBody>
        </p:sp>
      </p:grpSp>
      <p:grpSp>
        <p:nvGrpSpPr>
          <p:cNvPr id="7" name="Group 6"/>
          <p:cNvGrpSpPr/>
          <p:nvPr/>
        </p:nvGrpSpPr>
        <p:grpSpPr>
          <a:xfrm>
            <a:off x="1051126" y="1502870"/>
            <a:ext cx="1711631" cy="400110"/>
            <a:chOff x="611560" y="2230998"/>
            <a:chExt cx="1969082" cy="460291"/>
          </a:xfrm>
          <a:solidFill>
            <a:srgbClr val="9BBB59">
              <a:alpha val="60000"/>
            </a:srgbClr>
          </a:solidFill>
        </p:grpSpPr>
        <p:sp>
          <p:nvSpPr>
            <p:cNvPr id="22" name="文字方塊 21"/>
            <p:cNvSpPr txBox="1"/>
            <p:nvPr/>
          </p:nvSpPr>
          <p:spPr>
            <a:xfrm>
              <a:off x="611560" y="2230998"/>
              <a:ext cx="1872208" cy="460291"/>
            </a:xfrm>
            <a:prstGeom prst="rect">
              <a:avLst/>
            </a:prstGeom>
            <a:grpFill/>
          </p:spPr>
          <p:txBody>
            <a:bodyPr wrap="square" rtlCol="0">
              <a:spAutoFit/>
            </a:bodyPr>
            <a:lstStyle/>
            <a:p>
              <a:pPr algn="ctr"/>
              <a:r>
                <a:rPr lang="en-US" altLang="zh-TW" sz="1000" b="1" dirty="0">
                  <a:latin typeface="Arial" panose="020B0604020202020204" pitchFamily="34" charset="0"/>
                  <a:cs typeface="Arial" panose="020B0604020202020204" pitchFamily="34" charset="0"/>
                </a:rPr>
                <a:t>I have to be at the goods issue in 2 hours!</a:t>
              </a:r>
              <a:endParaRPr lang="zh-TW" altLang="en-US" sz="1000" b="1" dirty="0">
                <a:latin typeface="Arial" panose="020B0604020202020204" pitchFamily="34" charset="0"/>
                <a:cs typeface="Arial" panose="020B0604020202020204" pitchFamily="34" charset="0"/>
              </a:endParaRPr>
            </a:p>
          </p:txBody>
        </p:sp>
        <p:sp>
          <p:nvSpPr>
            <p:cNvPr id="35" name="等腰三角形 34"/>
            <p:cNvSpPr/>
            <p:nvPr/>
          </p:nvSpPr>
          <p:spPr>
            <a:xfrm rot="6430222">
              <a:off x="2433141" y="2488605"/>
              <a:ext cx="144016" cy="1509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b="1">
                <a:latin typeface="Arial" panose="020B0604020202020204" pitchFamily="34" charset="0"/>
                <a:cs typeface="Arial" panose="020B0604020202020204" pitchFamily="34" charset="0"/>
              </a:endParaRPr>
            </a:p>
          </p:txBody>
        </p:sp>
      </p:grpSp>
      <p:grpSp>
        <p:nvGrpSpPr>
          <p:cNvPr id="11" name="Group 10"/>
          <p:cNvGrpSpPr/>
          <p:nvPr/>
        </p:nvGrpSpPr>
        <p:grpSpPr>
          <a:xfrm>
            <a:off x="2898690" y="1287568"/>
            <a:ext cx="1627423" cy="400110"/>
            <a:chOff x="2737019" y="1983311"/>
            <a:chExt cx="1872208" cy="460292"/>
          </a:xfrm>
          <a:solidFill>
            <a:srgbClr val="9BBB59">
              <a:alpha val="60000"/>
            </a:srgbClr>
          </a:solidFill>
        </p:grpSpPr>
        <p:sp>
          <p:nvSpPr>
            <p:cNvPr id="29" name="文字方塊 28"/>
            <p:cNvSpPr txBox="1"/>
            <p:nvPr/>
          </p:nvSpPr>
          <p:spPr>
            <a:xfrm>
              <a:off x="2737019" y="1983311"/>
              <a:ext cx="1872208" cy="460292"/>
            </a:xfrm>
            <a:prstGeom prst="rect">
              <a:avLst/>
            </a:prstGeom>
            <a:grpFill/>
          </p:spPr>
          <p:txBody>
            <a:bodyPr wrap="square" rtlCol="0">
              <a:spAutoFit/>
            </a:bodyPr>
            <a:lstStyle/>
            <a:p>
              <a:pPr algn="ctr"/>
              <a:r>
                <a:rPr lang="en-US" altLang="zh-TW" sz="1000" b="1" dirty="0">
                  <a:latin typeface="Arial" panose="020B0604020202020204" pitchFamily="34" charset="0"/>
                  <a:cs typeface="Arial" panose="020B0604020202020204" pitchFamily="34" charset="0"/>
                </a:rPr>
                <a:t>I’m booked out till Friday!</a:t>
              </a:r>
              <a:endParaRPr lang="zh-TW" altLang="en-US" sz="1000" b="1" dirty="0">
                <a:latin typeface="Arial" panose="020B0604020202020204" pitchFamily="34" charset="0"/>
                <a:cs typeface="Arial" panose="020B0604020202020204" pitchFamily="34" charset="0"/>
              </a:endParaRPr>
            </a:p>
          </p:txBody>
        </p:sp>
        <p:sp>
          <p:nvSpPr>
            <p:cNvPr id="36" name="等腰三角形 35"/>
            <p:cNvSpPr/>
            <p:nvPr/>
          </p:nvSpPr>
          <p:spPr>
            <a:xfrm rot="10169917">
              <a:off x="3104100" y="2242858"/>
              <a:ext cx="144016" cy="1509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b="1">
                <a:latin typeface="Arial" panose="020B0604020202020204" pitchFamily="34" charset="0"/>
                <a:cs typeface="Arial" panose="020B0604020202020204" pitchFamily="34" charset="0"/>
              </a:endParaRPr>
            </a:p>
          </p:txBody>
        </p:sp>
      </p:grpSp>
      <p:grpSp>
        <p:nvGrpSpPr>
          <p:cNvPr id="12" name="Group 11"/>
          <p:cNvGrpSpPr/>
          <p:nvPr/>
        </p:nvGrpSpPr>
        <p:grpSpPr>
          <a:xfrm>
            <a:off x="3931356" y="1874748"/>
            <a:ext cx="1715548" cy="400110"/>
            <a:chOff x="3851920" y="2561421"/>
            <a:chExt cx="1872208" cy="606921"/>
          </a:xfrm>
          <a:solidFill>
            <a:srgbClr val="9BBB59">
              <a:alpha val="60000"/>
            </a:srgbClr>
          </a:solidFill>
        </p:grpSpPr>
        <p:sp>
          <p:nvSpPr>
            <p:cNvPr id="32" name="文字方塊 31"/>
            <p:cNvSpPr txBox="1"/>
            <p:nvPr/>
          </p:nvSpPr>
          <p:spPr>
            <a:xfrm>
              <a:off x="3851920" y="2561421"/>
              <a:ext cx="1872208" cy="606921"/>
            </a:xfrm>
            <a:prstGeom prst="rect">
              <a:avLst/>
            </a:prstGeom>
            <a:grpFill/>
          </p:spPr>
          <p:txBody>
            <a:bodyPr wrap="square" rtlCol="0">
              <a:spAutoFit/>
            </a:bodyPr>
            <a:lstStyle/>
            <a:p>
              <a:pPr algn="ctr"/>
              <a:r>
                <a:rPr lang="en-US" altLang="zh-TW" sz="1000" b="1" dirty="0">
                  <a:latin typeface="Arial" panose="020B0604020202020204" pitchFamily="34" charset="0"/>
                  <a:cs typeface="Arial" panose="020B0604020202020204" pitchFamily="34" charset="0"/>
                </a:rPr>
                <a:t>Magazine will be empty</a:t>
              </a:r>
              <a:r>
                <a:rPr lang="zh-TW" altLang="en-US" sz="1000" b="1" dirty="0">
                  <a:latin typeface="Arial" panose="020B0604020202020204" pitchFamily="34" charset="0"/>
                  <a:cs typeface="Arial" panose="020B0604020202020204" pitchFamily="34" charset="0"/>
                </a:rPr>
                <a:t> </a:t>
              </a:r>
              <a:r>
                <a:rPr lang="en-US" altLang="zh-TW" sz="1000" b="1" dirty="0">
                  <a:latin typeface="Arial" panose="020B0604020202020204" pitchFamily="34" charset="0"/>
                  <a:cs typeface="Arial" panose="020B0604020202020204" pitchFamily="34" charset="0"/>
                </a:rPr>
                <a:t>soon, please refill!</a:t>
              </a:r>
            </a:p>
          </p:txBody>
        </p:sp>
        <p:sp>
          <p:nvSpPr>
            <p:cNvPr id="37" name="等腰三角形 36"/>
            <p:cNvSpPr/>
            <p:nvPr/>
          </p:nvSpPr>
          <p:spPr>
            <a:xfrm rot="10169917">
              <a:off x="4181574" y="2980111"/>
              <a:ext cx="144016" cy="1509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b="1">
                <a:latin typeface="Arial" panose="020B0604020202020204" pitchFamily="34" charset="0"/>
                <a:cs typeface="Arial" panose="020B0604020202020204" pitchFamily="34" charset="0"/>
              </a:endParaRPr>
            </a:p>
          </p:txBody>
        </p:sp>
      </p:grpSp>
      <p:sp>
        <p:nvSpPr>
          <p:cNvPr id="26" name="Title 1"/>
          <p:cNvSpPr txBox="1">
            <a:spLocks/>
          </p:cNvSpPr>
          <p:nvPr/>
        </p:nvSpPr>
        <p:spPr>
          <a:xfrm>
            <a:off x="1691680" y="124272"/>
            <a:ext cx="729349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r"/>
            <a:r>
              <a:rPr lang="en-US" altLang="zh-TW" sz="2800" b="1" dirty="0" smtClean="0">
                <a:solidFill>
                  <a:srgbClr val="FFC000"/>
                </a:solidFill>
                <a:latin typeface="+mn-lt"/>
              </a:rPr>
              <a:t>SMART MANUFACTURING THROUGH CPS AND DECENTRALIZED CONTROL</a:t>
            </a:r>
            <a:endParaRPr lang="zh-TW" altLang="en-US" sz="2800" b="1" dirty="0">
              <a:solidFill>
                <a:srgbClr val="FFC000"/>
              </a:solidFill>
              <a:latin typeface="+mn-lt"/>
            </a:endParaRPr>
          </a:p>
        </p:txBody>
      </p:sp>
      <p:cxnSp>
        <p:nvCxnSpPr>
          <p:cNvPr id="14" name="Straight Arrow Connector 13"/>
          <p:cNvCxnSpPr/>
          <p:nvPr/>
        </p:nvCxnSpPr>
        <p:spPr>
          <a:xfrm>
            <a:off x="5652120" y="1615242"/>
            <a:ext cx="2813528" cy="0"/>
          </a:xfrm>
          <a:prstGeom prst="straightConnector1">
            <a:avLst/>
          </a:prstGeom>
          <a:ln cap="rnd">
            <a:solidFill>
              <a:srgbClr val="F0554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652120" y="3652664"/>
            <a:ext cx="2813528" cy="0"/>
          </a:xfrm>
          <a:prstGeom prst="straightConnector1">
            <a:avLst/>
          </a:prstGeom>
          <a:ln cap="rnd">
            <a:solidFill>
              <a:srgbClr val="F0554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22280" y="4810136"/>
            <a:ext cx="5552819" cy="261610"/>
          </a:xfrm>
          <a:prstGeom prst="rect">
            <a:avLst/>
          </a:prstGeom>
        </p:spPr>
        <p:txBody>
          <a:bodyPr wrap="square">
            <a:spAutoFit/>
          </a:bodyPr>
          <a:lstStyle/>
          <a:p>
            <a:r>
              <a:rPr lang="en-US" sz="1100" i="1" smtClean="0">
                <a:solidFill>
                  <a:schemeClr val="bg1"/>
                </a:solidFill>
              </a:rPr>
              <a:t>Source: http</a:t>
            </a:r>
            <a:r>
              <a:rPr lang="en-US" sz="1100" i="1" dirty="0">
                <a:solidFill>
                  <a:schemeClr val="bg1"/>
                </a:solidFill>
              </a:rPr>
              <a:t>://</a:t>
            </a:r>
            <a:r>
              <a:rPr lang="en-US" sz="1100" i="1" dirty="0" err="1">
                <a:solidFill>
                  <a:schemeClr val="bg1"/>
                </a:solidFill>
              </a:rPr>
              <a:t>www.ipa.fraunhofer.de</a:t>
            </a:r>
            <a:r>
              <a:rPr lang="en-US" sz="1100" i="1" dirty="0">
                <a:solidFill>
                  <a:schemeClr val="bg1"/>
                </a:solidFill>
              </a:rPr>
              <a:t>/industrie-40_applikationszentrum.html</a:t>
            </a:r>
          </a:p>
        </p:txBody>
      </p:sp>
    </p:spTree>
    <p:extLst>
      <p:ext uri="{BB962C8B-B14F-4D97-AF65-F5344CB8AC3E}">
        <p14:creationId xmlns:p14="http://schemas.microsoft.com/office/powerpoint/2010/main" val="3309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dissolve">
                                      <p:cBhvr>
                                        <p:cTn id="37" dur="500"/>
                                        <p:tgtEl>
                                          <p:spTgt spid="2">
                                            <p:txEl>
                                              <p:pRg st="0" end="0"/>
                                            </p:txEl>
                                          </p:spTgt>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par>
                          <p:cTn id="42" fill="hold">
                            <p:stCondLst>
                              <p:cond delay="1000"/>
                            </p:stCondLst>
                            <p:childTnLst>
                              <p:par>
                                <p:cTn id="43" presetID="9" presetClass="entr" presetSubtype="0" fill="hold" nodeType="after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animEffect transition="in" filter="dissolve">
                                      <p:cBhvr>
                                        <p:cTn id="45" dur="500"/>
                                        <p:tgtEl>
                                          <p:spTgt spid="2">
                                            <p:txEl>
                                              <p:pRg st="1" end="1"/>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2">
                                            <p:txEl>
                                              <p:pRg st="2" end="2"/>
                                            </p:txEl>
                                          </p:spTgt>
                                        </p:tgtEl>
                                        <p:attrNameLst>
                                          <p:attrName>style.visibility</p:attrName>
                                        </p:attrNameLst>
                                      </p:cBhvr>
                                      <p:to>
                                        <p:strVal val="visible"/>
                                      </p:to>
                                    </p:set>
                                    <p:animEffect transition="in" filter="dissolve">
                                      <p:cBhvr>
                                        <p:cTn id="48" dur="500"/>
                                        <p:tgtEl>
                                          <p:spTgt spid="2">
                                            <p:txEl>
                                              <p:pRg st="2" end="2"/>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3" end="3"/>
                                            </p:txEl>
                                          </p:spTgt>
                                        </p:tgtEl>
                                        <p:attrNameLst>
                                          <p:attrName>style.visibility</p:attrName>
                                        </p:attrNameLst>
                                      </p:cBhvr>
                                      <p:to>
                                        <p:strVal val="visible"/>
                                      </p:to>
                                    </p:set>
                                    <p:animEffect transition="in" filter="dissolve">
                                      <p:cBhvr>
                                        <p:cTn id="51" dur="500"/>
                                        <p:tgtEl>
                                          <p:spTgt spid="2">
                                            <p:txEl>
                                              <p:pRg st="3" end="3"/>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2">
                                            <p:txEl>
                                              <p:pRg st="4" end="4"/>
                                            </p:txEl>
                                          </p:spTgt>
                                        </p:tgtEl>
                                        <p:attrNameLst>
                                          <p:attrName>style.visibility</p:attrName>
                                        </p:attrNameLst>
                                      </p:cBhvr>
                                      <p:to>
                                        <p:strVal val="visible"/>
                                      </p:to>
                                    </p:set>
                                    <p:animEffect transition="in" filter="dissolve">
                                      <p:cBhvr>
                                        <p:cTn id="54" dur="500"/>
                                        <p:tgtEl>
                                          <p:spTgt spid="2">
                                            <p:txEl>
                                              <p:pRg st="4" end="4"/>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Effect transition="in" filter="dissolve">
                                      <p:cBhvr>
                                        <p:cTn id="57" dur="500"/>
                                        <p:tgtEl>
                                          <p:spTgt spid="2">
                                            <p:txEl>
                                              <p:pRg st="5" end="5"/>
                                            </p:txEl>
                                          </p:spTgt>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dissolve">
                                      <p:cBhvr>
                                        <p:cTn id="61" dur="500"/>
                                        <p:tgtEl>
                                          <p:spTgt spid="3">
                                            <p:txEl>
                                              <p:pRg st="0" end="0"/>
                                            </p:txEl>
                                          </p:spTgt>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dissolve">
                                      <p:cBhvr>
                                        <p:cTn id="65" dur="500"/>
                                        <p:tgtEl>
                                          <p:spTgt spid="30"/>
                                        </p:tgtEl>
                                      </p:cBhvr>
                                    </p:animEffect>
                                  </p:childTnLst>
                                </p:cTn>
                              </p:par>
                            </p:childTnLst>
                          </p:cTn>
                        </p:par>
                        <p:par>
                          <p:cTn id="66" fill="hold">
                            <p:stCondLst>
                              <p:cond delay="2500"/>
                            </p:stCondLst>
                            <p:childTnLst>
                              <p:par>
                                <p:cTn id="67" presetID="9" presetClass="entr" presetSubtype="0" fill="hold" nodeType="afterEffect">
                                  <p:stCondLst>
                                    <p:cond delay="0"/>
                                  </p:stCondLst>
                                  <p:childTnLst>
                                    <p:set>
                                      <p:cBhvr>
                                        <p:cTn id="68" dur="1" fill="hold">
                                          <p:stCondLst>
                                            <p:cond delay="0"/>
                                          </p:stCondLst>
                                        </p:cTn>
                                        <p:tgtEl>
                                          <p:spTgt spid="3">
                                            <p:txEl>
                                              <p:pRg st="1" end="1"/>
                                            </p:txEl>
                                          </p:spTgt>
                                        </p:tgtEl>
                                        <p:attrNameLst>
                                          <p:attrName>style.visibility</p:attrName>
                                        </p:attrNameLst>
                                      </p:cBhvr>
                                      <p:to>
                                        <p:strVal val="visible"/>
                                      </p:to>
                                    </p:set>
                                    <p:animEffect transition="in" filter="dissolve">
                                      <p:cBhvr>
                                        <p:cTn id="69" dur="500"/>
                                        <p:tgtEl>
                                          <p:spTgt spid="3">
                                            <p:txEl>
                                              <p:pRg st="1" end="1"/>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2" end="2"/>
                                            </p:txEl>
                                          </p:spTgt>
                                        </p:tgtEl>
                                        <p:attrNameLst>
                                          <p:attrName>style.visibility</p:attrName>
                                        </p:attrNameLst>
                                      </p:cBhvr>
                                      <p:to>
                                        <p:strVal val="visible"/>
                                      </p:to>
                                    </p:set>
                                    <p:animEffect transition="in" filter="dissolve">
                                      <p:cBhvr>
                                        <p:cTn id="7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114" y="682092"/>
            <a:ext cx="8583240" cy="1014984"/>
          </a:xfrm>
          <a:prstGeom prst="rect">
            <a:avLst/>
          </a:prstGeom>
          <a:solidFill>
            <a:schemeClr val="tx1">
              <a:alpha val="8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dobe Heiti Std R" panose="020B0400000000000000" pitchFamily="34" charset="-128"/>
              <a:ea typeface="Adobe Heiti Std R" panose="020B0400000000000000" pitchFamily="34" charset="-128"/>
            </a:endParaRPr>
          </a:p>
        </p:txBody>
      </p:sp>
      <p:sp>
        <p:nvSpPr>
          <p:cNvPr id="5" name="Rectangle 4"/>
          <p:cNvSpPr/>
          <p:nvPr/>
        </p:nvSpPr>
        <p:spPr>
          <a:xfrm>
            <a:off x="280114" y="1749396"/>
            <a:ext cx="8583240" cy="923544"/>
          </a:xfrm>
          <a:prstGeom prst="rect">
            <a:avLst/>
          </a:prstGeom>
          <a:solidFill>
            <a:schemeClr val="tx1">
              <a:alpha val="8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dobe Heiti Std R" panose="020B0400000000000000" pitchFamily="34" charset="-128"/>
              <a:ea typeface="Adobe Heiti Std R" panose="020B0400000000000000" pitchFamily="34" charset="-128"/>
            </a:endParaRPr>
          </a:p>
        </p:txBody>
      </p:sp>
      <p:sp>
        <p:nvSpPr>
          <p:cNvPr id="6" name="Rectangle 5"/>
          <p:cNvSpPr/>
          <p:nvPr/>
        </p:nvSpPr>
        <p:spPr>
          <a:xfrm>
            <a:off x="280114" y="2724344"/>
            <a:ext cx="8583240" cy="832104"/>
          </a:xfrm>
          <a:prstGeom prst="rect">
            <a:avLst/>
          </a:prstGeom>
          <a:solidFill>
            <a:schemeClr val="tx1">
              <a:alpha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dobe Heiti Std R" panose="020B0400000000000000" pitchFamily="34" charset="-128"/>
              <a:ea typeface="Adobe Heiti Std R" panose="020B0400000000000000" pitchFamily="34" charset="-128"/>
            </a:endParaRPr>
          </a:p>
        </p:txBody>
      </p:sp>
      <p:sp>
        <p:nvSpPr>
          <p:cNvPr id="7" name="Rectangle 6"/>
          <p:cNvSpPr/>
          <p:nvPr/>
        </p:nvSpPr>
        <p:spPr>
          <a:xfrm>
            <a:off x="280114" y="3610941"/>
            <a:ext cx="8583240" cy="740664"/>
          </a:xfrm>
          <a:prstGeom prst="rect">
            <a:avLst/>
          </a:prstGeom>
          <a:solidFill>
            <a:schemeClr val="tx1">
              <a:alpha val="7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dobe Heiti Std R" panose="020B0400000000000000" pitchFamily="34" charset="-128"/>
              <a:ea typeface="Adobe Heiti Std R" panose="020B0400000000000000" pitchFamily="34" charset="-128"/>
            </a:endParaRPr>
          </a:p>
        </p:txBody>
      </p:sp>
      <p:sp>
        <p:nvSpPr>
          <p:cNvPr id="8" name="Rectangle 7"/>
          <p:cNvSpPr/>
          <p:nvPr/>
        </p:nvSpPr>
        <p:spPr>
          <a:xfrm>
            <a:off x="280114" y="4404254"/>
            <a:ext cx="8583240" cy="649224"/>
          </a:xfrm>
          <a:prstGeom prst="rect">
            <a:avLst/>
          </a:prstGeom>
          <a:solidFill>
            <a:schemeClr val="tx1">
              <a:alpha val="6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dobe Heiti Std R" panose="020B0400000000000000" pitchFamily="34" charset="-128"/>
              <a:ea typeface="Adobe Heiti Std R" panose="020B0400000000000000" pitchFamily="34" charset="-128"/>
            </a:endParaRPr>
          </a:p>
        </p:txBody>
      </p:sp>
      <p:sp>
        <p:nvSpPr>
          <p:cNvPr id="22" name="TextBox 21"/>
          <p:cNvSpPr txBox="1"/>
          <p:nvPr/>
        </p:nvSpPr>
        <p:spPr>
          <a:xfrm>
            <a:off x="263635" y="4392242"/>
            <a:ext cx="888385" cy="340542"/>
          </a:xfrm>
          <a:prstGeom prst="rect">
            <a:avLst/>
          </a:prstGeom>
          <a:noFill/>
        </p:spPr>
        <p:txBody>
          <a:bodyPr wrap="none" rtlCol="0">
            <a:spAutoFit/>
          </a:bodyPr>
          <a:lstStyle/>
          <a:p>
            <a:r>
              <a:rPr lang="en-US" b="1" dirty="0" smtClean="0">
                <a:solidFill>
                  <a:srgbClr val="FFC000"/>
                </a:solidFill>
                <a:ea typeface="Adobe Heiti Std R" panose="020B0400000000000000" pitchFamily="34" charset="-128"/>
              </a:rPr>
              <a:t>Level 0</a:t>
            </a:r>
            <a:endParaRPr lang="en-US" b="1" dirty="0">
              <a:solidFill>
                <a:srgbClr val="FFC000"/>
              </a:solidFill>
              <a:ea typeface="Adobe Heiti Std R" panose="020B0400000000000000" pitchFamily="34" charset="-128"/>
            </a:endParaRPr>
          </a:p>
        </p:txBody>
      </p:sp>
      <p:sp>
        <p:nvSpPr>
          <p:cNvPr id="23" name="TextBox 22"/>
          <p:cNvSpPr txBox="1"/>
          <p:nvPr/>
        </p:nvSpPr>
        <p:spPr>
          <a:xfrm>
            <a:off x="263635" y="3577020"/>
            <a:ext cx="888385" cy="340542"/>
          </a:xfrm>
          <a:prstGeom prst="rect">
            <a:avLst/>
          </a:prstGeom>
          <a:noFill/>
        </p:spPr>
        <p:txBody>
          <a:bodyPr wrap="none" rtlCol="0">
            <a:spAutoFit/>
          </a:bodyPr>
          <a:lstStyle/>
          <a:p>
            <a:r>
              <a:rPr lang="en-US" b="1" dirty="0" smtClean="0">
                <a:solidFill>
                  <a:srgbClr val="FFC000"/>
                </a:solidFill>
                <a:ea typeface="Adobe Heiti Std R" panose="020B0400000000000000" pitchFamily="34" charset="-128"/>
              </a:rPr>
              <a:t>Level 1</a:t>
            </a:r>
            <a:endParaRPr lang="en-US" b="1" dirty="0">
              <a:solidFill>
                <a:srgbClr val="FFC000"/>
              </a:solidFill>
              <a:ea typeface="Adobe Heiti Std R" panose="020B0400000000000000" pitchFamily="34" charset="-128"/>
            </a:endParaRPr>
          </a:p>
        </p:txBody>
      </p:sp>
      <p:sp>
        <p:nvSpPr>
          <p:cNvPr id="25" name="TextBox 24"/>
          <p:cNvSpPr txBox="1"/>
          <p:nvPr/>
        </p:nvSpPr>
        <p:spPr>
          <a:xfrm>
            <a:off x="263635" y="2713319"/>
            <a:ext cx="888385" cy="340542"/>
          </a:xfrm>
          <a:prstGeom prst="rect">
            <a:avLst/>
          </a:prstGeom>
          <a:noFill/>
        </p:spPr>
        <p:txBody>
          <a:bodyPr wrap="none" rtlCol="0">
            <a:spAutoFit/>
          </a:bodyPr>
          <a:lstStyle/>
          <a:p>
            <a:r>
              <a:rPr lang="en-US" b="1" dirty="0" smtClean="0">
                <a:solidFill>
                  <a:srgbClr val="FFC000"/>
                </a:solidFill>
                <a:ea typeface="Adobe Heiti Std R" panose="020B0400000000000000" pitchFamily="34" charset="-128"/>
              </a:rPr>
              <a:t>Level 2</a:t>
            </a:r>
            <a:endParaRPr lang="en-US" b="1" dirty="0">
              <a:solidFill>
                <a:srgbClr val="FFC000"/>
              </a:solidFill>
              <a:ea typeface="Adobe Heiti Std R" panose="020B0400000000000000" pitchFamily="34" charset="-128"/>
            </a:endParaRPr>
          </a:p>
        </p:txBody>
      </p:sp>
      <p:sp>
        <p:nvSpPr>
          <p:cNvPr id="26" name="TextBox 25"/>
          <p:cNvSpPr txBox="1"/>
          <p:nvPr/>
        </p:nvSpPr>
        <p:spPr>
          <a:xfrm>
            <a:off x="252148" y="1730751"/>
            <a:ext cx="888385" cy="340542"/>
          </a:xfrm>
          <a:prstGeom prst="rect">
            <a:avLst/>
          </a:prstGeom>
          <a:noFill/>
        </p:spPr>
        <p:txBody>
          <a:bodyPr wrap="none" rtlCol="0">
            <a:spAutoFit/>
          </a:bodyPr>
          <a:lstStyle/>
          <a:p>
            <a:r>
              <a:rPr lang="en-US" b="1" dirty="0" smtClean="0">
                <a:solidFill>
                  <a:srgbClr val="FFC000"/>
                </a:solidFill>
                <a:ea typeface="Adobe Heiti Std R" panose="020B0400000000000000" pitchFamily="34" charset="-128"/>
              </a:rPr>
              <a:t>Level 3</a:t>
            </a:r>
            <a:endParaRPr lang="en-US" b="1" dirty="0">
              <a:solidFill>
                <a:srgbClr val="FFC000"/>
              </a:solidFill>
              <a:ea typeface="Adobe Heiti Std R" panose="020B0400000000000000" pitchFamily="34" charset="-128"/>
            </a:endParaRPr>
          </a:p>
        </p:txBody>
      </p:sp>
      <p:sp>
        <p:nvSpPr>
          <p:cNvPr id="27" name="TextBox 26"/>
          <p:cNvSpPr txBox="1"/>
          <p:nvPr/>
        </p:nvSpPr>
        <p:spPr>
          <a:xfrm>
            <a:off x="264848" y="655791"/>
            <a:ext cx="888385" cy="340542"/>
          </a:xfrm>
          <a:prstGeom prst="rect">
            <a:avLst/>
          </a:prstGeom>
          <a:noFill/>
        </p:spPr>
        <p:txBody>
          <a:bodyPr wrap="none" rtlCol="0">
            <a:spAutoFit/>
          </a:bodyPr>
          <a:lstStyle/>
          <a:p>
            <a:r>
              <a:rPr lang="en-US" b="1" dirty="0" smtClean="0">
                <a:solidFill>
                  <a:srgbClr val="FFC000"/>
                </a:solidFill>
                <a:ea typeface="Adobe Heiti Std R" panose="020B0400000000000000" pitchFamily="34" charset="-128"/>
              </a:rPr>
              <a:t>Level 4</a:t>
            </a:r>
            <a:endParaRPr lang="en-US" b="1" dirty="0">
              <a:solidFill>
                <a:srgbClr val="FFC000"/>
              </a:solidFill>
              <a:ea typeface="Adobe Heiti Std R" panose="020B0400000000000000" pitchFamily="34" charset="-128"/>
            </a:endParaRPr>
          </a:p>
        </p:txBody>
      </p:sp>
      <p:cxnSp>
        <p:nvCxnSpPr>
          <p:cNvPr id="29" name="Straight Connector 28"/>
          <p:cNvCxnSpPr/>
          <p:nvPr/>
        </p:nvCxnSpPr>
        <p:spPr>
          <a:xfrm>
            <a:off x="6618477" y="1623336"/>
            <a:ext cx="0" cy="168918"/>
          </a:xfrm>
          <a:prstGeom prst="line">
            <a:avLst/>
          </a:prstGeom>
          <a:ln>
            <a:solidFill>
              <a:srgbClr val="92D050"/>
            </a:solidFill>
          </a:ln>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16" idx="2"/>
            <a:endCxn id="19" idx="0"/>
          </p:cNvCxnSpPr>
          <p:nvPr/>
        </p:nvCxnSpPr>
        <p:spPr>
          <a:xfrm>
            <a:off x="6618477" y="2622382"/>
            <a:ext cx="759" cy="239227"/>
          </a:xfrm>
          <a:prstGeom prst="line">
            <a:avLst/>
          </a:prstGeom>
          <a:ln>
            <a:solidFill>
              <a:srgbClr val="92D050"/>
            </a:solidFill>
          </a:ln>
        </p:spPr>
        <p:style>
          <a:lnRef idx="2">
            <a:schemeClr val="accent2"/>
          </a:lnRef>
          <a:fillRef idx="0">
            <a:schemeClr val="accent2"/>
          </a:fillRef>
          <a:effectRef idx="1">
            <a:schemeClr val="accent2"/>
          </a:effectRef>
          <a:fontRef idx="minor">
            <a:schemeClr val="tx1"/>
          </a:fontRef>
        </p:style>
      </p:cxnSp>
      <p:cxnSp>
        <p:nvCxnSpPr>
          <p:cNvPr id="33" name="Straight Connector 32"/>
          <p:cNvCxnSpPr>
            <a:stCxn id="13" idx="0"/>
            <a:endCxn id="20" idx="0"/>
          </p:cNvCxnSpPr>
          <p:nvPr/>
        </p:nvCxnSpPr>
        <p:spPr>
          <a:xfrm rot="16200000" flipH="1">
            <a:off x="6613211" y="1411404"/>
            <a:ext cx="10531" cy="2908876"/>
          </a:xfrm>
          <a:prstGeom prst="bentConnector3">
            <a:avLst>
              <a:gd name="adj1" fmla="val -940082"/>
            </a:avLst>
          </a:prstGeom>
          <a:ln>
            <a:solidFill>
              <a:srgbClr val="92D050"/>
            </a:solidFill>
          </a:ln>
        </p:spPr>
        <p:style>
          <a:lnRef idx="2">
            <a:schemeClr val="accent2"/>
          </a:lnRef>
          <a:fillRef idx="0">
            <a:schemeClr val="accent2"/>
          </a:fillRef>
          <a:effectRef idx="1">
            <a:schemeClr val="accent2"/>
          </a:effectRef>
          <a:fontRef idx="minor">
            <a:schemeClr val="tx1"/>
          </a:fontRef>
        </p:style>
      </p:cxnSp>
      <p:sp>
        <p:nvSpPr>
          <p:cNvPr id="37" name="TextBox 36"/>
          <p:cNvSpPr txBox="1"/>
          <p:nvPr/>
        </p:nvSpPr>
        <p:spPr>
          <a:xfrm>
            <a:off x="254702" y="4812423"/>
            <a:ext cx="3021981" cy="261610"/>
          </a:xfrm>
          <a:prstGeom prst="rect">
            <a:avLst/>
          </a:prstGeom>
          <a:noFill/>
        </p:spPr>
        <p:txBody>
          <a:bodyPr wrap="none" rtlCol="0">
            <a:spAutoFit/>
          </a:bodyPr>
          <a:lstStyle/>
          <a:p>
            <a:r>
              <a:rPr lang="en-US" sz="1100" b="1" dirty="0" smtClean="0">
                <a:solidFill>
                  <a:schemeClr val="accent5">
                    <a:lumMod val="60000"/>
                    <a:lumOff val="40000"/>
                  </a:schemeClr>
                </a:solidFill>
                <a:ea typeface="Adobe Heiti Std R" panose="020B0400000000000000" pitchFamily="34" charset="-128"/>
              </a:rPr>
              <a:t>Time Frame</a:t>
            </a:r>
            <a:r>
              <a:rPr lang="en-US" sz="1100" dirty="0" smtClean="0">
                <a:solidFill>
                  <a:schemeClr val="accent5">
                    <a:lumMod val="60000"/>
                    <a:lumOff val="40000"/>
                  </a:schemeClr>
                </a:solidFill>
                <a:ea typeface="Adobe Heiti Std R" panose="020B0400000000000000" pitchFamily="34" charset="-128"/>
              </a:rPr>
              <a:t>: minutes, seconds, milliseconds</a:t>
            </a:r>
            <a:endParaRPr lang="en-US" sz="1100" dirty="0">
              <a:solidFill>
                <a:schemeClr val="accent5">
                  <a:lumMod val="60000"/>
                  <a:lumOff val="40000"/>
                </a:schemeClr>
              </a:solidFill>
              <a:ea typeface="Adobe Heiti Std R" panose="020B0400000000000000" pitchFamily="34" charset="-128"/>
            </a:endParaRPr>
          </a:p>
        </p:txBody>
      </p:sp>
      <p:sp>
        <p:nvSpPr>
          <p:cNvPr id="39" name="TextBox 38"/>
          <p:cNvSpPr txBox="1"/>
          <p:nvPr/>
        </p:nvSpPr>
        <p:spPr>
          <a:xfrm>
            <a:off x="260037" y="4093052"/>
            <a:ext cx="3021981" cy="261610"/>
          </a:xfrm>
          <a:prstGeom prst="rect">
            <a:avLst/>
          </a:prstGeom>
          <a:noFill/>
        </p:spPr>
        <p:txBody>
          <a:bodyPr wrap="none" rtlCol="0">
            <a:spAutoFit/>
          </a:bodyPr>
          <a:lstStyle/>
          <a:p>
            <a:r>
              <a:rPr lang="en-US" sz="1100" b="1" dirty="0" smtClean="0">
                <a:solidFill>
                  <a:schemeClr val="accent5">
                    <a:lumMod val="60000"/>
                    <a:lumOff val="40000"/>
                  </a:schemeClr>
                </a:solidFill>
                <a:ea typeface="Adobe Heiti Std R" panose="020B0400000000000000" pitchFamily="34" charset="-128"/>
              </a:rPr>
              <a:t>Time Frame</a:t>
            </a:r>
            <a:r>
              <a:rPr lang="en-US" sz="1100" dirty="0" smtClean="0">
                <a:solidFill>
                  <a:schemeClr val="accent5">
                    <a:lumMod val="60000"/>
                    <a:lumOff val="40000"/>
                  </a:schemeClr>
                </a:solidFill>
                <a:ea typeface="Adobe Heiti Std R" panose="020B0400000000000000" pitchFamily="34" charset="-128"/>
              </a:rPr>
              <a:t>: minutes, seconds, milliseconds</a:t>
            </a:r>
            <a:endParaRPr lang="en-US" sz="1100" dirty="0">
              <a:solidFill>
                <a:schemeClr val="accent5">
                  <a:lumMod val="60000"/>
                  <a:lumOff val="40000"/>
                </a:schemeClr>
              </a:solidFill>
              <a:ea typeface="Adobe Heiti Std R" panose="020B0400000000000000" pitchFamily="34" charset="-128"/>
            </a:endParaRPr>
          </a:p>
        </p:txBody>
      </p:sp>
      <p:sp>
        <p:nvSpPr>
          <p:cNvPr id="40" name="TextBox 39"/>
          <p:cNvSpPr txBox="1"/>
          <p:nvPr/>
        </p:nvSpPr>
        <p:spPr>
          <a:xfrm>
            <a:off x="254702" y="3314655"/>
            <a:ext cx="2141933" cy="261610"/>
          </a:xfrm>
          <a:prstGeom prst="rect">
            <a:avLst/>
          </a:prstGeom>
          <a:noFill/>
        </p:spPr>
        <p:txBody>
          <a:bodyPr wrap="none" rtlCol="0">
            <a:spAutoFit/>
          </a:bodyPr>
          <a:lstStyle/>
          <a:p>
            <a:r>
              <a:rPr lang="en-US" sz="1100" b="1" dirty="0" smtClean="0">
                <a:solidFill>
                  <a:schemeClr val="accent5">
                    <a:lumMod val="60000"/>
                    <a:lumOff val="40000"/>
                  </a:schemeClr>
                </a:solidFill>
                <a:ea typeface="Adobe Heiti Std R" panose="020B0400000000000000" pitchFamily="34" charset="-128"/>
              </a:rPr>
              <a:t>Time Frame</a:t>
            </a:r>
            <a:r>
              <a:rPr lang="en-US" sz="1100" dirty="0" smtClean="0">
                <a:solidFill>
                  <a:schemeClr val="accent5">
                    <a:lumMod val="60000"/>
                    <a:lumOff val="40000"/>
                  </a:schemeClr>
                </a:solidFill>
                <a:ea typeface="Adobe Heiti Std R" panose="020B0400000000000000" pitchFamily="34" charset="-128"/>
              </a:rPr>
              <a:t>: minutes, seconds</a:t>
            </a:r>
            <a:endParaRPr lang="en-US" sz="1100" dirty="0">
              <a:solidFill>
                <a:schemeClr val="accent5">
                  <a:lumMod val="60000"/>
                  <a:lumOff val="40000"/>
                </a:schemeClr>
              </a:solidFill>
              <a:ea typeface="Adobe Heiti Std R" panose="020B0400000000000000" pitchFamily="34" charset="-128"/>
            </a:endParaRPr>
          </a:p>
        </p:txBody>
      </p:sp>
      <p:sp>
        <p:nvSpPr>
          <p:cNvPr id="41" name="TextBox 40"/>
          <p:cNvSpPr txBox="1"/>
          <p:nvPr/>
        </p:nvSpPr>
        <p:spPr>
          <a:xfrm>
            <a:off x="259277" y="2396170"/>
            <a:ext cx="3377848" cy="261610"/>
          </a:xfrm>
          <a:prstGeom prst="rect">
            <a:avLst/>
          </a:prstGeom>
          <a:noFill/>
        </p:spPr>
        <p:txBody>
          <a:bodyPr wrap="none" rtlCol="0">
            <a:spAutoFit/>
          </a:bodyPr>
          <a:lstStyle/>
          <a:p>
            <a:r>
              <a:rPr lang="en-US" sz="1100" b="1" dirty="0" smtClean="0">
                <a:solidFill>
                  <a:schemeClr val="accent5">
                    <a:lumMod val="60000"/>
                    <a:lumOff val="40000"/>
                  </a:schemeClr>
                </a:solidFill>
                <a:ea typeface="Adobe Heiti Std R" panose="020B0400000000000000" pitchFamily="34" charset="-128"/>
              </a:rPr>
              <a:t>Time Frame</a:t>
            </a:r>
            <a:r>
              <a:rPr lang="en-US" sz="1100" dirty="0" smtClean="0">
                <a:solidFill>
                  <a:schemeClr val="accent5">
                    <a:lumMod val="60000"/>
                    <a:lumOff val="40000"/>
                  </a:schemeClr>
                </a:solidFill>
                <a:ea typeface="Adobe Heiti Std R" panose="020B0400000000000000" pitchFamily="34" charset="-128"/>
              </a:rPr>
              <a:t>: days, shifts, hours, minutes, seconds</a:t>
            </a:r>
            <a:endParaRPr lang="en-US" sz="1100" dirty="0">
              <a:solidFill>
                <a:schemeClr val="accent5">
                  <a:lumMod val="60000"/>
                  <a:lumOff val="40000"/>
                </a:schemeClr>
              </a:solidFill>
              <a:ea typeface="Adobe Heiti Std R" panose="020B0400000000000000" pitchFamily="34" charset="-128"/>
            </a:endParaRPr>
          </a:p>
        </p:txBody>
      </p:sp>
      <p:sp>
        <p:nvSpPr>
          <p:cNvPr id="42" name="TextBox 41"/>
          <p:cNvSpPr txBox="1"/>
          <p:nvPr/>
        </p:nvSpPr>
        <p:spPr>
          <a:xfrm>
            <a:off x="259277" y="1449994"/>
            <a:ext cx="2694480" cy="261610"/>
          </a:xfrm>
          <a:prstGeom prst="rect">
            <a:avLst/>
          </a:prstGeom>
          <a:noFill/>
        </p:spPr>
        <p:txBody>
          <a:bodyPr wrap="square" rtlCol="0">
            <a:spAutoFit/>
          </a:bodyPr>
          <a:lstStyle/>
          <a:p>
            <a:r>
              <a:rPr lang="en-US" sz="1100" b="1" dirty="0" smtClean="0">
                <a:solidFill>
                  <a:schemeClr val="accent5">
                    <a:lumMod val="60000"/>
                    <a:lumOff val="40000"/>
                  </a:schemeClr>
                </a:solidFill>
                <a:ea typeface="Adobe Heiti Std R" panose="020B0400000000000000" pitchFamily="34" charset="-128"/>
              </a:rPr>
              <a:t>Time Frame</a:t>
            </a:r>
            <a:r>
              <a:rPr lang="en-US" sz="1100" dirty="0" smtClean="0">
                <a:solidFill>
                  <a:schemeClr val="accent5">
                    <a:lumMod val="60000"/>
                    <a:lumOff val="40000"/>
                  </a:schemeClr>
                </a:solidFill>
                <a:ea typeface="Adobe Heiti Std R" panose="020B0400000000000000" pitchFamily="34" charset="-128"/>
              </a:rPr>
              <a:t>: months, weeks, days</a:t>
            </a:r>
            <a:endParaRPr lang="en-US" sz="1100" dirty="0">
              <a:solidFill>
                <a:schemeClr val="accent5">
                  <a:lumMod val="60000"/>
                  <a:lumOff val="40000"/>
                </a:schemeClr>
              </a:solidFill>
              <a:ea typeface="Adobe Heiti Std R" panose="020B0400000000000000" pitchFamily="34" charset="-128"/>
            </a:endParaRPr>
          </a:p>
        </p:txBody>
      </p:sp>
      <p:sp>
        <p:nvSpPr>
          <p:cNvPr id="43" name="TextBox 42"/>
          <p:cNvSpPr txBox="1"/>
          <p:nvPr/>
        </p:nvSpPr>
        <p:spPr>
          <a:xfrm>
            <a:off x="263635" y="924591"/>
            <a:ext cx="4181607" cy="600164"/>
          </a:xfrm>
          <a:prstGeom prst="rect">
            <a:avLst/>
          </a:prstGeom>
          <a:noFill/>
        </p:spPr>
        <p:txBody>
          <a:bodyPr wrap="square" rtlCol="0">
            <a:spAutoFit/>
          </a:bodyPr>
          <a:lstStyle/>
          <a:p>
            <a:r>
              <a:rPr lang="en-US" sz="1100" dirty="0" smtClean="0">
                <a:solidFill>
                  <a:schemeClr val="bg1"/>
                </a:solidFill>
                <a:ea typeface="Adobe Heiti Std R" panose="020B0400000000000000" pitchFamily="34" charset="-128"/>
              </a:rPr>
              <a:t>Establishing the basic </a:t>
            </a:r>
            <a:r>
              <a:rPr lang="en-US" sz="1100" b="1" dirty="0" smtClean="0">
                <a:solidFill>
                  <a:schemeClr val="bg1"/>
                </a:solidFill>
                <a:ea typeface="Adobe Heiti Std R" panose="020B0400000000000000" pitchFamily="34" charset="-128"/>
              </a:rPr>
              <a:t>plant schedule </a:t>
            </a:r>
            <a:r>
              <a:rPr lang="en-US" sz="1100" dirty="0" smtClean="0">
                <a:solidFill>
                  <a:schemeClr val="bg1"/>
                </a:solidFill>
                <a:ea typeface="Adobe Heiti Std R" panose="020B0400000000000000" pitchFamily="34" charset="-128"/>
              </a:rPr>
              <a:t>- production, material use, delivery and shipping.</a:t>
            </a:r>
          </a:p>
          <a:p>
            <a:r>
              <a:rPr lang="en-US" sz="1100" dirty="0" smtClean="0">
                <a:solidFill>
                  <a:schemeClr val="bg1"/>
                </a:solidFill>
                <a:ea typeface="Adobe Heiti Std R" panose="020B0400000000000000" pitchFamily="34" charset="-128"/>
              </a:rPr>
              <a:t>Determining inventory levels.</a:t>
            </a:r>
            <a:endParaRPr lang="en-US" sz="1100" dirty="0">
              <a:solidFill>
                <a:schemeClr val="bg1"/>
              </a:solidFill>
              <a:ea typeface="Adobe Heiti Std R" panose="020B0400000000000000" pitchFamily="34" charset="-128"/>
            </a:endParaRPr>
          </a:p>
        </p:txBody>
      </p:sp>
      <p:sp>
        <p:nvSpPr>
          <p:cNvPr id="44" name="TextBox 43"/>
          <p:cNvSpPr txBox="1"/>
          <p:nvPr/>
        </p:nvSpPr>
        <p:spPr>
          <a:xfrm>
            <a:off x="251520" y="1981467"/>
            <a:ext cx="4144708" cy="430887"/>
          </a:xfrm>
          <a:prstGeom prst="rect">
            <a:avLst/>
          </a:prstGeom>
          <a:noFill/>
        </p:spPr>
        <p:txBody>
          <a:bodyPr wrap="square" rtlCol="0">
            <a:spAutoFit/>
          </a:bodyPr>
          <a:lstStyle/>
          <a:p>
            <a:r>
              <a:rPr lang="en-US" sz="1100" dirty="0" smtClean="0">
                <a:solidFill>
                  <a:schemeClr val="bg1"/>
                </a:solidFill>
                <a:ea typeface="Adobe Heiti Std R" panose="020B0400000000000000" pitchFamily="34" charset="-128"/>
              </a:rPr>
              <a:t>Work flow, recipe control to produce the desired end products. </a:t>
            </a:r>
          </a:p>
          <a:p>
            <a:r>
              <a:rPr lang="en-US" sz="1100" dirty="0" smtClean="0">
                <a:solidFill>
                  <a:schemeClr val="bg1"/>
                </a:solidFill>
                <a:ea typeface="Adobe Heiti Std R" panose="020B0400000000000000" pitchFamily="34" charset="-128"/>
              </a:rPr>
              <a:t>Maintaining records and optimizing the production process.</a:t>
            </a:r>
            <a:endParaRPr lang="en-US" sz="1100" dirty="0">
              <a:solidFill>
                <a:schemeClr val="bg1"/>
              </a:solidFill>
              <a:ea typeface="Adobe Heiti Std R" panose="020B0400000000000000" pitchFamily="34" charset="-128"/>
            </a:endParaRPr>
          </a:p>
        </p:txBody>
      </p:sp>
      <p:sp>
        <p:nvSpPr>
          <p:cNvPr id="45" name="TextBox 44"/>
          <p:cNvSpPr txBox="1"/>
          <p:nvPr/>
        </p:nvSpPr>
        <p:spPr>
          <a:xfrm>
            <a:off x="267414" y="2976709"/>
            <a:ext cx="4193467" cy="430887"/>
          </a:xfrm>
          <a:prstGeom prst="rect">
            <a:avLst/>
          </a:prstGeom>
          <a:noFill/>
        </p:spPr>
        <p:txBody>
          <a:bodyPr wrap="square" rtlCol="0">
            <a:spAutoFit/>
          </a:bodyPr>
          <a:lstStyle/>
          <a:p>
            <a:r>
              <a:rPr lang="en-US" sz="1100" dirty="0" smtClean="0">
                <a:solidFill>
                  <a:schemeClr val="bg1"/>
                </a:solidFill>
                <a:ea typeface="Adobe Heiti Std R" panose="020B0400000000000000" pitchFamily="34" charset="-128"/>
              </a:rPr>
              <a:t>Monitoring, supervisory control and automated control of the production process.</a:t>
            </a:r>
            <a:endParaRPr lang="en-US" sz="1100" dirty="0">
              <a:solidFill>
                <a:schemeClr val="bg1"/>
              </a:solidFill>
              <a:ea typeface="Adobe Heiti Std R" panose="020B0400000000000000" pitchFamily="34" charset="-128"/>
            </a:endParaRPr>
          </a:p>
        </p:txBody>
      </p:sp>
      <p:sp>
        <p:nvSpPr>
          <p:cNvPr id="46" name="TextBox 45"/>
          <p:cNvSpPr txBox="1"/>
          <p:nvPr/>
        </p:nvSpPr>
        <p:spPr>
          <a:xfrm>
            <a:off x="255230" y="3873905"/>
            <a:ext cx="4244279" cy="261610"/>
          </a:xfrm>
          <a:prstGeom prst="rect">
            <a:avLst/>
          </a:prstGeom>
          <a:noFill/>
        </p:spPr>
        <p:txBody>
          <a:bodyPr wrap="square" rtlCol="0">
            <a:spAutoFit/>
          </a:bodyPr>
          <a:lstStyle/>
          <a:p>
            <a:r>
              <a:rPr lang="en-US" sz="1100" dirty="0" smtClean="0">
                <a:solidFill>
                  <a:schemeClr val="bg1"/>
                </a:solidFill>
                <a:ea typeface="Adobe Heiti Std R" panose="020B0400000000000000" pitchFamily="34" charset="-128"/>
              </a:rPr>
              <a:t>Sensing the production process and manipulating it.</a:t>
            </a:r>
            <a:endParaRPr lang="en-US" sz="1100" dirty="0">
              <a:solidFill>
                <a:schemeClr val="bg1"/>
              </a:solidFill>
              <a:ea typeface="Adobe Heiti Std R" panose="020B0400000000000000" pitchFamily="34" charset="-128"/>
            </a:endParaRPr>
          </a:p>
        </p:txBody>
      </p:sp>
      <p:sp>
        <p:nvSpPr>
          <p:cNvPr id="47" name="TextBox 46"/>
          <p:cNvSpPr txBox="1"/>
          <p:nvPr/>
        </p:nvSpPr>
        <p:spPr>
          <a:xfrm>
            <a:off x="267402" y="4651574"/>
            <a:ext cx="4244279" cy="261610"/>
          </a:xfrm>
          <a:prstGeom prst="rect">
            <a:avLst/>
          </a:prstGeom>
          <a:noFill/>
        </p:spPr>
        <p:txBody>
          <a:bodyPr wrap="square" rtlCol="0">
            <a:spAutoFit/>
          </a:bodyPr>
          <a:lstStyle/>
          <a:p>
            <a:r>
              <a:rPr lang="en-US" sz="1100" dirty="0" smtClean="0">
                <a:solidFill>
                  <a:schemeClr val="bg1"/>
                </a:solidFill>
                <a:ea typeface="Adobe Heiti Std R" panose="020B0400000000000000" pitchFamily="34" charset="-128"/>
              </a:rPr>
              <a:t>The actual production process.</a:t>
            </a:r>
            <a:endParaRPr lang="en-US" sz="1100" dirty="0">
              <a:solidFill>
                <a:schemeClr val="bg1"/>
              </a:solidFill>
              <a:ea typeface="Adobe Heiti Std R" panose="020B0400000000000000" pitchFamily="34" charset="-128"/>
            </a:endParaRPr>
          </a:p>
        </p:txBody>
      </p:sp>
      <p:sp>
        <p:nvSpPr>
          <p:cNvPr id="13" name="Rounded Rectangle 12"/>
          <p:cNvSpPr/>
          <p:nvPr/>
        </p:nvSpPr>
        <p:spPr>
          <a:xfrm>
            <a:off x="4470866" y="2860577"/>
            <a:ext cx="1386346" cy="1378270"/>
          </a:xfrm>
          <a:prstGeom prst="roundRect">
            <a:avLst/>
          </a:prstGeom>
          <a:solidFill>
            <a:srgbClr val="92D050"/>
          </a:solidFill>
          <a:ln>
            <a:solidFill>
              <a:srgbClr val="92D05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ea typeface="Adobe Heiti Std R" panose="020B0400000000000000" pitchFamily="34" charset="-128"/>
              </a:rPr>
              <a:t>Batch</a:t>
            </a:r>
          </a:p>
          <a:p>
            <a:pPr algn="ctr"/>
            <a:r>
              <a:rPr lang="en-US" sz="1500" b="1" dirty="0">
                <a:solidFill>
                  <a:schemeClr val="tx1"/>
                </a:solidFill>
                <a:ea typeface="Adobe Heiti Std R" panose="020B0400000000000000" pitchFamily="34" charset="-128"/>
              </a:rPr>
              <a:t>Control</a:t>
            </a:r>
          </a:p>
        </p:txBody>
      </p:sp>
      <p:sp>
        <p:nvSpPr>
          <p:cNvPr id="19" name="Rounded Rectangle 18"/>
          <p:cNvSpPr/>
          <p:nvPr/>
        </p:nvSpPr>
        <p:spPr>
          <a:xfrm>
            <a:off x="5926063" y="2861609"/>
            <a:ext cx="1386346" cy="1378270"/>
          </a:xfrm>
          <a:prstGeom prst="roundRect">
            <a:avLst/>
          </a:prstGeom>
          <a:solidFill>
            <a:srgbClr val="92D050"/>
          </a:solidFill>
          <a:ln>
            <a:solidFill>
              <a:srgbClr val="92D05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ea typeface="Adobe Heiti Std R" panose="020B0400000000000000" pitchFamily="34" charset="-128"/>
              </a:rPr>
              <a:t>Continuous</a:t>
            </a:r>
          </a:p>
          <a:p>
            <a:pPr algn="ctr"/>
            <a:r>
              <a:rPr lang="en-US" sz="1500" b="1" dirty="0">
                <a:solidFill>
                  <a:schemeClr val="tx1"/>
                </a:solidFill>
                <a:ea typeface="Adobe Heiti Std R" panose="020B0400000000000000" pitchFamily="34" charset="-128"/>
              </a:rPr>
              <a:t>Control</a:t>
            </a:r>
          </a:p>
        </p:txBody>
      </p:sp>
      <p:sp>
        <p:nvSpPr>
          <p:cNvPr id="20" name="Rounded Rectangle 19"/>
          <p:cNvSpPr/>
          <p:nvPr/>
        </p:nvSpPr>
        <p:spPr>
          <a:xfrm>
            <a:off x="7379742" y="2871108"/>
            <a:ext cx="1386346" cy="1378270"/>
          </a:xfrm>
          <a:prstGeom prst="roundRect">
            <a:avLst/>
          </a:prstGeom>
          <a:solidFill>
            <a:srgbClr val="92D050"/>
          </a:solidFill>
          <a:ln>
            <a:solidFill>
              <a:srgbClr val="92D05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ea typeface="Adobe Heiti Std R" panose="020B0400000000000000" pitchFamily="34" charset="-128"/>
              </a:rPr>
              <a:t>Discrete</a:t>
            </a:r>
          </a:p>
          <a:p>
            <a:pPr algn="ctr"/>
            <a:r>
              <a:rPr lang="en-US" sz="1500" b="1" dirty="0">
                <a:solidFill>
                  <a:schemeClr val="tx1"/>
                </a:solidFill>
                <a:ea typeface="Adobe Heiti Std R" panose="020B0400000000000000" pitchFamily="34" charset="-128"/>
              </a:rPr>
              <a:t>Control</a:t>
            </a:r>
          </a:p>
        </p:txBody>
      </p:sp>
      <p:sp>
        <p:nvSpPr>
          <p:cNvPr id="35" name="TextBox 34"/>
          <p:cNvSpPr txBox="1"/>
          <p:nvPr/>
        </p:nvSpPr>
        <p:spPr>
          <a:xfrm>
            <a:off x="6523290" y="3268935"/>
            <a:ext cx="184731" cy="323165"/>
          </a:xfrm>
          <a:prstGeom prst="rect">
            <a:avLst/>
          </a:prstGeom>
          <a:noFill/>
        </p:spPr>
        <p:txBody>
          <a:bodyPr wrap="none" rtlCol="0">
            <a:spAutoFit/>
          </a:bodyPr>
          <a:lstStyle/>
          <a:p>
            <a:pPr algn="ctr"/>
            <a:endParaRPr lang="en-US" sz="1500" b="1" dirty="0">
              <a:ea typeface="Adobe Heiti Std R" panose="020B0400000000000000" pitchFamily="34" charset="-128"/>
            </a:endParaRPr>
          </a:p>
        </p:txBody>
      </p:sp>
      <p:sp>
        <p:nvSpPr>
          <p:cNvPr id="36" name="TextBox 35"/>
          <p:cNvSpPr txBox="1"/>
          <p:nvPr/>
        </p:nvSpPr>
        <p:spPr>
          <a:xfrm>
            <a:off x="7980549" y="3279465"/>
            <a:ext cx="184731" cy="323165"/>
          </a:xfrm>
          <a:prstGeom prst="rect">
            <a:avLst/>
          </a:prstGeom>
          <a:noFill/>
        </p:spPr>
        <p:txBody>
          <a:bodyPr wrap="none" rtlCol="0">
            <a:spAutoFit/>
          </a:bodyPr>
          <a:lstStyle/>
          <a:p>
            <a:pPr algn="ctr"/>
            <a:endParaRPr lang="en-US" sz="1500" b="1" dirty="0">
              <a:ea typeface="Adobe Heiti Std R" panose="020B0400000000000000" pitchFamily="34" charset="-128"/>
            </a:endParaRPr>
          </a:p>
        </p:txBody>
      </p:sp>
      <p:sp>
        <p:nvSpPr>
          <p:cNvPr id="16" name="Rounded Rectangle 15"/>
          <p:cNvSpPr/>
          <p:nvPr/>
        </p:nvSpPr>
        <p:spPr>
          <a:xfrm>
            <a:off x="4470866" y="1808566"/>
            <a:ext cx="4295222" cy="813816"/>
          </a:xfrm>
          <a:prstGeom prst="roundRect">
            <a:avLst/>
          </a:prstGeom>
          <a:solidFill>
            <a:srgbClr val="92D050"/>
          </a:solidFill>
          <a:ln>
            <a:solidFill>
              <a:srgbClr val="92D05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BBFDA"/>
                </a:solidFill>
              </a:ln>
              <a:solidFill>
                <a:sysClr val="windowText" lastClr="000000"/>
              </a:solidFill>
              <a:ea typeface="Adobe Heiti Std R" panose="020B0400000000000000" pitchFamily="34" charset="-128"/>
            </a:endParaRPr>
          </a:p>
        </p:txBody>
      </p:sp>
      <p:sp>
        <p:nvSpPr>
          <p:cNvPr id="21" name="Rounded Rectangle 20"/>
          <p:cNvSpPr/>
          <p:nvPr/>
        </p:nvSpPr>
        <p:spPr>
          <a:xfrm>
            <a:off x="4470866" y="743536"/>
            <a:ext cx="4295222" cy="896112"/>
          </a:xfrm>
          <a:prstGeom prst="roundRect">
            <a:avLst/>
          </a:prstGeom>
          <a:solidFill>
            <a:srgbClr val="92D050"/>
          </a:solidFill>
          <a:ln>
            <a:solidFill>
              <a:srgbClr val="92D05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BBFDA"/>
                </a:solidFill>
              </a:ln>
              <a:solidFill>
                <a:sysClr val="windowText" lastClr="000000"/>
              </a:solidFill>
              <a:ea typeface="Adobe Heiti Std R" panose="020B0400000000000000" pitchFamily="34" charset="-128"/>
            </a:endParaRPr>
          </a:p>
        </p:txBody>
      </p:sp>
      <p:sp>
        <p:nvSpPr>
          <p:cNvPr id="24" name="TextBox 23"/>
          <p:cNvSpPr txBox="1"/>
          <p:nvPr/>
        </p:nvSpPr>
        <p:spPr>
          <a:xfrm>
            <a:off x="4399422" y="1852464"/>
            <a:ext cx="4438532" cy="323165"/>
          </a:xfrm>
          <a:prstGeom prst="rect">
            <a:avLst/>
          </a:prstGeom>
          <a:noFill/>
        </p:spPr>
        <p:txBody>
          <a:bodyPr wrap="square" rtlCol="0">
            <a:spAutoFit/>
          </a:bodyPr>
          <a:lstStyle/>
          <a:p>
            <a:pPr algn="ctr"/>
            <a:r>
              <a:rPr lang="en-US" sz="1500" b="1" dirty="0" smtClean="0">
                <a:ea typeface="Adobe Heiti Std R" panose="020B0400000000000000" pitchFamily="34" charset="-128"/>
              </a:rPr>
              <a:t>Manufacturing Operations </a:t>
            </a:r>
            <a:r>
              <a:rPr lang="en-US" sz="1500" b="1" dirty="0" err="1" smtClean="0">
                <a:ea typeface="Adobe Heiti Std R" panose="020B0400000000000000" pitchFamily="34" charset="-128"/>
              </a:rPr>
              <a:t>Mgmt</a:t>
            </a:r>
            <a:r>
              <a:rPr lang="en-US" sz="1500" b="1" dirty="0" smtClean="0">
                <a:ea typeface="Adobe Heiti Std R" panose="020B0400000000000000" pitchFamily="34" charset="-128"/>
              </a:rPr>
              <a:t> (MES, LIMS)</a:t>
            </a:r>
            <a:endParaRPr lang="en-US" sz="1500" b="1" dirty="0">
              <a:ea typeface="Adobe Heiti Std R" panose="020B0400000000000000" pitchFamily="34" charset="-128"/>
            </a:endParaRPr>
          </a:p>
        </p:txBody>
      </p:sp>
      <p:sp>
        <p:nvSpPr>
          <p:cNvPr id="28" name="TextBox 27"/>
          <p:cNvSpPr txBox="1"/>
          <p:nvPr/>
        </p:nvSpPr>
        <p:spPr>
          <a:xfrm>
            <a:off x="4434026" y="2126307"/>
            <a:ext cx="4332061" cy="461665"/>
          </a:xfrm>
          <a:prstGeom prst="rect">
            <a:avLst/>
          </a:prstGeom>
          <a:noFill/>
        </p:spPr>
        <p:txBody>
          <a:bodyPr wrap="square" rtlCol="0">
            <a:spAutoFit/>
          </a:bodyPr>
          <a:lstStyle/>
          <a:p>
            <a:pPr algn="ctr"/>
            <a:r>
              <a:rPr lang="en-US" sz="1200" dirty="0" smtClean="0">
                <a:ea typeface="Adobe Heiti Std R" panose="020B0400000000000000" pitchFamily="34" charset="-128"/>
              </a:rPr>
              <a:t>(Detailed Production Scheduling, Dispatching Production, Reliability Assurance, etc. )</a:t>
            </a:r>
            <a:endParaRPr lang="en-US" sz="1200" dirty="0">
              <a:ea typeface="Adobe Heiti Std R" panose="020B0400000000000000" pitchFamily="34" charset="-128"/>
            </a:endParaRPr>
          </a:p>
        </p:txBody>
      </p:sp>
      <p:sp>
        <p:nvSpPr>
          <p:cNvPr id="30" name="TextBox 29"/>
          <p:cNvSpPr txBox="1"/>
          <p:nvPr/>
        </p:nvSpPr>
        <p:spPr>
          <a:xfrm>
            <a:off x="4511681" y="820709"/>
            <a:ext cx="4190450" cy="323165"/>
          </a:xfrm>
          <a:prstGeom prst="rect">
            <a:avLst/>
          </a:prstGeom>
          <a:noFill/>
        </p:spPr>
        <p:txBody>
          <a:bodyPr wrap="square" rtlCol="0">
            <a:spAutoFit/>
          </a:bodyPr>
          <a:lstStyle/>
          <a:p>
            <a:pPr algn="ctr"/>
            <a:r>
              <a:rPr lang="en-US" sz="1500" b="1" dirty="0" smtClean="0">
                <a:ea typeface="Adobe Heiti Std R" panose="020B0400000000000000" pitchFamily="34" charset="-128"/>
              </a:rPr>
              <a:t>Business Planning and Logistics (ERP)</a:t>
            </a:r>
            <a:endParaRPr lang="en-US" sz="1500" b="1" dirty="0">
              <a:ea typeface="Adobe Heiti Std R" panose="020B0400000000000000" pitchFamily="34" charset="-128"/>
            </a:endParaRPr>
          </a:p>
        </p:txBody>
      </p:sp>
      <p:sp>
        <p:nvSpPr>
          <p:cNvPr id="32" name="TextBox 31"/>
          <p:cNvSpPr txBox="1"/>
          <p:nvPr/>
        </p:nvSpPr>
        <p:spPr>
          <a:xfrm>
            <a:off x="4753902" y="1102767"/>
            <a:ext cx="3706530" cy="461665"/>
          </a:xfrm>
          <a:prstGeom prst="rect">
            <a:avLst/>
          </a:prstGeom>
          <a:noFill/>
        </p:spPr>
        <p:txBody>
          <a:bodyPr wrap="square" rtlCol="0">
            <a:spAutoFit/>
          </a:bodyPr>
          <a:lstStyle/>
          <a:p>
            <a:pPr algn="ctr"/>
            <a:r>
              <a:rPr lang="en-US" sz="1200" dirty="0" smtClean="0">
                <a:ea typeface="Adobe Heiti Std R" panose="020B0400000000000000" pitchFamily="34" charset="-128"/>
              </a:rPr>
              <a:t>(Plant Production Scheduling, Operation Management, etc.)</a:t>
            </a:r>
            <a:endParaRPr lang="en-US" sz="1200" dirty="0">
              <a:ea typeface="Adobe Heiti Std R" panose="020B0400000000000000" pitchFamily="34" charset="-128"/>
            </a:endParaRPr>
          </a:p>
        </p:txBody>
      </p:sp>
      <p:sp>
        <p:nvSpPr>
          <p:cNvPr id="38" name="Title 1"/>
          <p:cNvSpPr txBox="1">
            <a:spLocks/>
          </p:cNvSpPr>
          <p:nvPr/>
        </p:nvSpPr>
        <p:spPr>
          <a:xfrm>
            <a:off x="314505" y="-53652"/>
            <a:ext cx="8485973"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n-lt"/>
                <a:ea typeface="Adobe Heiti Std R" panose="020B0400000000000000" pitchFamily="34" charset="-128"/>
                <a:cs typeface="Arial" panose="020B0604020202020204" pitchFamily="34" charset="0"/>
              </a:rPr>
              <a:t>ISA </a:t>
            </a:r>
            <a:r>
              <a:rPr lang="en-US" altLang="zh-TW" sz="2800" b="1" dirty="0">
                <a:solidFill>
                  <a:srgbClr val="FFC000"/>
                </a:solidFill>
                <a:latin typeface="+mn-lt"/>
                <a:ea typeface="Adobe Heiti Std R" panose="020B0400000000000000" pitchFamily="34" charset="-128"/>
                <a:cs typeface="Arial" panose="020B0604020202020204" pitchFamily="34" charset="0"/>
              </a:rPr>
              <a:t>MULTI-LEVEL </a:t>
            </a:r>
            <a:r>
              <a:rPr lang="en-US" altLang="zh-TW" sz="2800" b="1" dirty="0" smtClean="0">
                <a:solidFill>
                  <a:srgbClr val="FFC000"/>
                </a:solidFill>
                <a:latin typeface="+mn-lt"/>
                <a:ea typeface="Adobe Heiti Std R" panose="020B0400000000000000" pitchFamily="34" charset="-128"/>
                <a:cs typeface="Arial" panose="020B0604020202020204" pitchFamily="34" charset="0"/>
              </a:rPr>
              <a:t>HIERARCHY OF ACTIVITIES</a:t>
            </a:r>
            <a:endParaRPr lang="zh-TW" altLang="en-US" sz="2800" b="1" dirty="0">
              <a:solidFill>
                <a:srgbClr val="FFC000"/>
              </a:solidFill>
              <a:latin typeface="+mn-lt"/>
              <a:ea typeface="Adobe Heiti Std R" panose="020B0400000000000000" pitchFamily="34" charset="-128"/>
            </a:endParaRPr>
          </a:p>
        </p:txBody>
      </p:sp>
    </p:spTree>
    <p:extLst>
      <p:ext uri="{BB962C8B-B14F-4D97-AF65-F5344CB8AC3E}">
        <p14:creationId xmlns:p14="http://schemas.microsoft.com/office/powerpoint/2010/main" val="107679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3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3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3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3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3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3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3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3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3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3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3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3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3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3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up)">
                                      <p:cBhvr>
                                        <p:cTn id="82" dur="300"/>
                                        <p:tgtEl>
                                          <p:spTgt spid="30"/>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up)">
                                      <p:cBhvr>
                                        <p:cTn id="85" dur="300"/>
                                        <p:tgtEl>
                                          <p:spTgt spid="32"/>
                                        </p:tgtEl>
                                      </p:cBhvr>
                                    </p:animEffect>
                                  </p:childTnLst>
                                </p:cTn>
                              </p:par>
                              <p:par>
                                <p:cTn id="86" presetID="22" presetClass="entr" presetSubtype="1"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300"/>
                                        <p:tgtEl>
                                          <p:spTgt spid="24"/>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up)">
                                      <p:cBhvr>
                                        <p:cTn id="94" dur="300"/>
                                        <p:tgtEl>
                                          <p:spTgt spid="28"/>
                                        </p:tgtEl>
                                      </p:cBhvr>
                                    </p:animEffect>
                                  </p:childTnLst>
                                </p:cTn>
                              </p:par>
                              <p:par>
                                <p:cTn id="95" presetID="22" presetClass="entr" presetSubtype="1"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up)">
                                      <p:cBhvr>
                                        <p:cTn id="97" dur="500"/>
                                        <p:tgtEl>
                                          <p:spTgt spid="31"/>
                                        </p:tgtEl>
                                      </p:cBhvr>
                                    </p:animEffect>
                                  </p:childTnLst>
                                </p:cTn>
                              </p:par>
                              <p:par>
                                <p:cTn id="98" presetID="22" presetClass="entr" presetSubtype="1"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par>
                                <p:cTn id="101" presetID="22" presetClass="entr" presetSubtype="1" fill="hold" grpId="0" nodeType="withEffect" nodePh="1">
                                  <p:stCondLst>
                                    <p:cond delay="0"/>
                                  </p:stCondLst>
                                  <p:endCondLst>
                                    <p:cond evt="begin" delay="0">
                                      <p:tn val="101"/>
                                    </p:cond>
                                  </p:endCondLst>
                                  <p:childTnLst>
                                    <p:set>
                                      <p:cBhvr>
                                        <p:cTn id="102" dur="1" fill="hold">
                                          <p:stCondLst>
                                            <p:cond delay="0"/>
                                          </p:stCondLst>
                                        </p:cTn>
                                        <p:tgtEl>
                                          <p:spTgt spid="35"/>
                                        </p:tgtEl>
                                        <p:attrNameLst>
                                          <p:attrName>style.visibility</p:attrName>
                                        </p:attrNameLst>
                                      </p:cBhvr>
                                      <p:to>
                                        <p:strVal val="visible"/>
                                      </p:to>
                                    </p:set>
                                    <p:animEffect transition="in" filter="wipe(up)">
                                      <p:cBhvr>
                                        <p:cTn id="103" dur="300"/>
                                        <p:tgtEl>
                                          <p:spTgt spid="35"/>
                                        </p:tgtEl>
                                      </p:cBhvr>
                                    </p:animEffect>
                                  </p:childTnLst>
                                </p:cTn>
                              </p:par>
                              <p:par>
                                <p:cTn id="104" presetID="22" presetClass="entr" presetSubtype="1" fill="hold" grpId="0" nodeType="withEffect" nodePh="1">
                                  <p:stCondLst>
                                    <p:cond delay="0"/>
                                  </p:stCondLst>
                                  <p:endCondLst>
                                    <p:cond evt="begin" delay="0">
                                      <p:tn val="104"/>
                                    </p:cond>
                                  </p:endCondLst>
                                  <p:childTnLst>
                                    <p:set>
                                      <p:cBhvr>
                                        <p:cTn id="105" dur="1" fill="hold">
                                          <p:stCondLst>
                                            <p:cond delay="0"/>
                                          </p:stCondLst>
                                        </p:cTn>
                                        <p:tgtEl>
                                          <p:spTgt spid="36"/>
                                        </p:tgtEl>
                                        <p:attrNameLst>
                                          <p:attrName>style.visibility</p:attrName>
                                        </p:attrNameLst>
                                      </p:cBhvr>
                                      <p:to>
                                        <p:strVal val="visible"/>
                                      </p:to>
                                    </p:set>
                                    <p:animEffect transition="in" filter="wipe(up)">
                                      <p:cBhvr>
                                        <p:cTn id="106"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p:bldP spid="23" grpId="0"/>
      <p:bldP spid="25" grpId="0"/>
      <p:bldP spid="26" grpId="0"/>
      <p:bldP spid="27" grpId="0"/>
      <p:bldP spid="37" grpId="0"/>
      <p:bldP spid="39" grpId="0"/>
      <p:bldP spid="40" grpId="0"/>
      <p:bldP spid="41" grpId="0"/>
      <p:bldP spid="42" grpId="0"/>
      <p:bldP spid="43" grpId="0"/>
      <p:bldP spid="44" grpId="0"/>
      <p:bldP spid="45" grpId="0"/>
      <p:bldP spid="46" grpId="0"/>
      <p:bldP spid="47" grpId="0"/>
      <p:bldP spid="13" grpId="0" animBg="1"/>
      <p:bldP spid="19" grpId="0" animBg="1"/>
      <p:bldP spid="20" grpId="0" animBg="1"/>
      <p:bldP spid="35" grpId="0"/>
      <p:bldP spid="36" grpId="0"/>
      <p:bldP spid="16" grpId="0" animBg="1"/>
      <p:bldP spid="21" grpId="0" animBg="1"/>
      <p:bldP spid="24" grpId="0"/>
      <p:bldP spid="28" grpId="0"/>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8389" y="2282108"/>
            <a:ext cx="1343563" cy="1079854"/>
            <a:chOff x="698389" y="2082420"/>
            <a:chExt cx="1343563" cy="1079854"/>
          </a:xfrm>
        </p:grpSpPr>
        <p:sp>
          <p:nvSpPr>
            <p:cNvPr id="3" name="Rectangle 2"/>
            <p:cNvSpPr/>
            <p:nvPr/>
          </p:nvSpPr>
          <p:spPr>
            <a:xfrm>
              <a:off x="1016313" y="2082420"/>
              <a:ext cx="1025639" cy="792088"/>
            </a:xfrm>
            <a:prstGeom prst="rect">
              <a:avLst/>
            </a:prstGeom>
            <a:solidFill>
              <a:schemeClr val="bg2">
                <a:alpha val="1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Library </a:t>
              </a:r>
              <a:r>
                <a:rPr lang="en-US" altLang="zh-TW" sz="1600" b="1" smtClean="0">
                  <a:solidFill>
                    <a:schemeClr val="bg1"/>
                  </a:solidFill>
                  <a:latin typeface="Arial" panose="020B0604020202020204" pitchFamily="34" charset="0"/>
                  <a:ea typeface="微軟正黑體" pitchFamily="34" charset="-120"/>
                  <a:cs typeface="Arial" panose="020B0604020202020204" pitchFamily="34" charset="0"/>
                </a:rPr>
                <a:t>Services </a:t>
              </a:r>
              <a:endPar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endParaRPr>
            </a:p>
          </p:txBody>
        </p:sp>
        <p:pic>
          <p:nvPicPr>
            <p:cNvPr id="2052" name="Picture 4" descr="http://pngimg.com/upload/book_PNG2109.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8389" y="2682286"/>
              <a:ext cx="823931" cy="479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6804248" y="1348408"/>
            <a:ext cx="2123728" cy="1776799"/>
            <a:chOff x="7049525" y="1221952"/>
            <a:chExt cx="2123728" cy="1776799"/>
          </a:xfrm>
        </p:grpSpPr>
        <p:sp>
          <p:nvSpPr>
            <p:cNvPr id="24" name="Rounded Rectangle 23"/>
            <p:cNvSpPr/>
            <p:nvPr/>
          </p:nvSpPr>
          <p:spPr>
            <a:xfrm>
              <a:off x="7064793" y="1221952"/>
              <a:ext cx="2108459" cy="1776799"/>
            </a:xfrm>
            <a:prstGeom prst="roundRect">
              <a:avLst/>
            </a:prstGeom>
            <a:solidFill>
              <a:schemeClr val="tx2">
                <a:lumMod val="60000"/>
                <a:lumOff val="40000"/>
                <a:alpha val="39000"/>
              </a:schemeClr>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bject 68"/>
            <p:cNvSpPr/>
            <p:nvPr/>
          </p:nvSpPr>
          <p:spPr>
            <a:xfrm>
              <a:off x="7885219" y="1818722"/>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13" name="TextBox 12"/>
            <p:cNvSpPr txBox="1"/>
            <p:nvPr/>
          </p:nvSpPr>
          <p:spPr>
            <a:xfrm>
              <a:off x="7049525" y="1314629"/>
              <a:ext cx="2123728" cy="523220"/>
            </a:xfrm>
            <a:prstGeom prst="rect">
              <a:avLst/>
            </a:prstGeom>
            <a:noFill/>
          </p:spPr>
          <p:txBody>
            <a:bodyPr wrap="square" rtlCol="0">
              <a:spAutoFit/>
            </a:bodyP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Abstract Service</a:t>
              </a:r>
            </a:p>
            <a:p>
              <a:pPr algn="ct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Independent to hardware</a:t>
              </a:r>
              <a:endParaRPr lang="en-US" sz="1200" dirty="0">
                <a:solidFill>
                  <a:schemeClr val="accent5"/>
                </a:solidFill>
                <a:latin typeface="Arial" panose="020B0604020202020204" pitchFamily="34" charset="0"/>
                <a:cs typeface="Arial" panose="020B0604020202020204" pitchFamily="34" charset="0"/>
              </a:endParaRPr>
            </a:p>
          </p:txBody>
        </p:sp>
        <p:sp>
          <p:nvSpPr>
            <p:cNvPr id="113" name="Parallelogram 112"/>
            <p:cNvSpPr/>
            <p:nvPr/>
          </p:nvSpPr>
          <p:spPr>
            <a:xfrm>
              <a:off x="7471911" y="1889144"/>
              <a:ext cx="1102118" cy="122143"/>
            </a:xfrm>
            <a:prstGeom prst="parallelogram">
              <a:avLst>
                <a:gd name="adj" fmla="val 258226"/>
              </a:avLst>
            </a:prstGeom>
            <a:solidFill>
              <a:schemeClr val="bg1">
                <a:alpha val="25000"/>
              </a:schemeClr>
            </a:solidFill>
            <a:ln w="31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49525" y="2430246"/>
              <a:ext cx="2123728" cy="523220"/>
            </a:xfrm>
            <a:prstGeom prst="rect">
              <a:avLst/>
            </a:prstGeom>
            <a:noFill/>
          </p:spPr>
          <p:txBody>
            <a:bodyPr wrap="square" rtlCol="0">
              <a:spAutoFit/>
            </a:bodyP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Device Control</a:t>
              </a:r>
            </a:p>
            <a:p>
              <a:pPr algn="ct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dependent to hardware</a:t>
              </a:r>
              <a:endParaRPr lang="en-US" altLang="zh-TW" sz="1200" dirty="0">
                <a:solidFill>
                  <a:schemeClr val="accent5"/>
                </a:solidFill>
                <a:latin typeface="Arial" panose="020B0604020202020204" pitchFamily="34" charset="0"/>
                <a:cs typeface="Arial" panose="020B0604020202020204" pitchFamily="34" charset="0"/>
              </a:endParaRPr>
            </a:p>
          </p:txBody>
        </p:sp>
        <p:pic>
          <p:nvPicPr>
            <p:cNvPr id="2054" name="Picture 6" descr="http://www.tapflo.com/site/showroom_entry/picture/238/big/Int_pic_CTH-CC-centrifugal-pump.e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12539" y="2073329"/>
              <a:ext cx="611098" cy="445338"/>
            </a:xfrm>
            <a:prstGeom prst="rect">
              <a:avLst/>
            </a:prstGeom>
            <a:noFill/>
            <a:extLst>
              <a:ext uri="{909E8E84-426E-40DD-AFC4-6F175D3DCCD1}">
                <a14:hiddenFill xmlns:a14="http://schemas.microsoft.com/office/drawing/2010/main">
                  <a:solidFill>
                    <a:srgbClr val="FFFFFF"/>
                  </a:solidFill>
                </a14:hiddenFill>
              </a:ext>
            </a:extLst>
          </p:spPr>
        </p:pic>
      </p:grpSp>
      <p:pic>
        <p:nvPicPr>
          <p:cNvPr id="119" name="Picture 6" descr="http://www.tapflo.com/site/showroom_entry/picture/238/big/Int_pic_CTH-CC-centrifugal-pump.e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29399" y="4253450"/>
            <a:ext cx="701274" cy="5110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quavalves.in/images/3-PC-Flanged-Ball-Valve.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05007" y="4257014"/>
            <a:ext cx="477878" cy="4778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fancyicons.com/download/?id=6028&amp;t=png&amp;s=25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80575" y="4334126"/>
            <a:ext cx="359577" cy="3595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2.bp.blogspot.com/_xyGClOxFfRc/SgogZkWn6WI/AAAAAAAAABY/UQ2tNB9lenw/s320/hp.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2025783" flipH="1">
            <a:off x="-11155929" y="12887128"/>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openclipart.org/image/2400px/svg_to_png/152365/wireless-sensor.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rot="10800000" flipH="1" flipV="1">
            <a:off x="1206222" y="4293678"/>
            <a:ext cx="531210" cy="35328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2.bp.blogspot.com/_xyGClOxFfRc/SgogZkWn6WI/AAAAAAAAABY/UQ2tNB9lenw/s320/hp.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rot="2342625">
            <a:off x="7386176" y="4305749"/>
            <a:ext cx="414732" cy="41473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27584" y="3982509"/>
            <a:ext cx="7848872" cy="317787"/>
            <a:chOff x="827584" y="3622469"/>
            <a:chExt cx="7848872" cy="317787"/>
          </a:xfrm>
        </p:grpSpPr>
        <p:sp>
          <p:nvSpPr>
            <p:cNvPr id="70" name="object 68"/>
            <p:cNvSpPr/>
            <p:nvPr/>
          </p:nvSpPr>
          <p:spPr>
            <a:xfrm>
              <a:off x="1386355" y="3622469"/>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71" name="object 68"/>
            <p:cNvSpPr/>
            <p:nvPr/>
          </p:nvSpPr>
          <p:spPr>
            <a:xfrm>
              <a:off x="5599398" y="3629226"/>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72" name="object 68"/>
            <p:cNvSpPr/>
            <p:nvPr/>
          </p:nvSpPr>
          <p:spPr>
            <a:xfrm>
              <a:off x="4049104" y="3635843"/>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73" name="object 68"/>
            <p:cNvSpPr/>
            <p:nvPr/>
          </p:nvSpPr>
          <p:spPr>
            <a:xfrm>
              <a:off x="2720985" y="3633636"/>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74" name="object 68"/>
            <p:cNvSpPr/>
            <p:nvPr/>
          </p:nvSpPr>
          <p:spPr>
            <a:xfrm>
              <a:off x="7487996" y="3629225"/>
              <a:ext cx="272872" cy="30441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p>
          </p:txBody>
        </p:sp>
        <p:sp>
          <p:nvSpPr>
            <p:cNvPr id="11" name="Parallelogram 10"/>
            <p:cNvSpPr/>
            <p:nvPr/>
          </p:nvSpPr>
          <p:spPr>
            <a:xfrm>
              <a:off x="827584" y="3713646"/>
              <a:ext cx="7848872" cy="120060"/>
            </a:xfrm>
            <a:prstGeom prst="parallelogram">
              <a:avLst>
                <a:gd name="adj" fmla="val 258226"/>
              </a:avLst>
            </a:prstGeom>
            <a:solidFill>
              <a:schemeClr val="bg1">
                <a:alpha val="25000"/>
              </a:schemeClr>
            </a:solidFill>
            <a:ln w="31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538923" y="2475616"/>
            <a:ext cx="6105754" cy="1126750"/>
            <a:chOff x="1538923" y="2275928"/>
            <a:chExt cx="6105754" cy="1126750"/>
          </a:xfrm>
        </p:grpSpPr>
        <p:cxnSp>
          <p:nvCxnSpPr>
            <p:cNvPr id="29" name="Straight Connector 28"/>
            <p:cNvCxnSpPr>
              <a:stCxn id="89" idx="2"/>
            </p:cNvCxnSpPr>
            <p:nvPr/>
          </p:nvCxnSpPr>
          <p:spPr>
            <a:xfrm flipH="1">
              <a:off x="3860551" y="2770749"/>
              <a:ext cx="350345" cy="204395"/>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9" idx="2"/>
            </p:cNvCxnSpPr>
            <p:nvPr/>
          </p:nvCxnSpPr>
          <p:spPr>
            <a:xfrm>
              <a:off x="4210896" y="2770749"/>
              <a:ext cx="319777" cy="204395"/>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15167" y="2365574"/>
              <a:ext cx="0" cy="257388"/>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20092" y="2535353"/>
              <a:ext cx="118893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909026" y="2533855"/>
              <a:ext cx="0" cy="9143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563888" y="2536322"/>
              <a:ext cx="5859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3411560" y="2533855"/>
              <a:ext cx="5859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8" idx="2"/>
            </p:cNvCxnSpPr>
            <p:nvPr/>
          </p:nvCxnSpPr>
          <p:spPr>
            <a:xfrm flipH="1">
              <a:off x="4777024" y="2771605"/>
              <a:ext cx="147271" cy="127706"/>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8" idx="2"/>
              <a:endCxn id="95" idx="0"/>
            </p:cNvCxnSpPr>
            <p:nvPr/>
          </p:nvCxnSpPr>
          <p:spPr>
            <a:xfrm>
              <a:off x="4924295" y="2771605"/>
              <a:ext cx="2720382" cy="609363"/>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86" idx="2"/>
              <a:endCxn id="94" idx="0"/>
            </p:cNvCxnSpPr>
            <p:nvPr/>
          </p:nvCxnSpPr>
          <p:spPr>
            <a:xfrm>
              <a:off x="4554499" y="3117943"/>
              <a:ext cx="1129736" cy="284735"/>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86" idx="2"/>
              <a:endCxn id="93" idx="0"/>
            </p:cNvCxnSpPr>
            <p:nvPr/>
          </p:nvCxnSpPr>
          <p:spPr>
            <a:xfrm flipH="1">
              <a:off x="4200435" y="3117943"/>
              <a:ext cx="354064" cy="263389"/>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87" idx="2"/>
              <a:endCxn id="10" idx="0"/>
            </p:cNvCxnSpPr>
            <p:nvPr/>
          </p:nvCxnSpPr>
          <p:spPr>
            <a:xfrm flipH="1">
              <a:off x="1538923" y="3117943"/>
              <a:ext cx="2317628" cy="241310"/>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87" idx="2"/>
              <a:endCxn id="92" idx="0"/>
            </p:cNvCxnSpPr>
            <p:nvPr/>
          </p:nvCxnSpPr>
          <p:spPr>
            <a:xfrm flipH="1">
              <a:off x="2851721" y="3117943"/>
              <a:ext cx="1004830" cy="263025"/>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7" idx="2"/>
            </p:cNvCxnSpPr>
            <p:nvPr/>
          </p:nvCxnSpPr>
          <p:spPr>
            <a:xfrm flipH="1">
              <a:off x="3856550" y="3117943"/>
              <a:ext cx="1" cy="150253"/>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9" idx="2"/>
            </p:cNvCxnSpPr>
            <p:nvPr/>
          </p:nvCxnSpPr>
          <p:spPr>
            <a:xfrm flipH="1">
              <a:off x="2449100" y="2770749"/>
              <a:ext cx="1761796" cy="244822"/>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9" idx="2"/>
            </p:cNvCxnSpPr>
            <p:nvPr/>
          </p:nvCxnSpPr>
          <p:spPr>
            <a:xfrm flipH="1">
              <a:off x="2452566" y="2770749"/>
              <a:ext cx="1758330" cy="340325"/>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177668" y="2713589"/>
              <a:ext cx="272915" cy="149629"/>
            </a:xfrm>
            <a:prstGeom prst="rect">
              <a:avLst/>
            </a:prstGeom>
          </p:spPr>
        </p:pic>
        <p:pic>
          <p:nvPicPr>
            <p:cNvPr id="78" name="Picture 7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092175" y="2787130"/>
              <a:ext cx="272915" cy="149629"/>
            </a:xfrm>
            <a:prstGeom prst="rect">
              <a:avLst/>
            </a:prstGeom>
          </p:spPr>
        </p:pic>
        <p:pic>
          <p:nvPicPr>
            <p:cNvPr id="79" name="Picture 78"/>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006682" y="2860671"/>
              <a:ext cx="272915" cy="149629"/>
            </a:xfrm>
            <a:prstGeom prst="rect">
              <a:avLst/>
            </a:prstGeom>
          </p:spPr>
        </p:pic>
        <p:pic>
          <p:nvPicPr>
            <p:cNvPr id="80" name="Picture 79"/>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921189" y="2934212"/>
              <a:ext cx="272915" cy="149629"/>
            </a:xfrm>
            <a:prstGeom prst="rect">
              <a:avLst/>
            </a:prstGeom>
          </p:spPr>
        </p:pic>
        <p:pic>
          <p:nvPicPr>
            <p:cNvPr id="85" name="Picture 84"/>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835696" y="3007753"/>
              <a:ext cx="272915" cy="149629"/>
            </a:xfrm>
            <a:prstGeom prst="rect">
              <a:avLst/>
            </a:prstGeom>
          </p:spPr>
        </p:pic>
        <p:pic>
          <p:nvPicPr>
            <p:cNvPr id="86" name="Picture 8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418041" y="2968314"/>
              <a:ext cx="272915" cy="149629"/>
            </a:xfrm>
            <a:prstGeom prst="rect">
              <a:avLst/>
            </a:prstGeom>
          </p:spPr>
        </p:pic>
        <p:pic>
          <p:nvPicPr>
            <p:cNvPr id="87" name="Picture 8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720093" y="2968314"/>
              <a:ext cx="272915" cy="149629"/>
            </a:xfrm>
            <a:prstGeom prst="rect">
              <a:avLst/>
            </a:prstGeom>
          </p:spPr>
        </p:pic>
        <p:pic>
          <p:nvPicPr>
            <p:cNvPr id="88" name="Picture 8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87837" y="2621976"/>
              <a:ext cx="272915" cy="149629"/>
            </a:xfrm>
            <a:prstGeom prst="rect">
              <a:avLst/>
            </a:prstGeom>
          </p:spPr>
        </p:pic>
        <p:pic>
          <p:nvPicPr>
            <p:cNvPr id="89" name="Picture 88"/>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074438" y="2621120"/>
              <a:ext cx="272915" cy="149629"/>
            </a:xfrm>
            <a:prstGeom prst="rect">
              <a:avLst/>
            </a:prstGeom>
          </p:spPr>
        </p:pic>
        <p:pic>
          <p:nvPicPr>
            <p:cNvPr id="90" name="Picture 89"/>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074438" y="2275928"/>
              <a:ext cx="272915" cy="149629"/>
            </a:xfrm>
            <a:prstGeom prst="rect">
              <a:avLst/>
            </a:prstGeom>
          </p:spPr>
        </p:pic>
      </p:grpSp>
      <p:sp>
        <p:nvSpPr>
          <p:cNvPr id="91" name="Title 1"/>
          <p:cNvSpPr txBox="1">
            <a:spLocks/>
          </p:cNvSpPr>
          <p:nvPr/>
        </p:nvSpPr>
        <p:spPr>
          <a:xfrm>
            <a:off x="446856" y="124272"/>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SERVICE-ORIENTED PLANNING OF FACTORY SYSTEM</a:t>
            </a:r>
            <a:endParaRPr lang="zh-TW" altLang="en-US" sz="2800" b="1" dirty="0">
              <a:solidFill>
                <a:srgbClr val="FFC000"/>
              </a:solidFill>
            </a:endParaRPr>
          </a:p>
        </p:txBody>
      </p:sp>
      <p:sp>
        <p:nvSpPr>
          <p:cNvPr id="30" name="Rectangle 29"/>
          <p:cNvSpPr/>
          <p:nvPr/>
        </p:nvSpPr>
        <p:spPr>
          <a:xfrm>
            <a:off x="251520" y="1348408"/>
            <a:ext cx="3254725" cy="646331"/>
          </a:xfrm>
          <a:prstGeom prst="rect">
            <a:avLst/>
          </a:prstGeom>
        </p:spPr>
        <p:txBody>
          <a:bodyPr wrap="square">
            <a:spAutoFit/>
          </a:bodyPr>
          <a:lstStyle/>
          <a:p>
            <a:pPr marL="230188" indent="-230188">
              <a:buFont typeface="Arial" charset="0"/>
              <a:buChar char="•"/>
            </a:pPr>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Factory System Planning independent to Hardware</a:t>
            </a:r>
          </a:p>
        </p:txBody>
      </p:sp>
      <p:grpSp>
        <p:nvGrpSpPr>
          <p:cNvPr id="4" name="Group 3"/>
          <p:cNvGrpSpPr/>
          <p:nvPr/>
        </p:nvGrpSpPr>
        <p:grpSpPr>
          <a:xfrm>
            <a:off x="1042277" y="3558941"/>
            <a:ext cx="7502499" cy="494831"/>
            <a:chOff x="1042277" y="3359253"/>
            <a:chExt cx="7502499" cy="494831"/>
          </a:xfrm>
        </p:grpSpPr>
        <p:sp>
          <p:nvSpPr>
            <p:cNvPr id="10" name="TextBox 9"/>
            <p:cNvSpPr txBox="1"/>
            <p:nvPr/>
          </p:nvSpPr>
          <p:spPr>
            <a:xfrm>
              <a:off x="1042277" y="3359253"/>
              <a:ext cx="993292" cy="461665"/>
            </a:xfrm>
            <a:prstGeom prst="rect">
              <a:avLst/>
            </a:prstGeom>
            <a:noFill/>
          </p:spPr>
          <p:txBody>
            <a:bodyPr wrap="square" rtlCol="0">
              <a:spAutoFit/>
            </a:bodyPr>
            <a:lstStyle/>
            <a:p>
              <a:pPr algn="ctr">
                <a:lnSpc>
                  <a:spcPts val="1400"/>
                </a:lnSpc>
              </a:pPr>
              <a:r>
                <a:rPr lang="en-US" altLang="zh-TW" sz="1400" b="1" dirty="0" smtClean="0">
                  <a:solidFill>
                    <a:schemeClr val="bg1"/>
                  </a:solidFill>
                  <a:latin typeface="Arial" panose="020B0604020202020204" pitchFamily="34" charset="0"/>
                  <a:ea typeface="微軟正黑體" pitchFamily="34" charset="-120"/>
                  <a:cs typeface="Arial" panose="020B0604020202020204" pitchFamily="34" charset="0"/>
                </a:rPr>
                <a:t>Sensor </a:t>
              </a:r>
            </a:p>
            <a:p>
              <a:pPr algn="ctr">
                <a:lnSpc>
                  <a:spcPts val="1400"/>
                </a:lnSpc>
              </a:pPr>
              <a:r>
                <a:rPr lang="en-US" altLang="zh-TW" sz="1400" b="1" dirty="0" smtClean="0">
                  <a:solidFill>
                    <a:schemeClr val="bg1"/>
                  </a:solidFill>
                  <a:latin typeface="Arial" panose="020B0604020202020204" pitchFamily="34" charset="0"/>
                  <a:ea typeface="微軟正黑體" pitchFamily="34" charset="-120"/>
                  <a:cs typeface="Arial" panose="020B0604020202020204" pitchFamily="34" charset="0"/>
                </a:rPr>
                <a:t>Service</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92" name="TextBox 91"/>
            <p:cNvSpPr txBox="1"/>
            <p:nvPr/>
          </p:nvSpPr>
          <p:spPr>
            <a:xfrm>
              <a:off x="2425894" y="3380968"/>
              <a:ext cx="851653" cy="453201"/>
            </a:xfrm>
            <a:prstGeom prst="rect">
              <a:avLst/>
            </a:prstGeom>
            <a:noFill/>
          </p:spPr>
          <p:txBody>
            <a:bodyPr wrap="square" rtlCol="0">
              <a:spAutoFit/>
            </a:bodyPr>
            <a:lstStyle/>
            <a:p>
              <a:pPr algn="ctr">
                <a:lnSpc>
                  <a:spcPts val="1400"/>
                </a:lnSpc>
              </a:pPr>
              <a:r>
                <a:rPr lang="en-US" altLang="zh-TW" sz="1400" b="1" dirty="0">
                  <a:solidFill>
                    <a:schemeClr val="bg1"/>
                  </a:solidFill>
                  <a:latin typeface="Arial" panose="020B0604020202020204" pitchFamily="34" charset="0"/>
                  <a:ea typeface="微軟正黑體" pitchFamily="34" charset="-120"/>
                  <a:cs typeface="Arial" panose="020B0604020202020204" pitchFamily="34" charset="0"/>
                </a:rPr>
                <a:t>Gate </a:t>
              </a:r>
            </a:p>
            <a:p>
              <a:pPr algn="ctr">
                <a:lnSpc>
                  <a:spcPts val="1400"/>
                </a:lnSpc>
              </a:pPr>
              <a:r>
                <a:rPr lang="en-US" altLang="zh-TW" sz="1400" b="1" dirty="0">
                  <a:solidFill>
                    <a:schemeClr val="bg1"/>
                  </a:solidFill>
                  <a:latin typeface="Arial" panose="020B0604020202020204" pitchFamily="34" charset="0"/>
                  <a:ea typeface="微軟正黑體" pitchFamily="34" charset="-120"/>
                  <a:cs typeface="Arial" panose="020B0604020202020204" pitchFamily="34" charset="0"/>
                </a:rPr>
                <a:t>Service</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93" name="TextBox 92"/>
            <p:cNvSpPr txBox="1"/>
            <p:nvPr/>
          </p:nvSpPr>
          <p:spPr>
            <a:xfrm>
              <a:off x="3408347" y="3381332"/>
              <a:ext cx="1584176" cy="453201"/>
            </a:xfrm>
            <a:prstGeom prst="rect">
              <a:avLst/>
            </a:prstGeom>
            <a:noFill/>
          </p:spPr>
          <p:txBody>
            <a:bodyPr wrap="square" rtlCol="0">
              <a:spAutoFit/>
            </a:bodyPr>
            <a:lstStyle/>
            <a:p>
              <a:pPr algn="ctr">
                <a:lnSpc>
                  <a:spcPts val="1400"/>
                </a:lnSpc>
              </a:pPr>
              <a:r>
                <a:rPr lang="en-US" altLang="zh-TW" sz="1400" b="1" dirty="0">
                  <a:solidFill>
                    <a:schemeClr val="bg1"/>
                  </a:solidFill>
                  <a:latin typeface="Arial" panose="020B0604020202020204" pitchFamily="34" charset="0"/>
                  <a:ea typeface="微軟正黑體" pitchFamily="34" charset="-120"/>
                  <a:cs typeface="Arial" panose="020B0604020202020204" pitchFamily="34" charset="0"/>
                </a:rPr>
                <a:t>Pump </a:t>
              </a:r>
            </a:p>
            <a:p>
              <a:pPr algn="ctr">
                <a:lnSpc>
                  <a:spcPts val="1400"/>
                </a:lnSpc>
              </a:pPr>
              <a:r>
                <a:rPr lang="en-US" altLang="zh-TW" sz="1400" b="1" dirty="0">
                  <a:solidFill>
                    <a:schemeClr val="bg1"/>
                  </a:solidFill>
                  <a:latin typeface="Arial" panose="020B0604020202020204" pitchFamily="34" charset="0"/>
                  <a:ea typeface="微軟正黑體" pitchFamily="34" charset="-120"/>
                  <a:cs typeface="Arial" panose="020B0604020202020204" pitchFamily="34" charset="0"/>
                </a:rPr>
                <a:t>Service</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94" name="TextBox 93"/>
            <p:cNvSpPr txBox="1"/>
            <p:nvPr/>
          </p:nvSpPr>
          <p:spPr>
            <a:xfrm>
              <a:off x="5060752" y="3402678"/>
              <a:ext cx="1246966" cy="451406"/>
            </a:xfrm>
            <a:prstGeom prst="rect">
              <a:avLst/>
            </a:prstGeom>
            <a:noFill/>
          </p:spPr>
          <p:txBody>
            <a:bodyPr wrap="square" rtlCol="0">
              <a:spAutoFit/>
            </a:bodyPr>
            <a:lstStyle/>
            <a:p>
              <a:pPr algn="ctr">
                <a:lnSpc>
                  <a:spcPts val="1400"/>
                </a:lnSpc>
              </a:pPr>
              <a:r>
                <a:rPr lang="en-US" sz="1400" b="1" dirty="0">
                  <a:solidFill>
                    <a:schemeClr val="bg1"/>
                  </a:solidFill>
                  <a:latin typeface="Arial" panose="020B0604020202020204" pitchFamily="34" charset="0"/>
                  <a:ea typeface="微軟正黑體" pitchFamily="34" charset="-120"/>
                  <a:cs typeface="Arial" panose="020B0604020202020204" pitchFamily="34" charset="0"/>
                </a:rPr>
                <a:t>Control </a:t>
              </a:r>
            </a:p>
            <a:p>
              <a:pPr algn="ctr">
                <a:lnSpc>
                  <a:spcPts val="1400"/>
                </a:lnSpc>
              </a:pPr>
              <a:r>
                <a:rPr lang="en-US" sz="1400" b="1" dirty="0">
                  <a:solidFill>
                    <a:schemeClr val="bg1"/>
                  </a:solidFill>
                  <a:latin typeface="Arial" panose="020B0604020202020204" pitchFamily="34" charset="0"/>
                  <a:ea typeface="微軟正黑體" pitchFamily="34" charset="-120"/>
                  <a:cs typeface="Arial" panose="020B0604020202020204" pitchFamily="34" charset="0"/>
                </a:rPr>
                <a:t>Service</a:t>
              </a:r>
            </a:p>
          </p:txBody>
        </p:sp>
        <p:sp>
          <p:nvSpPr>
            <p:cNvPr id="95" name="TextBox 94"/>
            <p:cNvSpPr txBox="1"/>
            <p:nvPr/>
          </p:nvSpPr>
          <p:spPr>
            <a:xfrm>
              <a:off x="6744577" y="3380968"/>
              <a:ext cx="1800199" cy="453201"/>
            </a:xfrm>
            <a:prstGeom prst="rect">
              <a:avLst/>
            </a:prstGeom>
            <a:noFill/>
          </p:spPr>
          <p:txBody>
            <a:bodyPr wrap="square" rtlCol="0">
              <a:spAutoFit/>
            </a:bodyPr>
            <a:lstStyle>
              <a:defPPr>
                <a:defRPr lang="zh-TW"/>
              </a:defPPr>
              <a:lvl1pPr algn="ctr">
                <a:lnSpc>
                  <a:spcPts val="1400"/>
                </a:lnSpc>
                <a:defRPr sz="1400" b="1">
                  <a:solidFill>
                    <a:schemeClr val="bg1"/>
                  </a:solidFill>
                  <a:latin typeface="Arial" panose="020B0604020202020204" pitchFamily="34" charset="0"/>
                  <a:ea typeface="微軟正黑體" pitchFamily="34" charset="-120"/>
                  <a:cs typeface="Arial" panose="020B0604020202020204" pitchFamily="34" charset="0"/>
                </a:defRPr>
              </a:lvl1pPr>
            </a:lstStyle>
            <a:p>
              <a:r>
                <a:rPr lang="en-US" altLang="zh-TW" dirty="0"/>
                <a:t>Communication Service</a:t>
              </a:r>
              <a:endParaRPr lang="en-US" dirty="0"/>
            </a:p>
          </p:txBody>
        </p:sp>
      </p:grpSp>
      <p:pic>
        <p:nvPicPr>
          <p:cNvPr id="61" name="Picture 6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482221" y="1167004"/>
            <a:ext cx="1419974" cy="1193863"/>
          </a:xfrm>
          <a:prstGeom prst="rect">
            <a:avLst/>
          </a:prstGeom>
        </p:spPr>
      </p:pic>
      <p:sp>
        <p:nvSpPr>
          <p:cNvPr id="62" name="Rectangle 61"/>
          <p:cNvSpPr/>
          <p:nvPr/>
        </p:nvSpPr>
        <p:spPr>
          <a:xfrm>
            <a:off x="4992523" y="1099971"/>
            <a:ext cx="1537600" cy="1272143"/>
          </a:xfrm>
          <a:prstGeom prst="rect">
            <a:avLst/>
          </a:prstGeom>
        </p:spPr>
        <p:txBody>
          <a:bodyPr wrap="none">
            <a:spAutoFit/>
          </a:bodyPr>
          <a:lstStyle/>
          <a:p>
            <a:r>
              <a:rPr lang="en-US" sz="2000" b="1" dirty="0" smtClean="0">
                <a:solidFill>
                  <a:schemeClr val="bg1"/>
                </a:solidFill>
                <a:latin typeface="Arial" charset="0"/>
                <a:ea typeface="Arial" charset="0"/>
                <a:cs typeface="Arial" charset="0"/>
              </a:rPr>
              <a:t>ERP</a:t>
            </a:r>
          </a:p>
          <a:p>
            <a:pPr>
              <a:spcBef>
                <a:spcPts val="1000"/>
              </a:spcBef>
            </a:pPr>
            <a:r>
              <a:rPr lang="en-US" altLang="zh-TW" sz="2000" b="1" dirty="0" smtClean="0">
                <a:solidFill>
                  <a:schemeClr val="bg1"/>
                </a:solidFill>
                <a:latin typeface="Arial" charset="0"/>
                <a:ea typeface="Arial" charset="0"/>
                <a:cs typeface="Arial" charset="0"/>
              </a:rPr>
              <a:t>MES</a:t>
            </a:r>
          </a:p>
          <a:p>
            <a:pPr>
              <a:spcBef>
                <a:spcPts val="1000"/>
              </a:spcBef>
            </a:pPr>
            <a:r>
              <a:rPr lang="en-US" altLang="zh-TW" sz="2000" b="1" dirty="0" smtClean="0">
                <a:solidFill>
                  <a:schemeClr val="bg1"/>
                </a:solidFill>
                <a:latin typeface="Arial" charset="0"/>
                <a:ea typeface="Arial" charset="0"/>
                <a:cs typeface="Arial" charset="0"/>
              </a:rPr>
              <a:t>Field</a:t>
            </a:r>
            <a:r>
              <a:rPr lang="zh-TW" altLang="en-US" sz="2000" b="1" dirty="0" smtClean="0">
                <a:solidFill>
                  <a:schemeClr val="bg1"/>
                </a:solidFill>
                <a:latin typeface="Arial" charset="0"/>
                <a:ea typeface="Arial" charset="0"/>
                <a:cs typeface="Arial" charset="0"/>
              </a:rPr>
              <a:t> </a:t>
            </a:r>
            <a:r>
              <a:rPr lang="en-US" altLang="zh-TW" sz="2000" b="1" dirty="0" smtClean="0">
                <a:solidFill>
                  <a:schemeClr val="bg1"/>
                </a:solidFill>
                <a:latin typeface="Arial" charset="0"/>
                <a:ea typeface="Arial" charset="0"/>
                <a:cs typeface="Arial" charset="0"/>
              </a:rPr>
              <a:t>Layer</a:t>
            </a:r>
            <a:endParaRPr lang="en-US" sz="2000" b="1" dirty="0">
              <a:solidFill>
                <a:schemeClr val="bg1"/>
              </a:solidFill>
              <a:latin typeface="Arial" charset="0"/>
              <a:ea typeface="Arial" charset="0"/>
              <a:cs typeface="Arial" charset="0"/>
            </a:endParaRPr>
          </a:p>
        </p:txBody>
      </p:sp>
      <p:sp>
        <p:nvSpPr>
          <p:cNvPr id="76" name="Rectangle 75"/>
          <p:cNvSpPr/>
          <p:nvPr/>
        </p:nvSpPr>
        <p:spPr>
          <a:xfrm>
            <a:off x="107504" y="4841623"/>
            <a:ext cx="4572000" cy="246221"/>
          </a:xfrm>
          <a:prstGeom prst="rect">
            <a:avLst/>
          </a:prstGeom>
        </p:spPr>
        <p:txBody>
          <a:bodyPr>
            <a:spAutoFit/>
          </a:bodyPr>
          <a:lstStyle/>
          <a:p>
            <a:r>
              <a:rPr lang="en-US" sz="1000" i="1" dirty="0">
                <a:solidFill>
                  <a:schemeClr val="bg1"/>
                </a:solidFill>
                <a:latin typeface="+mj-lt"/>
              </a:rPr>
              <a:t>Source: Wolfgang </a:t>
            </a:r>
            <a:r>
              <a:rPr lang="en-US" sz="1000" i="1" dirty="0" err="1">
                <a:solidFill>
                  <a:schemeClr val="bg1"/>
                </a:solidFill>
                <a:latin typeface="+mj-lt"/>
              </a:rPr>
              <a:t>Wahlster</a:t>
            </a:r>
            <a:r>
              <a:rPr lang="en-US" sz="1000" i="1">
                <a:solidFill>
                  <a:schemeClr val="bg1"/>
                </a:solidFill>
                <a:latin typeface="+mj-lt"/>
              </a:rPr>
              <a:t>, </a:t>
            </a:r>
            <a:r>
              <a:rPr lang="en-US" sz="1000" i="1" smtClean="0">
                <a:solidFill>
                  <a:schemeClr val="bg1"/>
                </a:solidFill>
                <a:latin typeface="+mj-lt"/>
              </a:rPr>
              <a:t>DFKI, </a:t>
            </a:r>
            <a:r>
              <a:rPr lang="en-US" sz="1000" i="1" dirty="0">
                <a:solidFill>
                  <a:schemeClr val="bg1"/>
                </a:solidFill>
                <a:latin typeface="+mj-lt"/>
              </a:rPr>
              <a:t>Germany</a:t>
            </a:r>
          </a:p>
        </p:txBody>
      </p:sp>
    </p:spTree>
    <p:extLst>
      <p:ext uri="{BB962C8B-B14F-4D97-AF65-F5344CB8AC3E}">
        <p14:creationId xmlns:p14="http://schemas.microsoft.com/office/powerpoint/2010/main" val="1395675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dissolve">
                                      <p:cBhvr>
                                        <p:cTn id="7" dur="500"/>
                                        <p:tgtEl>
                                          <p:spTgt spid="3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0"/>
                                  </p:stCondLst>
                                  <p:childTnLst>
                                    <p:set>
                                      <p:cBhvr>
                                        <p:cTn id="12" dur="1" fill="hold">
                                          <p:stCondLst>
                                            <p:cond delay="0"/>
                                          </p:stCondLst>
                                        </p:cTn>
                                        <p:tgtEl>
                                          <p:spTgt spid="2064"/>
                                        </p:tgtEl>
                                        <p:attrNameLst>
                                          <p:attrName>style.visibility</p:attrName>
                                        </p:attrNameLst>
                                      </p:cBhvr>
                                      <p:to>
                                        <p:strVal val="visible"/>
                                      </p:to>
                                    </p:set>
                                    <p:animEffect transition="in" filter="dissolve">
                                      <p:cBhvr>
                                        <p:cTn id="13" dur="500"/>
                                        <p:tgtEl>
                                          <p:spTgt spid="2064"/>
                                        </p:tgtEl>
                                      </p:cBhvr>
                                    </p:animEffect>
                                  </p:childTnLst>
                                </p:cTn>
                              </p:par>
                              <p:par>
                                <p:cTn id="14" presetID="9" presetClass="entr" presetSubtype="0" fill="hold"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dissolve">
                                      <p:cBhvr>
                                        <p:cTn id="16" dur="500"/>
                                        <p:tgtEl>
                                          <p:spTgt spid="2056"/>
                                        </p:tgtEl>
                                      </p:cBhvr>
                                    </p:animEffect>
                                  </p:childTnLst>
                                </p:cTn>
                              </p:par>
                              <p:par>
                                <p:cTn id="17" presetID="9"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dissolve">
                                      <p:cBhvr>
                                        <p:cTn id="19" dur="500"/>
                                        <p:tgtEl>
                                          <p:spTgt spid="119"/>
                                        </p:tgtEl>
                                      </p:cBhvr>
                                    </p:animEffect>
                                  </p:childTnLst>
                                </p:cTn>
                              </p:par>
                              <p:par>
                                <p:cTn id="20" presetID="9" presetClass="entr" presetSubtype="0" fill="hold" nodeType="with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dissolve">
                                      <p:cBhvr>
                                        <p:cTn id="22" dur="500"/>
                                        <p:tgtEl>
                                          <p:spTgt spid="2060"/>
                                        </p:tgtEl>
                                      </p:cBhvr>
                                    </p:animEffect>
                                  </p:childTnLst>
                                </p:cTn>
                              </p:par>
                              <p:par>
                                <p:cTn id="23" presetID="9" presetClass="entr" presetSubtype="0" fill="hold" nodeType="withEffect">
                                  <p:stCondLst>
                                    <p:cond delay="0"/>
                                  </p:stCondLst>
                                  <p:childTnLst>
                                    <p:set>
                                      <p:cBhvr>
                                        <p:cTn id="24" dur="1" fill="hold">
                                          <p:stCondLst>
                                            <p:cond delay="0"/>
                                          </p:stCondLst>
                                        </p:cTn>
                                        <p:tgtEl>
                                          <p:spTgt spid="2066"/>
                                        </p:tgtEl>
                                        <p:attrNameLst>
                                          <p:attrName>style.visibility</p:attrName>
                                        </p:attrNameLst>
                                      </p:cBhvr>
                                      <p:to>
                                        <p:strVal val="visible"/>
                                      </p:to>
                                    </p:set>
                                    <p:animEffect transition="in" filter="dissolve">
                                      <p:cBhvr>
                                        <p:cTn id="25" dur="500"/>
                                        <p:tgtEl>
                                          <p:spTgt spid="2066"/>
                                        </p:tgtEl>
                                      </p:cBhvr>
                                    </p:animEffect>
                                  </p:childTnLst>
                                </p:cTn>
                              </p:par>
                              <p:par>
                                <p:cTn id="26" presetID="9"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par>
                                <p:cTn id="32" presetID="2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9"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dissolve">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圓角矩形圖說文字 9"/>
          <p:cNvSpPr/>
          <p:nvPr/>
        </p:nvSpPr>
        <p:spPr>
          <a:xfrm flipH="1">
            <a:off x="6881815" y="1277342"/>
            <a:ext cx="1578617" cy="856722"/>
          </a:xfrm>
          <a:prstGeom prst="homePlate">
            <a:avLst>
              <a:gd name="adj" fmla="val 225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smtClean="0">
                <a:solidFill>
                  <a:schemeClr val="bg1"/>
                </a:solidFill>
                <a:ea typeface="微軟正黑體" pitchFamily="34" charset="-120"/>
                <a:cs typeface="Arial" panose="020B0604020202020204" pitchFamily="34" charset="0"/>
              </a:rPr>
              <a:t>Highest Priority</a:t>
            </a:r>
            <a:endParaRPr lang="zh-TW" altLang="en-US" sz="1400" dirty="0">
              <a:solidFill>
                <a:schemeClr val="bg1"/>
              </a:solidFill>
              <a:cs typeface="Arial" panose="020B0604020202020204" pitchFamily="34" charset="0"/>
            </a:endParaRPr>
          </a:p>
        </p:txBody>
      </p:sp>
      <p:pic>
        <p:nvPicPr>
          <p:cNvPr id="7" name="圖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5816" y="1204972"/>
            <a:ext cx="1949627" cy="2323182"/>
          </a:xfrm>
          <a:prstGeom prst="roundRect">
            <a:avLst>
              <a:gd name="adj" fmla="val 8594"/>
            </a:avLst>
          </a:prstGeom>
          <a:solidFill>
            <a:srgbClr val="FFFFFF">
              <a:shade val="85000"/>
            </a:srgbClr>
          </a:solidFill>
          <a:ln>
            <a:noFill/>
          </a:ln>
          <a:effectLst/>
        </p:spPr>
      </p:pic>
      <p:sp>
        <p:nvSpPr>
          <p:cNvPr id="10" name="圓角矩形圖說文字 9"/>
          <p:cNvSpPr/>
          <p:nvPr/>
        </p:nvSpPr>
        <p:spPr>
          <a:xfrm flipH="1">
            <a:off x="6881815" y="1276980"/>
            <a:ext cx="1578617" cy="856722"/>
          </a:xfrm>
          <a:prstGeom prst="homePlate">
            <a:avLst>
              <a:gd name="adj" fmla="val 2255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itchFamily="34" charset="-120"/>
                <a:cs typeface="Arial" panose="020B0604020202020204" pitchFamily="34" charset="0"/>
              </a:rPr>
              <a:t>Green Production Minimize CO2</a:t>
            </a:r>
            <a:endParaRPr lang="zh-TW" altLang="en-US" sz="1400" dirty="0">
              <a:solidFill>
                <a:schemeClr val="tx1"/>
              </a:solidFill>
              <a:cs typeface="Arial" panose="020B0604020202020204" pitchFamily="34" charset="0"/>
            </a:endParaRPr>
          </a:p>
        </p:txBody>
      </p:sp>
      <p:grpSp>
        <p:nvGrpSpPr>
          <p:cNvPr id="5" name="Group 4"/>
          <p:cNvGrpSpPr/>
          <p:nvPr/>
        </p:nvGrpSpPr>
        <p:grpSpPr>
          <a:xfrm>
            <a:off x="4782253" y="1205514"/>
            <a:ext cx="2108032" cy="2314116"/>
            <a:chOff x="4782253" y="988910"/>
            <a:chExt cx="2108032" cy="2314116"/>
          </a:xfrm>
        </p:grpSpPr>
        <p:pic>
          <p:nvPicPr>
            <p:cNvPr id="9" name="圖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2253" y="988910"/>
              <a:ext cx="2042815" cy="1625451"/>
            </a:xfrm>
            <a:prstGeom prst="roundRect">
              <a:avLst>
                <a:gd name="adj" fmla="val 8594"/>
              </a:avLst>
            </a:prstGeom>
            <a:solidFill>
              <a:srgbClr val="FFFFFF">
                <a:shade val="85000"/>
              </a:srgbClr>
            </a:solidFill>
            <a:ln>
              <a:noFill/>
            </a:ln>
            <a:effectLst/>
          </p:spPr>
        </p:pic>
        <p:sp>
          <p:nvSpPr>
            <p:cNvPr id="11" name="矩形 10"/>
            <p:cNvSpPr/>
            <p:nvPr/>
          </p:nvSpPr>
          <p:spPr>
            <a:xfrm>
              <a:off x="4817544" y="2656695"/>
              <a:ext cx="2072741" cy="646331"/>
            </a:xfrm>
            <a:prstGeom prst="rect">
              <a:avLst/>
            </a:prstGeom>
          </p:spPr>
          <p:txBody>
            <a:bodyPr wrap="square">
              <a:spAutoFit/>
            </a:bodyPr>
            <a:lstStyle/>
            <a:p>
              <a:pPr algn="ctr"/>
              <a:r>
                <a:rPr lang="en-US" altLang="zh-TW" sz="1800" b="1" dirty="0" smtClean="0">
                  <a:solidFill>
                    <a:srgbClr val="FF9900"/>
                  </a:solidFill>
                  <a:ea typeface="微軟正黑體" pitchFamily="34" charset="-120"/>
                  <a:cs typeface="Arial" panose="020B0604020202020204" pitchFamily="34" charset="0"/>
                </a:rPr>
                <a:t>Abstract Process Specification</a:t>
              </a:r>
              <a:endParaRPr lang="zh-TW" altLang="en-US" sz="1800" b="1" dirty="0">
                <a:solidFill>
                  <a:srgbClr val="FF9900"/>
                </a:solidFill>
                <a:ea typeface="微軟正黑體" pitchFamily="34" charset="-120"/>
                <a:cs typeface="Arial" panose="020B0604020202020204" pitchFamily="34" charset="0"/>
              </a:endParaRPr>
            </a:p>
          </p:txBody>
        </p:sp>
      </p:grpSp>
      <p:grpSp>
        <p:nvGrpSpPr>
          <p:cNvPr id="4" name="Group 3"/>
          <p:cNvGrpSpPr/>
          <p:nvPr/>
        </p:nvGrpSpPr>
        <p:grpSpPr>
          <a:xfrm>
            <a:off x="251519" y="1204972"/>
            <a:ext cx="1728193" cy="2355939"/>
            <a:chOff x="251519" y="988368"/>
            <a:chExt cx="1728193" cy="2355939"/>
          </a:xfrm>
        </p:grpSpPr>
        <p:pic>
          <p:nvPicPr>
            <p:cNvPr id="6" name="圖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567" y="988368"/>
              <a:ext cx="836619" cy="1945538"/>
            </a:xfrm>
            <a:prstGeom prst="roundRect">
              <a:avLst>
                <a:gd name="adj" fmla="val 8594"/>
              </a:avLst>
            </a:prstGeom>
            <a:solidFill>
              <a:srgbClr val="FFFFFF">
                <a:shade val="85000"/>
              </a:srgbClr>
            </a:solidFill>
            <a:ln>
              <a:noFill/>
            </a:ln>
            <a:effectLst/>
          </p:spPr>
        </p:pic>
        <p:sp>
          <p:nvSpPr>
            <p:cNvPr id="12" name="矩形 11"/>
            <p:cNvSpPr/>
            <p:nvPr/>
          </p:nvSpPr>
          <p:spPr>
            <a:xfrm>
              <a:off x="251519" y="2974975"/>
              <a:ext cx="1728193" cy="369332"/>
            </a:xfrm>
            <a:prstGeom prst="rect">
              <a:avLst/>
            </a:prstGeom>
          </p:spPr>
          <p:txBody>
            <a:bodyPr wrap="square">
              <a:spAutoFit/>
            </a:bodyPr>
            <a:lstStyle/>
            <a:p>
              <a:pPr algn="ctr"/>
              <a:r>
                <a:rPr lang="en-US" altLang="zh-TW" sz="1800" b="1" dirty="0" err="1" smtClean="0">
                  <a:solidFill>
                    <a:srgbClr val="FF9900"/>
                  </a:solidFill>
                  <a:ea typeface="微軟正黑體" pitchFamily="34" charset="-120"/>
                  <a:cs typeface="Arial" panose="020B0604020202020204" pitchFamily="34" charset="0"/>
                </a:rPr>
                <a:t>Plug&amp;Play</a:t>
              </a:r>
              <a:endParaRPr lang="zh-TW" altLang="en-US" sz="1800" b="1" dirty="0">
                <a:solidFill>
                  <a:srgbClr val="FF9900"/>
                </a:solidFill>
                <a:ea typeface="微軟正黑體" pitchFamily="34" charset="-120"/>
                <a:cs typeface="Arial" panose="020B0604020202020204" pitchFamily="34" charset="0"/>
              </a:endParaRPr>
            </a:p>
          </p:txBody>
        </p:sp>
      </p:grpSp>
      <p:sp>
        <p:nvSpPr>
          <p:cNvPr id="15" name="五邊形 14"/>
          <p:cNvSpPr/>
          <p:nvPr/>
        </p:nvSpPr>
        <p:spPr>
          <a:xfrm>
            <a:off x="251520" y="3766321"/>
            <a:ext cx="1387948" cy="805556"/>
          </a:xfrm>
          <a:prstGeom prst="homePlat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bg1"/>
                </a:solidFill>
                <a:ea typeface="微軟正黑體" pitchFamily="34" charset="-120"/>
                <a:cs typeface="Arial" panose="020B0604020202020204" pitchFamily="34" charset="0"/>
              </a:rPr>
              <a:t>Conveyor 1. transport</a:t>
            </a:r>
            <a:r>
              <a:rPr lang="zh-TW" altLang="en-US" sz="1400" b="1" dirty="0" smtClean="0">
                <a:solidFill>
                  <a:schemeClr val="bg1"/>
                </a:solidFill>
                <a:cs typeface="Arial" panose="020B0604020202020204" pitchFamily="34" charset="0"/>
              </a:rPr>
              <a:t> </a:t>
            </a:r>
            <a:r>
              <a:rPr lang="en-US" altLang="zh-TW" sz="1400" b="1" dirty="0" smtClean="0">
                <a:solidFill>
                  <a:schemeClr val="bg1"/>
                </a:solidFill>
                <a:cs typeface="Arial" panose="020B0604020202020204" pitchFamily="34" charset="0"/>
              </a:rPr>
              <a:t>(</a:t>
            </a:r>
            <a:r>
              <a:rPr lang="en-US" altLang="zh-TW" sz="1400" b="1" dirty="0" err="1" smtClean="0">
                <a:solidFill>
                  <a:schemeClr val="bg1"/>
                </a:solidFill>
                <a:cs typeface="Arial" panose="020B0604020202020204" pitchFamily="34" charset="0"/>
              </a:rPr>
              <a:t>lowSpeed</a:t>
            </a:r>
            <a:r>
              <a:rPr lang="en-US" altLang="zh-TW" sz="1400" b="1" dirty="0">
                <a:solidFill>
                  <a:schemeClr val="bg1"/>
                </a:solidFill>
                <a:cs typeface="Arial" panose="020B0604020202020204" pitchFamily="34" charset="0"/>
              </a:rPr>
              <a:t>)</a:t>
            </a:r>
            <a:endParaRPr lang="zh-TW" altLang="en-US" sz="1400" dirty="0">
              <a:solidFill>
                <a:schemeClr val="bg1"/>
              </a:solidFill>
              <a:cs typeface="Arial" panose="020B0604020202020204" pitchFamily="34" charset="0"/>
            </a:endParaRPr>
          </a:p>
        </p:txBody>
      </p:sp>
      <p:sp>
        <p:nvSpPr>
          <p:cNvPr id="16" name="五邊形 15"/>
          <p:cNvSpPr/>
          <p:nvPr/>
        </p:nvSpPr>
        <p:spPr>
          <a:xfrm>
            <a:off x="1629977" y="3766321"/>
            <a:ext cx="1929455" cy="822447"/>
          </a:xfrm>
          <a:prstGeom prst="homePlat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smtClean="0">
                <a:solidFill>
                  <a:schemeClr val="bg1"/>
                </a:solidFill>
                <a:ea typeface="微軟正黑體" pitchFamily="34" charset="-120"/>
                <a:cs typeface="Arial" panose="020B0604020202020204" pitchFamily="34" charset="0"/>
              </a:rPr>
              <a:t>Pick&amp;Place</a:t>
            </a:r>
            <a:r>
              <a:rPr lang="en-US" altLang="zh-TW" sz="1600" b="1" dirty="0" smtClean="0">
                <a:solidFill>
                  <a:schemeClr val="bg1"/>
                </a:solidFill>
                <a:ea typeface="微軟正黑體" pitchFamily="34" charset="-120"/>
                <a:cs typeface="Arial" panose="020B0604020202020204" pitchFamily="34" charset="0"/>
              </a:rPr>
              <a:t>.</a:t>
            </a:r>
          </a:p>
          <a:p>
            <a:pPr algn="ctr"/>
            <a:r>
              <a:rPr lang="en-US" altLang="zh-TW" sz="1400" b="1" dirty="0" err="1" smtClean="0">
                <a:solidFill>
                  <a:schemeClr val="bg1"/>
                </a:solidFill>
                <a:latin typeface="Arial" panose="020B0604020202020204" pitchFamily="34" charset="0"/>
                <a:ea typeface="微軟正黑體" pitchFamily="34" charset="-120"/>
                <a:cs typeface="Arial" panose="020B0604020202020204" pitchFamily="34" charset="0"/>
              </a:rPr>
              <a:t>insertBottom</a:t>
            </a:r>
            <a:endParaRPr lang="en-US" altLang="zh-TW" sz="1400" b="1" dirty="0">
              <a:solidFill>
                <a:schemeClr val="bg1"/>
              </a:solidFill>
              <a:latin typeface="Arial" panose="020B0604020202020204" pitchFamily="34" charset="0"/>
              <a:ea typeface="微軟正黑體" pitchFamily="34" charset="-120"/>
              <a:cs typeface="Arial" panose="020B0604020202020204" pitchFamily="34" charset="0"/>
            </a:endParaRPr>
          </a:p>
          <a:p>
            <a:pPr algn="ctr"/>
            <a:r>
              <a:rPr lang="en-US" altLang="zh-TW" sz="1400" b="1" dirty="0">
                <a:solidFill>
                  <a:schemeClr val="bg1"/>
                </a:solidFill>
                <a:latin typeface="Arial" panose="020B0604020202020204" pitchFamily="34" charset="0"/>
                <a:ea typeface="微軟正黑體" pitchFamily="34" charset="-120"/>
                <a:cs typeface="Arial" panose="020B0604020202020204" pitchFamily="34" charset="0"/>
              </a:rPr>
              <a:t>(AssemblyPlace4)</a:t>
            </a:r>
            <a:endParaRPr lang="zh-TW" alt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7" name="五邊形 16"/>
          <p:cNvSpPr/>
          <p:nvPr/>
        </p:nvSpPr>
        <p:spPr>
          <a:xfrm>
            <a:off x="3559433" y="3784038"/>
            <a:ext cx="1914276" cy="804730"/>
          </a:xfrm>
          <a:prstGeom prst="homePlat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smtClean="0">
                <a:solidFill>
                  <a:schemeClr val="bg1"/>
                </a:solidFill>
                <a:ea typeface="微軟正黑體" pitchFamily="34" charset="-120"/>
                <a:cs typeface="Arial" panose="020B0604020202020204" pitchFamily="34" charset="0"/>
              </a:rPr>
              <a:t>Pick&amp;Place</a:t>
            </a:r>
            <a:r>
              <a:rPr lang="en-US" altLang="zh-TW" sz="1600" b="1" dirty="0" smtClean="0">
                <a:solidFill>
                  <a:schemeClr val="bg1"/>
                </a:solidFill>
                <a:ea typeface="微軟正黑體" pitchFamily="34" charset="-120"/>
                <a:cs typeface="Arial" panose="020B0604020202020204" pitchFamily="34" charset="0"/>
              </a:rPr>
              <a:t>.</a:t>
            </a:r>
          </a:p>
          <a:p>
            <a:pPr algn="ctr"/>
            <a:r>
              <a:rPr lang="en-US" altLang="zh-TW" sz="1400" b="1" dirty="0" err="1" smtClean="0">
                <a:latin typeface="Arial" panose="020B0604020202020204" pitchFamily="34" charset="0"/>
                <a:cs typeface="Arial" panose="020B0604020202020204" pitchFamily="34" charset="0"/>
              </a:rPr>
              <a:t>insertBoard</a:t>
            </a:r>
            <a:endParaRPr lang="en-US" altLang="zh-TW" sz="1400" b="1" dirty="0">
              <a:latin typeface="Arial" panose="020B0604020202020204" pitchFamily="34" charset="0"/>
              <a:cs typeface="Arial" panose="020B0604020202020204" pitchFamily="34" charset="0"/>
            </a:endParaRPr>
          </a:p>
          <a:p>
            <a:pPr algn="ctr"/>
            <a:r>
              <a:rPr lang="en-US" altLang="zh-TW" sz="1400" b="1" dirty="0">
                <a:latin typeface="Arial" panose="020B0604020202020204" pitchFamily="34" charset="0"/>
                <a:cs typeface="Arial" panose="020B0604020202020204" pitchFamily="34" charset="0"/>
              </a:rPr>
              <a:t>(AssemblyPlace4)</a:t>
            </a:r>
            <a:endParaRPr lang="zh-TW" altLang="en-US" sz="1400" dirty="0">
              <a:latin typeface="Arial" panose="020B0604020202020204" pitchFamily="34" charset="0"/>
              <a:cs typeface="Arial" panose="020B0604020202020204" pitchFamily="34" charset="0"/>
            </a:endParaRPr>
          </a:p>
        </p:txBody>
      </p:sp>
      <p:sp>
        <p:nvSpPr>
          <p:cNvPr id="18" name="五邊形 17"/>
          <p:cNvSpPr/>
          <p:nvPr/>
        </p:nvSpPr>
        <p:spPr>
          <a:xfrm>
            <a:off x="5467090" y="3774652"/>
            <a:ext cx="1916625" cy="804730"/>
          </a:xfrm>
          <a:prstGeom prst="homePlat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smtClean="0">
                <a:solidFill>
                  <a:schemeClr val="bg1"/>
                </a:solidFill>
                <a:ea typeface="微軟正黑體" pitchFamily="34" charset="-120"/>
                <a:cs typeface="Arial" panose="020B0604020202020204" pitchFamily="34" charset="0"/>
              </a:rPr>
              <a:t>Pick&amp;Place</a:t>
            </a:r>
            <a:r>
              <a:rPr lang="en-US" altLang="zh-TW" sz="1600" b="1" dirty="0" smtClean="0">
                <a:solidFill>
                  <a:schemeClr val="bg1"/>
                </a:solidFill>
                <a:ea typeface="微軟正黑體" pitchFamily="34" charset="-120"/>
                <a:cs typeface="Arial" panose="020B0604020202020204" pitchFamily="34" charset="0"/>
              </a:rPr>
              <a:t>.</a:t>
            </a:r>
          </a:p>
          <a:p>
            <a:pPr algn="ctr"/>
            <a:r>
              <a:rPr lang="en-US" altLang="zh-TW" sz="1400" b="1" dirty="0" err="1" smtClean="0">
                <a:latin typeface="Arial" panose="020B0604020202020204" pitchFamily="34" charset="0"/>
                <a:cs typeface="Arial" panose="020B0604020202020204" pitchFamily="34" charset="0"/>
              </a:rPr>
              <a:t>insertCap</a:t>
            </a:r>
            <a:endParaRPr lang="en-US" altLang="zh-TW" sz="1400" b="1" dirty="0">
              <a:latin typeface="Arial" panose="020B0604020202020204" pitchFamily="34" charset="0"/>
              <a:cs typeface="Arial" panose="020B0604020202020204" pitchFamily="34" charset="0"/>
            </a:endParaRPr>
          </a:p>
          <a:p>
            <a:pPr algn="ctr"/>
            <a:r>
              <a:rPr lang="en-US" altLang="zh-TW" sz="1400" b="1" dirty="0">
                <a:latin typeface="Arial" panose="020B0604020202020204" pitchFamily="34" charset="0"/>
                <a:cs typeface="Arial" panose="020B0604020202020204" pitchFamily="34" charset="0"/>
              </a:rPr>
              <a:t>(AssemblyPlace4)</a:t>
            </a:r>
            <a:endParaRPr lang="zh-TW" altLang="en-US" sz="1400" dirty="0">
              <a:latin typeface="Arial" panose="020B0604020202020204" pitchFamily="34" charset="0"/>
              <a:cs typeface="Arial" panose="020B0604020202020204" pitchFamily="34" charset="0"/>
            </a:endParaRPr>
          </a:p>
        </p:txBody>
      </p:sp>
      <p:sp>
        <p:nvSpPr>
          <p:cNvPr id="19" name="五邊形 18"/>
          <p:cNvSpPr/>
          <p:nvPr/>
        </p:nvSpPr>
        <p:spPr>
          <a:xfrm>
            <a:off x="7383714" y="3766321"/>
            <a:ext cx="1436758" cy="815437"/>
          </a:xfrm>
          <a:prstGeom prst="homePlat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b="1" dirty="0">
                <a:latin typeface="Arial" panose="020B0604020202020204" pitchFamily="34" charset="0"/>
                <a:cs typeface="Arial" panose="020B0604020202020204" pitchFamily="34" charset="0"/>
              </a:rPr>
              <a:t> </a:t>
            </a:r>
            <a:r>
              <a:rPr lang="en-US" altLang="zh-TW" sz="1600" b="1" dirty="0" smtClean="0">
                <a:solidFill>
                  <a:schemeClr val="bg1"/>
                </a:solidFill>
                <a:ea typeface="微軟正黑體" pitchFamily="34" charset="-120"/>
                <a:cs typeface="Arial" panose="020B0604020202020204" pitchFamily="34" charset="0"/>
              </a:rPr>
              <a:t> Assembly&amp;Place4</a:t>
            </a:r>
            <a:r>
              <a:rPr lang="en-US" altLang="zh-TW" sz="1600" b="1" dirty="0" smtClean="0">
                <a:cs typeface="Arial" panose="020B0604020202020204" pitchFamily="34" charset="0"/>
              </a:rPr>
              <a:t>.</a:t>
            </a:r>
            <a:endParaRPr lang="en-US" altLang="zh-TW" sz="1600" b="1" dirty="0" smtClean="0">
              <a:latin typeface="Arial" panose="020B0604020202020204" pitchFamily="34" charset="0"/>
              <a:cs typeface="Arial" panose="020B0604020202020204" pitchFamily="34" charset="0"/>
            </a:endParaRPr>
          </a:p>
          <a:p>
            <a:pPr algn="ctr"/>
            <a:r>
              <a:rPr lang="en-US" altLang="zh-TW" sz="1400" b="1" dirty="0" smtClean="0">
                <a:latin typeface="Arial" panose="020B0604020202020204" pitchFamily="34" charset="0"/>
                <a:cs typeface="Arial" panose="020B0604020202020204" pitchFamily="34" charset="0"/>
              </a:rPr>
              <a:t>compress</a:t>
            </a:r>
            <a:endParaRPr lang="zh-TW" altLang="en-US" sz="1400" dirty="0">
              <a:latin typeface="Arial" panose="020B0604020202020204" pitchFamily="34" charset="0"/>
              <a:cs typeface="Arial" panose="020B0604020202020204" pitchFamily="34" charset="0"/>
            </a:endParaRPr>
          </a:p>
        </p:txBody>
      </p:sp>
      <p:sp>
        <p:nvSpPr>
          <p:cNvPr id="22" name="Right Arrow 21"/>
          <p:cNvSpPr/>
          <p:nvPr/>
        </p:nvSpPr>
        <p:spPr>
          <a:xfrm flipH="1" flipV="1">
            <a:off x="4201457" y="1255414"/>
            <a:ext cx="2544507" cy="648072"/>
          </a:xfrm>
          <a:prstGeom prst="rightArrow">
            <a:avLst>
              <a:gd name="adj1" fmla="val 77756"/>
              <a:gd name="adj2" fmla="val 50000"/>
            </a:avLst>
          </a:prstGeom>
          <a:solidFill>
            <a:schemeClr val="bg1">
              <a:alpha val="4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29567" y="1255414"/>
            <a:ext cx="1482887" cy="648072"/>
          </a:xfrm>
          <a:prstGeom prst="rightArrow">
            <a:avLst>
              <a:gd name="adj1" fmla="val 77756"/>
              <a:gd name="adj2" fmla="val 50000"/>
            </a:avLst>
          </a:prstGeom>
          <a:solidFill>
            <a:schemeClr val="bg1">
              <a:alpha val="4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txBox="1">
            <a:spLocks/>
          </p:cNvSpPr>
          <p:nvPr/>
        </p:nvSpPr>
        <p:spPr>
          <a:xfrm>
            <a:off x="1022920" y="268288"/>
            <a:ext cx="8229600" cy="719795"/>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cs typeface="Arial" panose="020B0604020202020204" pitchFamily="34" charset="0"/>
              </a:rPr>
              <a:t>DYNAMIC PLANNING BASED ON SERVICE COMPOSITION IN AN SOA ARCHITECTURE</a:t>
            </a:r>
            <a:endParaRPr lang="zh-TW" altLang="en-US" sz="2800" b="1" dirty="0">
              <a:solidFill>
                <a:srgbClr val="FFC000"/>
              </a:solidFill>
              <a:latin typeface="+mj-lt"/>
            </a:endParaRPr>
          </a:p>
        </p:txBody>
      </p:sp>
      <p:sp>
        <p:nvSpPr>
          <p:cNvPr id="24" name="Rectangle 23"/>
          <p:cNvSpPr/>
          <p:nvPr/>
        </p:nvSpPr>
        <p:spPr>
          <a:xfrm>
            <a:off x="149902" y="4841623"/>
            <a:ext cx="4572000" cy="246221"/>
          </a:xfrm>
          <a:prstGeom prst="rect">
            <a:avLst/>
          </a:prstGeom>
        </p:spPr>
        <p:txBody>
          <a:bodyPr>
            <a:spAutoFit/>
          </a:bodyPr>
          <a:lstStyle/>
          <a:p>
            <a:r>
              <a:rPr lang="en-US" sz="1000" i="1" dirty="0">
                <a:solidFill>
                  <a:schemeClr val="bg1"/>
                </a:solidFill>
                <a:latin typeface="+mj-lt"/>
              </a:rPr>
              <a:t>Source: Wolfgang </a:t>
            </a:r>
            <a:r>
              <a:rPr lang="en-US" sz="1000" i="1" dirty="0" err="1">
                <a:solidFill>
                  <a:schemeClr val="bg1"/>
                </a:solidFill>
                <a:latin typeface="+mj-lt"/>
              </a:rPr>
              <a:t>Wahlster</a:t>
            </a:r>
            <a:r>
              <a:rPr lang="en-US" sz="1000" i="1">
                <a:solidFill>
                  <a:schemeClr val="bg1"/>
                </a:solidFill>
                <a:latin typeface="+mj-lt"/>
              </a:rPr>
              <a:t>, </a:t>
            </a:r>
            <a:r>
              <a:rPr lang="en-US" sz="1000" i="1" smtClean="0">
                <a:solidFill>
                  <a:schemeClr val="bg1"/>
                </a:solidFill>
                <a:latin typeface="+mj-lt"/>
              </a:rPr>
              <a:t>DFKI, </a:t>
            </a:r>
            <a:r>
              <a:rPr lang="en-US" sz="1000" i="1" dirty="0">
                <a:solidFill>
                  <a:schemeClr val="bg1"/>
                </a:solidFill>
                <a:latin typeface="+mj-lt"/>
              </a:rPr>
              <a:t>Germany</a:t>
            </a:r>
          </a:p>
        </p:txBody>
      </p:sp>
    </p:spTree>
    <p:extLst>
      <p:ext uri="{BB962C8B-B14F-4D97-AF65-F5344CB8AC3E}">
        <p14:creationId xmlns:p14="http://schemas.microsoft.com/office/powerpoint/2010/main" val="1833631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1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10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childTnLst>
                          </p:cTn>
                        </p:par>
                        <p:par>
                          <p:cTn id="42" fill="hold">
                            <p:stCondLst>
                              <p:cond delay="500"/>
                            </p:stCondLst>
                            <p:childTnLst>
                              <p:par>
                                <p:cTn id="43" presetID="9"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1000"/>
                                        <p:tgtEl>
                                          <p:spTgt spid="16"/>
                                        </p:tgtEl>
                                      </p:cBhvr>
                                    </p:animEffect>
                                  </p:childTnLst>
                                </p:cTn>
                              </p:par>
                            </p:childTnLst>
                          </p:cTn>
                        </p:par>
                        <p:par>
                          <p:cTn id="46" fill="hold">
                            <p:stCondLst>
                              <p:cond delay="1500"/>
                            </p:stCondLst>
                            <p:childTnLst>
                              <p:par>
                                <p:cTn id="47" presetID="9"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1000"/>
                                        <p:tgtEl>
                                          <p:spTgt spid="17"/>
                                        </p:tgtEl>
                                      </p:cBhvr>
                                    </p:animEffect>
                                  </p:childTnLst>
                                </p:cTn>
                              </p:par>
                            </p:childTnLst>
                          </p:cTn>
                        </p:par>
                        <p:par>
                          <p:cTn id="50" fill="hold">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1000"/>
                                        <p:tgtEl>
                                          <p:spTgt spid="18"/>
                                        </p:tgtEl>
                                      </p:cBhvr>
                                    </p:animEffect>
                                  </p:childTnLst>
                                </p:cTn>
                              </p:par>
                            </p:childTnLst>
                          </p:cTn>
                        </p:par>
                        <p:par>
                          <p:cTn id="54" fill="hold">
                            <p:stCondLst>
                              <p:cond delay="350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10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dissolve">
                                      <p:cBhvr>
                                        <p:cTn id="6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0" grpId="0" animBg="1"/>
      <p:bldP spid="15" grpId="0" animBg="1"/>
      <p:bldP spid="16" grpId="0" animBg="1"/>
      <p:bldP spid="17" grpId="0" animBg="1"/>
      <p:bldP spid="18" grpId="0" animBg="1"/>
      <p:bldP spid="19" grpId="0" animBg="1"/>
      <p:bldP spid="22"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11961" y="3739183"/>
            <a:ext cx="2528663" cy="1065609"/>
          </a:xfrm>
          <a:prstGeom prst="roundRect">
            <a:avLst>
              <a:gd name="adj" fmla="val 7844"/>
            </a:avLst>
          </a:prstGeom>
          <a:solidFill>
            <a:srgbClr val="009999"/>
          </a:solidFill>
          <a:ln w="28575">
            <a:solidFill>
              <a:srgbClr val="009999"/>
            </a:solidFill>
          </a:ln>
        </p:spPr>
        <p:txBody>
          <a:bodyPr wrap="square">
            <a:spAutoFit/>
          </a:bodyPr>
          <a:lstStyle/>
          <a:p>
            <a:r>
              <a:rPr lang="en-US" altLang="zh-TW" sz="1400" b="1" dirty="0" smtClean="0">
                <a:solidFill>
                  <a:schemeClr val="bg1"/>
                </a:solidFill>
                <a:ea typeface="微軟正黑體" pitchFamily="34" charset="-120"/>
                <a:cs typeface="Arial" panose="020B0604020202020204" pitchFamily="34" charset="0"/>
              </a:rPr>
              <a:t>Semantic Product Memory</a:t>
            </a:r>
          </a:p>
          <a:p>
            <a:pPr marL="122238" indent="-122238">
              <a:lnSpc>
                <a:spcPts val="1400"/>
              </a:lnSpc>
              <a:buFont typeface="Arial" charset="0"/>
              <a:buChar char="•"/>
            </a:pPr>
            <a:r>
              <a:rPr lang="en-US" altLang="zh-TW" sz="1200" dirty="0" smtClean="0">
                <a:solidFill>
                  <a:schemeClr val="bg1"/>
                </a:solidFill>
                <a:cs typeface="Arial" panose="020B0604020202020204" pitchFamily="34" charset="0"/>
              </a:rPr>
              <a:t>Top Shell Selection</a:t>
            </a:r>
          </a:p>
          <a:p>
            <a:pPr marL="122238" indent="-122238">
              <a:lnSpc>
                <a:spcPts val="1400"/>
              </a:lnSpc>
              <a:buFont typeface="Arial" charset="0"/>
              <a:buChar char="•"/>
            </a:pPr>
            <a:r>
              <a:rPr lang="en-US" altLang="zh-TW" sz="1200" dirty="0" smtClean="0">
                <a:solidFill>
                  <a:schemeClr val="bg1"/>
                </a:solidFill>
                <a:cs typeface="Arial" panose="020B0604020202020204" pitchFamily="34" charset="0"/>
              </a:rPr>
              <a:t>Circuit-Top Shell Packaging</a:t>
            </a:r>
          </a:p>
          <a:p>
            <a:pPr marL="122238" indent="-122238">
              <a:lnSpc>
                <a:spcPts val="1400"/>
              </a:lnSpc>
              <a:buFont typeface="Arial" charset="0"/>
              <a:buChar char="•"/>
            </a:pPr>
            <a:r>
              <a:rPr lang="en-US" altLang="zh-TW" sz="1200" dirty="0" smtClean="0">
                <a:solidFill>
                  <a:schemeClr val="bg1"/>
                </a:solidFill>
                <a:cs typeface="Arial" panose="020B0604020202020204" pitchFamily="34" charset="0"/>
              </a:rPr>
              <a:t>RES-COM </a:t>
            </a:r>
            <a:r>
              <a:rPr lang="en-US" altLang="zh-TW" sz="1200" dirty="0" err="1" smtClean="0">
                <a:solidFill>
                  <a:schemeClr val="bg1"/>
                </a:solidFill>
                <a:cs typeface="Arial" panose="020B0604020202020204" pitchFamily="34" charset="0"/>
              </a:rPr>
              <a:t>Engravature</a:t>
            </a:r>
            <a:endParaRPr lang="en-US" altLang="zh-TW" sz="1200" dirty="0" smtClean="0">
              <a:solidFill>
                <a:schemeClr val="bg1"/>
              </a:solidFill>
              <a:cs typeface="Arial" panose="020B0604020202020204" pitchFamily="34" charset="0"/>
            </a:endParaRPr>
          </a:p>
          <a:p>
            <a:pPr marL="122238" indent="-122238">
              <a:lnSpc>
                <a:spcPts val="1400"/>
              </a:lnSpc>
              <a:buFont typeface="Arial" charset="0"/>
              <a:buChar char="•"/>
            </a:pPr>
            <a:r>
              <a:rPr lang="en-US" altLang="zh-TW" sz="1200" dirty="0" smtClean="0">
                <a:solidFill>
                  <a:schemeClr val="bg1"/>
                </a:solidFill>
                <a:cs typeface="Arial" panose="020B0604020202020204" pitchFamily="34" charset="0"/>
              </a:rPr>
              <a:t>Top and Bottom Shell Assembly</a:t>
            </a:r>
            <a:endParaRPr lang="zh-TW" altLang="en-US" sz="1200" dirty="0">
              <a:solidFill>
                <a:schemeClr val="bg1"/>
              </a:solidFill>
              <a:cs typeface="Arial" panose="020B0604020202020204" pitchFamily="34" charset="0"/>
            </a:endParaRPr>
          </a:p>
        </p:txBody>
      </p:sp>
      <p:grpSp>
        <p:nvGrpSpPr>
          <p:cNvPr id="18" name="Group 17"/>
          <p:cNvGrpSpPr/>
          <p:nvPr/>
        </p:nvGrpSpPr>
        <p:grpSpPr>
          <a:xfrm>
            <a:off x="2524038" y="1159263"/>
            <a:ext cx="5293579" cy="130553"/>
            <a:chOff x="3013621" y="951356"/>
            <a:chExt cx="5293579" cy="130553"/>
          </a:xfrm>
        </p:grpSpPr>
        <p:sp>
          <p:nvSpPr>
            <p:cNvPr id="85" name="Isosceles Triangle 84"/>
            <p:cNvSpPr/>
            <p:nvPr/>
          </p:nvSpPr>
          <p:spPr>
            <a:xfrm>
              <a:off x="5504486" y="972915"/>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Isosceles Triangle 85"/>
            <p:cNvSpPr/>
            <p:nvPr/>
          </p:nvSpPr>
          <p:spPr>
            <a:xfrm>
              <a:off x="8163184" y="951356"/>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Isosceles Triangle 39"/>
            <p:cNvSpPr/>
            <p:nvPr/>
          </p:nvSpPr>
          <p:spPr>
            <a:xfrm>
              <a:off x="3013621" y="953962"/>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7" name="圖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4916" y="3163118"/>
            <a:ext cx="968409" cy="597655"/>
          </a:xfrm>
          <a:prstGeom prst="roundRect">
            <a:avLst>
              <a:gd name="adj" fmla="val 8594"/>
            </a:avLst>
          </a:prstGeom>
          <a:solidFill>
            <a:srgbClr val="FFFFFF">
              <a:shade val="85000"/>
            </a:srgbClr>
          </a:solidFill>
          <a:ln>
            <a:noFill/>
          </a:ln>
          <a:effectLst/>
        </p:spPr>
      </p:pic>
      <p:sp>
        <p:nvSpPr>
          <p:cNvPr id="8" name="圓角矩形 7"/>
          <p:cNvSpPr/>
          <p:nvPr/>
        </p:nvSpPr>
        <p:spPr>
          <a:xfrm>
            <a:off x="1619672" y="1296583"/>
            <a:ext cx="6984776" cy="2973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cs typeface="Arial" panose="020B0604020202020204" pitchFamily="34" charset="0"/>
              </a:rPr>
              <a:t>Production Service Discovery, Matching and Execution</a:t>
            </a:r>
            <a:endParaRPr lang="zh-TW" altLang="en-US" sz="1600" dirty="0">
              <a:cs typeface="Arial" panose="020B0604020202020204" pitchFamily="34" charset="0"/>
            </a:endParaRPr>
          </a:p>
        </p:txBody>
      </p:sp>
      <p:sp>
        <p:nvSpPr>
          <p:cNvPr id="9" name="圓角矩形 8"/>
          <p:cNvSpPr/>
          <p:nvPr/>
        </p:nvSpPr>
        <p:spPr>
          <a:xfrm>
            <a:off x="1619672" y="2647013"/>
            <a:ext cx="6984776" cy="279152"/>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cs typeface="Arial" panose="020B0604020202020204" pitchFamily="34" charset="0"/>
              </a:rPr>
              <a:t>Production Path Planning Based on Semantic Product Memories</a:t>
            </a:r>
            <a:endParaRPr lang="zh-TW" altLang="en-US" sz="1600" dirty="0">
              <a:cs typeface="Arial" panose="020B0604020202020204" pitchFamily="34" charset="0"/>
            </a:endParaRPr>
          </a:p>
        </p:txBody>
      </p:sp>
      <p:cxnSp>
        <p:nvCxnSpPr>
          <p:cNvPr id="41" name="直線單箭頭接點 40"/>
          <p:cNvCxnSpPr/>
          <p:nvPr/>
        </p:nvCxnSpPr>
        <p:spPr>
          <a:xfrm>
            <a:off x="3387192" y="951837"/>
            <a:ext cx="1167724" cy="0"/>
          </a:xfrm>
          <a:prstGeom prst="straightConnector1">
            <a:avLst/>
          </a:prstGeom>
          <a:ln w="38100">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835697" y="275619"/>
            <a:ext cx="6632457" cy="967822"/>
            <a:chOff x="2471134" y="148761"/>
            <a:chExt cx="6200568" cy="967822"/>
          </a:xfrm>
        </p:grpSpPr>
        <p:sp>
          <p:nvSpPr>
            <p:cNvPr id="61" name="矩形 12"/>
            <p:cNvSpPr/>
            <p:nvPr/>
          </p:nvSpPr>
          <p:spPr>
            <a:xfrm>
              <a:off x="7321079" y="371637"/>
              <a:ext cx="1350567" cy="369213"/>
            </a:xfrm>
            <a:prstGeom prst="roundRect">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62" name="矩形 12"/>
            <p:cNvSpPr/>
            <p:nvPr/>
          </p:nvSpPr>
          <p:spPr>
            <a:xfrm>
              <a:off x="7321135" y="594244"/>
              <a:ext cx="1350567" cy="34585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pic>
          <p:nvPicPr>
            <p:cNvPr id="6" name="圖片 5"/>
            <p:cNvPicPr>
              <a:picLocks noChangeAspect="1"/>
            </p:cNvPicPr>
            <p:nvPr/>
          </p:nvPicPr>
          <p:blipFill rotWithShape="1">
            <a:blip r:embed="rId4" cstate="screen">
              <a:extLst>
                <a:ext uri="{28A0092B-C50C-407E-A947-70E740481C1C}">
                  <a14:useLocalDpi xmlns:a14="http://schemas.microsoft.com/office/drawing/2010/main"/>
                </a:ext>
              </a:extLst>
            </a:blip>
            <a:srcRect l="7157" t="14079" r="6966"/>
            <a:stretch/>
          </p:blipFill>
          <p:spPr>
            <a:xfrm>
              <a:off x="5128250" y="148761"/>
              <a:ext cx="817943" cy="831942"/>
            </a:xfrm>
            <a:prstGeom prst="roundRect">
              <a:avLst>
                <a:gd name="adj" fmla="val 8594"/>
              </a:avLst>
            </a:prstGeom>
            <a:solidFill>
              <a:srgbClr val="FFFFFF">
                <a:shade val="85000"/>
              </a:srgbClr>
            </a:solidFill>
            <a:ln>
              <a:noFill/>
            </a:ln>
            <a:effectLst/>
          </p:spPr>
        </p:pic>
        <p:sp>
          <p:nvSpPr>
            <p:cNvPr id="12" name="矩形 11"/>
            <p:cNvSpPr/>
            <p:nvPr/>
          </p:nvSpPr>
          <p:spPr>
            <a:xfrm>
              <a:off x="5501620" y="152463"/>
              <a:ext cx="1134615" cy="276999"/>
            </a:xfrm>
            <a:prstGeom prst="rect">
              <a:avLst/>
            </a:prstGeom>
          </p:spPr>
          <p:txBody>
            <a:bodyPr wrap="square">
              <a:spAutoFit/>
            </a:bodyPr>
            <a:lstStyle/>
            <a:p>
              <a:pPr algn="r"/>
              <a:r>
                <a:rPr lang="en-US" altLang="zh-TW" sz="1200" b="1" smtClean="0">
                  <a:latin typeface="Arial" panose="020B0604020202020204" pitchFamily="34" charset="0"/>
                  <a:cs typeface="Arial" panose="020B0604020202020204" pitchFamily="34" charset="0"/>
                </a:rPr>
                <a:t>CNC</a:t>
              </a:r>
              <a:r>
                <a:rPr lang="en-US" altLang="zh-TW" sz="1200" b="1" smtClean="0">
                  <a:solidFill>
                    <a:schemeClr val="bg1"/>
                  </a:solidFill>
                  <a:latin typeface="Arial" panose="020B0604020202020204" pitchFamily="34" charset="0"/>
                  <a:cs typeface="Arial" panose="020B0604020202020204" pitchFamily="34" charset="0"/>
                </a:rPr>
                <a:t>  </a:t>
              </a:r>
              <a:r>
                <a:rPr lang="en-US" altLang="zh-TW" sz="1200" b="1" smtClean="0">
                  <a:solidFill>
                    <a:schemeClr val="bg1"/>
                  </a:solidFill>
                  <a:latin typeface="Arial" panose="020B0604020202020204" pitchFamily="34" charset="0"/>
                  <a:ea typeface="微軟正黑體" pitchFamily="34" charset="-120"/>
                  <a:cs typeface="Arial" panose="020B0604020202020204" pitchFamily="34" charset="0"/>
                </a:rPr>
                <a:t>Machine       </a:t>
              </a:r>
              <a:endParaRPr lang="zh-TW" altLang="en-US" sz="12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nvGrpSpPr>
            <p:cNvPr id="5" name="Group 4"/>
            <p:cNvGrpSpPr/>
            <p:nvPr/>
          </p:nvGrpSpPr>
          <p:grpSpPr>
            <a:xfrm>
              <a:off x="2513539" y="365847"/>
              <a:ext cx="1350623" cy="568466"/>
              <a:chOff x="1492652" y="1232728"/>
              <a:chExt cx="1350623" cy="568466"/>
            </a:xfrm>
          </p:grpSpPr>
          <p:sp>
            <p:nvSpPr>
              <p:cNvPr id="59" name="矩形 12"/>
              <p:cNvSpPr/>
              <p:nvPr/>
            </p:nvSpPr>
            <p:spPr>
              <a:xfrm>
                <a:off x="1492652" y="1232728"/>
                <a:ext cx="1350567" cy="369213"/>
              </a:xfrm>
              <a:prstGeom prst="roundRect">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13" name="矩形 12"/>
              <p:cNvSpPr/>
              <p:nvPr/>
            </p:nvSpPr>
            <p:spPr>
              <a:xfrm>
                <a:off x="1492708" y="1455335"/>
                <a:ext cx="1350567" cy="34585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grpSp>
        <p:sp>
          <p:nvSpPr>
            <p:cNvPr id="20" name="文字方塊 19"/>
            <p:cNvSpPr txBox="1"/>
            <p:nvPr/>
          </p:nvSpPr>
          <p:spPr>
            <a:xfrm>
              <a:off x="2471134" y="329609"/>
              <a:ext cx="1434619" cy="674544"/>
            </a:xfrm>
            <a:prstGeom prst="rect">
              <a:avLst/>
            </a:prstGeom>
            <a:noFill/>
          </p:spPr>
          <p:txBody>
            <a:bodyPr wrap="square" rtlCol="0">
              <a:spAutoFit/>
            </a:bodyPr>
            <a:lstStyle/>
            <a:p>
              <a:pPr algn="ctr">
                <a:spcAft>
                  <a:spcPts val="300"/>
                </a:spcAft>
              </a:pP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Machine</a:t>
              </a:r>
              <a:r>
                <a:rPr lang="en-US" altLang="zh-TW" sz="1200" b="1" dirty="0" smtClean="0">
                  <a:solidFill>
                    <a:schemeClr val="bg1"/>
                  </a:solidFill>
                  <a:latin typeface="Arial" panose="020B0604020202020204" pitchFamily="34" charset="0"/>
                  <a:cs typeface="Arial" panose="020B0604020202020204" pitchFamily="34" charset="0"/>
                </a:rPr>
                <a:t> 1</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23" name="文字方塊 22"/>
            <p:cNvSpPr txBox="1"/>
            <p:nvPr/>
          </p:nvSpPr>
          <p:spPr>
            <a:xfrm>
              <a:off x="4150237" y="562457"/>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sp>
          <p:nvSpPr>
            <p:cNvPr id="35" name="文字方塊 34"/>
            <p:cNvSpPr txBox="1"/>
            <p:nvPr/>
          </p:nvSpPr>
          <p:spPr>
            <a:xfrm>
              <a:off x="7359068" y="328666"/>
              <a:ext cx="1248650" cy="674544"/>
            </a:xfrm>
            <a:prstGeom prst="rect">
              <a:avLst/>
            </a:prstGeom>
            <a:noFill/>
          </p:spPr>
          <p:txBody>
            <a:bodyPr wrap="none" rtlCol="0">
              <a:spAutoFit/>
            </a:bodyPr>
            <a:lstStyle/>
            <a:p>
              <a:pPr algn="ctr">
                <a:spcAft>
                  <a:spcPts val="300"/>
                </a:spcAft>
              </a:pP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Machine</a:t>
              </a:r>
              <a:r>
                <a:rPr lang="zh-TW" altLang="en-US" sz="1200" b="1" dirty="0" smtClean="0">
                  <a:solidFill>
                    <a:schemeClr val="bg1"/>
                  </a:solidFill>
                  <a:latin typeface="Arial" panose="020B0604020202020204" pitchFamily="34" charset="0"/>
                  <a:ea typeface="微軟正黑體" pitchFamily="34" charset="-120"/>
                  <a:cs typeface="Arial" panose="020B0604020202020204" pitchFamily="34" charset="0"/>
                </a:rPr>
                <a:t> </a:t>
              </a:r>
              <a:r>
                <a:rPr lang="en-US" altLang="zh-TW" sz="1200" b="1" i="1" dirty="0" smtClean="0">
                  <a:solidFill>
                    <a:schemeClr val="bg1"/>
                  </a:solidFill>
                  <a:latin typeface="Arial" panose="020B0604020202020204" pitchFamily="34" charset="0"/>
                  <a:ea typeface="微軟正黑體" pitchFamily="34" charset="-120"/>
                  <a:cs typeface="Arial" panose="020B0604020202020204" pitchFamily="34" charset="0"/>
                </a:rPr>
                <a:t>N</a:t>
              </a:r>
              <a:endParaRPr lang="en-US" altLang="zh-TW" sz="1200" i="1" dirty="0">
                <a:latin typeface="Arial" panose="020B0604020202020204" pitchFamily="34" charset="0"/>
                <a:cs typeface="Arial" panose="020B0604020202020204" pitchFamily="34" charset="0"/>
              </a:endParaRP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 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72" name="文字方塊 22"/>
            <p:cNvSpPr txBox="1"/>
            <p:nvPr/>
          </p:nvSpPr>
          <p:spPr>
            <a:xfrm>
              <a:off x="6442955" y="562457"/>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grpSp>
      <p:grpSp>
        <p:nvGrpSpPr>
          <p:cNvPr id="24" name="Group 23"/>
          <p:cNvGrpSpPr/>
          <p:nvPr/>
        </p:nvGrpSpPr>
        <p:grpSpPr>
          <a:xfrm>
            <a:off x="3347864" y="556320"/>
            <a:ext cx="3611596" cy="385235"/>
            <a:chOff x="3837146" y="416193"/>
            <a:chExt cx="3454679" cy="385235"/>
          </a:xfrm>
        </p:grpSpPr>
        <p:sp>
          <p:nvSpPr>
            <p:cNvPr id="38" name="矩形 37"/>
            <p:cNvSpPr/>
            <p:nvPr/>
          </p:nvSpPr>
          <p:spPr>
            <a:xfrm>
              <a:off x="3837146" y="416193"/>
              <a:ext cx="1223751" cy="369332"/>
            </a:xfrm>
            <a:prstGeom prst="rect">
              <a:avLst/>
            </a:prstGeom>
          </p:spPr>
          <p:txBody>
            <a:bodyPr wrap="square">
              <a:spAutoFit/>
            </a:bodyPr>
            <a:lstStyle/>
            <a:p>
              <a:pPr algn="ctr">
                <a:lnSpc>
                  <a:spcPct val="90000"/>
                </a:lnSpc>
              </a:pPr>
              <a:r>
                <a:rPr lang="en-US" altLang="zh-TW" sz="1000" b="1" dirty="0">
                  <a:solidFill>
                    <a:schemeClr val="bg1"/>
                  </a:solidFill>
                  <a:latin typeface="Arial" panose="020B0604020202020204" pitchFamily="34" charset="0"/>
                  <a:cs typeface="Arial" panose="020B0604020202020204" pitchFamily="34" charset="0"/>
                </a:rPr>
                <a:t>M2M</a:t>
              </a:r>
            </a:p>
            <a:p>
              <a:pPr algn="ctr">
                <a:lnSpc>
                  <a:spcPct val="90000"/>
                </a:lnSpc>
              </a:pPr>
              <a:r>
                <a:rPr lang="en-US" altLang="zh-TW" sz="1000" b="1" dirty="0">
                  <a:solidFill>
                    <a:schemeClr val="bg1"/>
                  </a:solidFill>
                  <a:latin typeface="Arial" panose="020B0604020202020204" pitchFamily="34" charset="0"/>
                  <a:cs typeface="Arial" panose="020B0604020202020204" pitchFamily="34" charset="0"/>
                </a:rPr>
                <a:t>Communication</a:t>
              </a:r>
              <a:endParaRPr lang="zh-TW" altLang="en-US" sz="1000" b="1" dirty="0">
                <a:solidFill>
                  <a:schemeClr val="bg1"/>
                </a:solidFill>
                <a:latin typeface="Arial" panose="020B0604020202020204" pitchFamily="34" charset="0"/>
                <a:cs typeface="Arial" panose="020B0604020202020204" pitchFamily="34" charset="0"/>
              </a:endParaRPr>
            </a:p>
          </p:txBody>
        </p:sp>
        <p:sp>
          <p:nvSpPr>
            <p:cNvPr id="73" name="矩形 37"/>
            <p:cNvSpPr/>
            <p:nvPr/>
          </p:nvSpPr>
          <p:spPr>
            <a:xfrm>
              <a:off x="6110166" y="432096"/>
              <a:ext cx="1181659" cy="369332"/>
            </a:xfrm>
            <a:prstGeom prst="rect">
              <a:avLst/>
            </a:prstGeom>
          </p:spPr>
          <p:txBody>
            <a:bodyPr wrap="square">
              <a:spAutoFit/>
            </a:bodyPr>
            <a:lstStyle/>
            <a:p>
              <a:pPr algn="ctr">
                <a:lnSpc>
                  <a:spcPct val="90000"/>
                </a:lnSpc>
              </a:pPr>
              <a:r>
                <a:rPr lang="en-US" altLang="zh-TW" sz="1000" b="1" dirty="0">
                  <a:solidFill>
                    <a:schemeClr val="bg1"/>
                  </a:solidFill>
                  <a:latin typeface="Arial" panose="020B0604020202020204" pitchFamily="34" charset="0"/>
                  <a:cs typeface="Arial" panose="020B0604020202020204" pitchFamily="34" charset="0"/>
                </a:rPr>
                <a:t>M2M</a:t>
              </a:r>
            </a:p>
            <a:p>
              <a:pPr algn="ctr">
                <a:lnSpc>
                  <a:spcPct val="90000"/>
                </a:lnSpc>
              </a:pPr>
              <a:r>
                <a:rPr lang="en-US" altLang="zh-TW" sz="1000" b="1" dirty="0">
                  <a:solidFill>
                    <a:schemeClr val="bg1"/>
                  </a:solidFill>
                  <a:latin typeface="Arial" panose="020B0604020202020204" pitchFamily="34" charset="0"/>
                  <a:cs typeface="Arial" panose="020B0604020202020204" pitchFamily="34" charset="0"/>
                </a:rPr>
                <a:t>Communication</a:t>
              </a:r>
              <a:endParaRPr lang="zh-TW" altLang="en-US" sz="1000" b="1" dirty="0">
                <a:solidFill>
                  <a:schemeClr val="bg1"/>
                </a:solidFill>
                <a:latin typeface="Arial" panose="020B0604020202020204" pitchFamily="34" charset="0"/>
                <a:cs typeface="Arial" panose="020B0604020202020204" pitchFamily="34" charset="0"/>
              </a:endParaRPr>
            </a:p>
          </p:txBody>
        </p:sp>
      </p:grpSp>
      <p:cxnSp>
        <p:nvCxnSpPr>
          <p:cNvPr id="74" name="直線單箭頭接點 40"/>
          <p:cNvCxnSpPr/>
          <p:nvPr/>
        </p:nvCxnSpPr>
        <p:spPr>
          <a:xfrm>
            <a:off x="5724128" y="962922"/>
            <a:ext cx="1193113" cy="0"/>
          </a:xfrm>
          <a:prstGeom prst="straightConnector1">
            <a:avLst/>
          </a:prstGeom>
          <a:ln w="38100">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6" name="Group 15"/>
          <p:cNvGrpSpPr/>
          <p:nvPr/>
        </p:nvGrpSpPr>
        <p:grpSpPr>
          <a:xfrm>
            <a:off x="1839502" y="1681081"/>
            <a:ext cx="6638035" cy="761958"/>
            <a:chOff x="2478219" y="1448768"/>
            <a:chExt cx="6225929" cy="761958"/>
          </a:xfrm>
        </p:grpSpPr>
        <p:grpSp>
          <p:nvGrpSpPr>
            <p:cNvPr id="69" name="Group 68"/>
            <p:cNvGrpSpPr/>
            <p:nvPr/>
          </p:nvGrpSpPr>
          <p:grpSpPr>
            <a:xfrm>
              <a:off x="7316486" y="1571526"/>
              <a:ext cx="1350623" cy="597771"/>
              <a:chOff x="1492652" y="1279269"/>
              <a:chExt cx="1350623" cy="517347"/>
            </a:xfrm>
          </p:grpSpPr>
          <p:sp>
            <p:nvSpPr>
              <p:cNvPr id="70" name="矩形 12"/>
              <p:cNvSpPr/>
              <p:nvPr/>
            </p:nvSpPr>
            <p:spPr>
              <a:xfrm>
                <a:off x="1492652" y="1279269"/>
                <a:ext cx="1350567" cy="322673"/>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71" name="矩形 12"/>
              <p:cNvSpPr/>
              <p:nvPr/>
            </p:nvSpPr>
            <p:spPr>
              <a:xfrm>
                <a:off x="1492708" y="1511582"/>
                <a:ext cx="1350567" cy="28503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grpSp>
        <p:grpSp>
          <p:nvGrpSpPr>
            <p:cNvPr id="66" name="Group 65"/>
            <p:cNvGrpSpPr/>
            <p:nvPr/>
          </p:nvGrpSpPr>
          <p:grpSpPr>
            <a:xfrm>
              <a:off x="2513483" y="1588278"/>
              <a:ext cx="1350623" cy="577823"/>
              <a:chOff x="1492652" y="1298288"/>
              <a:chExt cx="1350623" cy="500083"/>
            </a:xfrm>
          </p:grpSpPr>
          <p:sp>
            <p:nvSpPr>
              <p:cNvPr id="67" name="矩形 12"/>
              <p:cNvSpPr/>
              <p:nvPr/>
            </p:nvSpPr>
            <p:spPr>
              <a:xfrm>
                <a:off x="1492652" y="1298288"/>
                <a:ext cx="1350567" cy="303653"/>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68" name="矩形 12"/>
              <p:cNvSpPr/>
              <p:nvPr/>
            </p:nvSpPr>
            <p:spPr>
              <a:xfrm>
                <a:off x="1492708" y="1511581"/>
                <a:ext cx="1350567" cy="28679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grpSp>
        <p:pic>
          <p:nvPicPr>
            <p:cNvPr id="10" name="圖片 9"/>
            <p:cNvPicPr>
              <a:picLocks noChangeAspect="1"/>
            </p:cNvPicPr>
            <p:nvPr/>
          </p:nvPicPr>
          <p:blipFill rotWithShape="1">
            <a:blip r:embed="rId5" cstate="screen">
              <a:extLst>
                <a:ext uri="{28A0092B-C50C-407E-A947-70E740481C1C}">
                  <a14:useLocalDpi xmlns:a14="http://schemas.microsoft.com/office/drawing/2010/main"/>
                </a:ext>
              </a:extLst>
            </a:blip>
            <a:srcRect t="6536" b="6112"/>
            <a:stretch/>
          </p:blipFill>
          <p:spPr>
            <a:xfrm>
              <a:off x="4840152" y="1562589"/>
              <a:ext cx="1372597" cy="628111"/>
            </a:xfrm>
            <a:prstGeom prst="roundRect">
              <a:avLst>
                <a:gd name="adj" fmla="val 8594"/>
              </a:avLst>
            </a:prstGeom>
            <a:solidFill>
              <a:srgbClr val="FFFFFF">
                <a:shade val="85000"/>
              </a:srgbClr>
            </a:solidFill>
            <a:ln>
              <a:noFill/>
            </a:ln>
            <a:effectLst/>
          </p:spPr>
        </p:pic>
        <p:sp>
          <p:nvSpPr>
            <p:cNvPr id="21" name="文字方塊 20"/>
            <p:cNvSpPr txBox="1"/>
            <p:nvPr/>
          </p:nvSpPr>
          <p:spPr>
            <a:xfrm>
              <a:off x="2478219" y="1577170"/>
              <a:ext cx="1421093" cy="633507"/>
            </a:xfrm>
            <a:prstGeom prst="rect">
              <a:avLst/>
            </a:prstGeom>
            <a:noFill/>
          </p:spPr>
          <p:txBody>
            <a:bodyPr wrap="none" rtlCol="0">
              <a:spAutoFit/>
            </a:bodyPr>
            <a:lstStyle/>
            <a:p>
              <a:pPr algn="ctr"/>
              <a:r>
                <a:rPr lang="en-US" altLang="zh-TW" sz="1100" b="1" dirty="0" err="1" smtClean="0">
                  <a:solidFill>
                    <a:schemeClr val="bg1"/>
                  </a:solidFill>
                  <a:latin typeface="Arial" panose="020B0604020202020204" pitchFamily="34" charset="0"/>
                  <a:ea typeface="微軟正黑體" pitchFamily="34" charset="-120"/>
                  <a:cs typeface="Arial" panose="020B0604020202020204" pitchFamily="34" charset="0"/>
                </a:rPr>
                <a:t>Workpiece</a:t>
              </a: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 Carrier </a:t>
              </a:r>
              <a:r>
                <a:rPr lang="en-US" altLang="zh-TW" sz="1100" b="1" dirty="0" smtClean="0">
                  <a:solidFill>
                    <a:schemeClr val="bg1"/>
                  </a:solidFill>
                  <a:latin typeface="Arial" panose="020B0604020202020204" pitchFamily="34" charset="0"/>
                  <a:cs typeface="Arial" panose="020B0604020202020204" pitchFamily="34" charset="0"/>
                </a:rPr>
                <a:t>1</a:t>
              </a:r>
            </a:p>
            <a:p>
              <a:pPr algn="ctr">
                <a:lnSpc>
                  <a:spcPts val="1300"/>
                </a:lnSpc>
                <a:spcBef>
                  <a:spcPts val="300"/>
                </a:spcBef>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 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36" name="文字方塊 35"/>
            <p:cNvSpPr txBox="1"/>
            <p:nvPr/>
          </p:nvSpPr>
          <p:spPr>
            <a:xfrm>
              <a:off x="7260502" y="1577219"/>
              <a:ext cx="1443646" cy="633507"/>
            </a:xfrm>
            <a:prstGeom prst="rect">
              <a:avLst/>
            </a:prstGeom>
            <a:noFill/>
          </p:spPr>
          <p:txBody>
            <a:bodyPr wrap="none" rtlCol="0">
              <a:spAutoFit/>
            </a:bodyPr>
            <a:lstStyle/>
            <a:p>
              <a:pPr algn="ctr"/>
              <a:r>
                <a:rPr lang="en-US" altLang="zh-TW" sz="1100" b="1" dirty="0" err="1" smtClean="0">
                  <a:solidFill>
                    <a:schemeClr val="bg1"/>
                  </a:solidFill>
                  <a:latin typeface="Arial" panose="020B0604020202020204" pitchFamily="34" charset="0"/>
                  <a:ea typeface="微軟正黑體" pitchFamily="34" charset="-120"/>
                  <a:cs typeface="Arial" panose="020B0604020202020204" pitchFamily="34" charset="0"/>
                </a:rPr>
                <a:t>Workpiece</a:t>
              </a: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 Carrier</a:t>
              </a:r>
              <a:r>
                <a:rPr lang="zh-TW" altLang="en-US" sz="1100" b="1" dirty="0" smtClean="0">
                  <a:solidFill>
                    <a:schemeClr val="bg1"/>
                  </a:solidFill>
                  <a:latin typeface="Arial" panose="020B0604020202020204" pitchFamily="34" charset="0"/>
                  <a:ea typeface="微軟正黑體" pitchFamily="34" charset="-120"/>
                  <a:cs typeface="Arial" panose="020B0604020202020204" pitchFamily="34" charset="0"/>
                </a:rPr>
                <a:t> </a:t>
              </a:r>
              <a:r>
                <a:rPr lang="en-US" altLang="zh-TW" sz="1100" b="1" i="1" dirty="0" smtClean="0">
                  <a:solidFill>
                    <a:schemeClr val="bg1"/>
                  </a:solidFill>
                  <a:latin typeface="Arial" panose="020B0604020202020204" pitchFamily="34" charset="0"/>
                  <a:cs typeface="Arial" panose="020B0604020202020204" pitchFamily="34" charset="0"/>
                </a:rPr>
                <a:t>N</a:t>
              </a:r>
              <a:endParaRPr lang="en-US" altLang="zh-TW" sz="1100" b="1" i="1" dirty="0">
                <a:solidFill>
                  <a:schemeClr val="bg1"/>
                </a:solidFill>
                <a:latin typeface="Arial" panose="020B0604020202020204" pitchFamily="34" charset="0"/>
                <a:cs typeface="Arial" panose="020B0604020202020204" pitchFamily="34" charset="0"/>
              </a:endParaRPr>
            </a:p>
            <a:p>
              <a:pPr algn="ctr">
                <a:lnSpc>
                  <a:spcPts val="1300"/>
                </a:lnSpc>
                <a:spcBef>
                  <a:spcPts val="300"/>
                </a:spcBef>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 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81" name="文字方塊 22"/>
            <p:cNvSpPr txBox="1"/>
            <p:nvPr/>
          </p:nvSpPr>
          <p:spPr>
            <a:xfrm>
              <a:off x="4150237" y="1451946"/>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sp>
          <p:nvSpPr>
            <p:cNvPr id="82" name="文字方塊 22"/>
            <p:cNvSpPr txBox="1"/>
            <p:nvPr/>
          </p:nvSpPr>
          <p:spPr>
            <a:xfrm>
              <a:off x="6478003" y="1448768"/>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grpSp>
      <p:grpSp>
        <p:nvGrpSpPr>
          <p:cNvPr id="17" name="Group 16"/>
          <p:cNvGrpSpPr/>
          <p:nvPr/>
        </p:nvGrpSpPr>
        <p:grpSpPr>
          <a:xfrm>
            <a:off x="2222984" y="1662935"/>
            <a:ext cx="5763136" cy="115772"/>
            <a:chOff x="2712567" y="1392201"/>
            <a:chExt cx="5763136" cy="115772"/>
          </a:xfrm>
        </p:grpSpPr>
        <p:grpSp>
          <p:nvGrpSpPr>
            <p:cNvPr id="43" name="Group 42"/>
            <p:cNvGrpSpPr/>
            <p:nvPr/>
          </p:nvGrpSpPr>
          <p:grpSpPr>
            <a:xfrm>
              <a:off x="2712567" y="1396754"/>
              <a:ext cx="949034" cy="111219"/>
              <a:chOff x="1691680" y="2205130"/>
              <a:chExt cx="949034" cy="111219"/>
            </a:xfrm>
          </p:grpSpPr>
          <p:sp>
            <p:nvSpPr>
              <p:cNvPr id="87" name="Isosceles Triangle 86"/>
              <p:cNvSpPr/>
              <p:nvPr/>
            </p:nvSpPr>
            <p:spPr>
              <a:xfrm>
                <a:off x="1691680" y="2205130"/>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Isosceles Triangle 87"/>
              <p:cNvSpPr/>
              <p:nvPr/>
            </p:nvSpPr>
            <p:spPr>
              <a:xfrm>
                <a:off x="2496698" y="2207355"/>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89" name="Group 88"/>
            <p:cNvGrpSpPr/>
            <p:nvPr/>
          </p:nvGrpSpPr>
          <p:grpSpPr>
            <a:xfrm>
              <a:off x="7526669" y="1393658"/>
              <a:ext cx="949034" cy="111219"/>
              <a:chOff x="1691680" y="2205130"/>
              <a:chExt cx="949034" cy="111219"/>
            </a:xfrm>
          </p:grpSpPr>
          <p:sp>
            <p:nvSpPr>
              <p:cNvPr id="90" name="Isosceles Triangle 89"/>
              <p:cNvSpPr/>
              <p:nvPr/>
            </p:nvSpPr>
            <p:spPr>
              <a:xfrm>
                <a:off x="1691680" y="2205130"/>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Isosceles Triangle 90"/>
              <p:cNvSpPr/>
              <p:nvPr/>
            </p:nvSpPr>
            <p:spPr>
              <a:xfrm>
                <a:off x="2496698" y="2207355"/>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92" name="Isosceles Triangle 91"/>
            <p:cNvSpPr/>
            <p:nvPr/>
          </p:nvSpPr>
          <p:spPr>
            <a:xfrm>
              <a:off x="5504486" y="1392201"/>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5" name="Group 14"/>
          <p:cNvGrpSpPr/>
          <p:nvPr/>
        </p:nvGrpSpPr>
        <p:grpSpPr>
          <a:xfrm>
            <a:off x="2513827" y="2515047"/>
            <a:ext cx="5303789" cy="116687"/>
            <a:chOff x="3003410" y="2179640"/>
            <a:chExt cx="5303789" cy="116687"/>
          </a:xfrm>
        </p:grpSpPr>
        <p:sp>
          <p:nvSpPr>
            <p:cNvPr id="93" name="Isosceles Triangle 92"/>
            <p:cNvSpPr/>
            <p:nvPr/>
          </p:nvSpPr>
          <p:spPr>
            <a:xfrm>
              <a:off x="5499655" y="2187333"/>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Isosceles Triangle 95"/>
            <p:cNvSpPr/>
            <p:nvPr/>
          </p:nvSpPr>
          <p:spPr>
            <a:xfrm>
              <a:off x="8163183" y="2181792"/>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Isosceles Triangle 96"/>
            <p:cNvSpPr/>
            <p:nvPr/>
          </p:nvSpPr>
          <p:spPr>
            <a:xfrm>
              <a:off x="3003410" y="2179640"/>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 name="Group 2"/>
          <p:cNvGrpSpPr/>
          <p:nvPr/>
        </p:nvGrpSpPr>
        <p:grpSpPr>
          <a:xfrm>
            <a:off x="1823968" y="3031962"/>
            <a:ext cx="6737956" cy="779229"/>
            <a:chOff x="2501021" y="2628347"/>
            <a:chExt cx="6306301" cy="779229"/>
          </a:xfrm>
        </p:grpSpPr>
        <p:grpSp>
          <p:nvGrpSpPr>
            <p:cNvPr id="78" name="Group 77"/>
            <p:cNvGrpSpPr/>
            <p:nvPr/>
          </p:nvGrpSpPr>
          <p:grpSpPr>
            <a:xfrm>
              <a:off x="7328560" y="2759506"/>
              <a:ext cx="1350623" cy="619134"/>
              <a:chOff x="1492652" y="1249102"/>
              <a:chExt cx="1350623" cy="535835"/>
            </a:xfrm>
          </p:grpSpPr>
          <p:sp>
            <p:nvSpPr>
              <p:cNvPr id="79" name="矩形 12"/>
              <p:cNvSpPr/>
              <p:nvPr/>
            </p:nvSpPr>
            <p:spPr>
              <a:xfrm>
                <a:off x="1492652" y="1249102"/>
                <a:ext cx="1350567" cy="31776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80" name="矩形 12"/>
              <p:cNvSpPr/>
              <p:nvPr/>
            </p:nvSpPr>
            <p:spPr>
              <a:xfrm>
                <a:off x="1492708" y="1471091"/>
                <a:ext cx="1350567" cy="31384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grpSp>
        <p:grpSp>
          <p:nvGrpSpPr>
            <p:cNvPr id="75" name="Group 74"/>
            <p:cNvGrpSpPr/>
            <p:nvPr/>
          </p:nvGrpSpPr>
          <p:grpSpPr>
            <a:xfrm>
              <a:off x="2520306" y="2774315"/>
              <a:ext cx="1350623" cy="593236"/>
              <a:chOff x="1492652" y="1272244"/>
              <a:chExt cx="1350623" cy="513422"/>
            </a:xfrm>
          </p:grpSpPr>
          <p:sp>
            <p:nvSpPr>
              <p:cNvPr id="76" name="矩形 12"/>
              <p:cNvSpPr/>
              <p:nvPr/>
            </p:nvSpPr>
            <p:spPr>
              <a:xfrm>
                <a:off x="1492652" y="1272244"/>
                <a:ext cx="1350567" cy="30744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sp>
            <p:nvSpPr>
              <p:cNvPr id="77" name="矩形 12"/>
              <p:cNvSpPr/>
              <p:nvPr/>
            </p:nvSpPr>
            <p:spPr>
              <a:xfrm>
                <a:off x="1492708" y="1486329"/>
                <a:ext cx="1350567" cy="2993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latin typeface="Arial" panose="020B0604020202020204" pitchFamily="34" charset="0"/>
                  <a:cs typeface="Arial" panose="020B0604020202020204" pitchFamily="34" charset="0"/>
                </a:endParaRPr>
              </a:p>
            </p:txBody>
          </p:sp>
        </p:grpSp>
        <p:sp>
          <p:nvSpPr>
            <p:cNvPr id="22" name="文字方塊 21"/>
            <p:cNvSpPr txBox="1"/>
            <p:nvPr/>
          </p:nvSpPr>
          <p:spPr>
            <a:xfrm>
              <a:off x="2501021" y="2774069"/>
              <a:ext cx="1426270" cy="633507"/>
            </a:xfrm>
            <a:prstGeom prst="rect">
              <a:avLst/>
            </a:prstGeom>
            <a:noFill/>
          </p:spPr>
          <p:txBody>
            <a:bodyPr wrap="square" rtlCol="0">
              <a:spAutoFit/>
            </a:bodyPr>
            <a:lstStyle/>
            <a:p>
              <a:pPr algn="ctr"/>
              <a:r>
                <a:rPr lang="en-US" altLang="zh-TW" sz="1100" b="1" dirty="0" smtClean="0">
                  <a:solidFill>
                    <a:schemeClr val="bg1"/>
                  </a:solidFill>
                  <a:ea typeface="微軟正黑體" pitchFamily="34" charset="-120"/>
                  <a:cs typeface="Arial" panose="020B0604020202020204" pitchFamily="34" charset="0"/>
                </a:rPr>
                <a:t>Emerging</a:t>
              </a: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 Product </a:t>
              </a:r>
              <a:r>
                <a:rPr lang="en-US" altLang="zh-TW" sz="1100" b="1" dirty="0" smtClean="0">
                  <a:solidFill>
                    <a:schemeClr val="bg1"/>
                  </a:solidFill>
                  <a:latin typeface="Arial" panose="020B0604020202020204" pitchFamily="34" charset="0"/>
                  <a:cs typeface="Arial" panose="020B0604020202020204" pitchFamily="34" charset="0"/>
                </a:rPr>
                <a:t>1</a:t>
              </a:r>
            </a:p>
            <a:p>
              <a:pPr algn="ctr">
                <a:lnSpc>
                  <a:spcPts val="1300"/>
                </a:lnSpc>
                <a:spcBef>
                  <a:spcPts val="300"/>
                </a:spcBef>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 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37" name="文字方塊 36"/>
            <p:cNvSpPr txBox="1"/>
            <p:nvPr/>
          </p:nvSpPr>
          <p:spPr>
            <a:xfrm>
              <a:off x="7229643" y="2759504"/>
              <a:ext cx="1577679" cy="633507"/>
            </a:xfrm>
            <a:prstGeom prst="rect">
              <a:avLst/>
            </a:prstGeom>
            <a:noFill/>
          </p:spPr>
          <p:txBody>
            <a:bodyPr wrap="square" rtlCol="0">
              <a:spAutoFit/>
            </a:bodyPr>
            <a:lstStyle/>
            <a:p>
              <a:pPr algn="ctr"/>
              <a:r>
                <a:rPr lang="en-US" altLang="zh-TW" sz="1100" b="1" dirty="0" smtClean="0">
                  <a:solidFill>
                    <a:schemeClr val="bg1"/>
                  </a:solidFill>
                  <a:ea typeface="微軟正黑體" pitchFamily="34" charset="-120"/>
                  <a:cs typeface="Arial" panose="020B0604020202020204" pitchFamily="34" charset="0"/>
                </a:rPr>
                <a:t>Emerging</a:t>
              </a:r>
              <a:r>
                <a:rPr lang="en-US" altLang="zh-TW" sz="1100" b="1" dirty="0" smtClean="0">
                  <a:solidFill>
                    <a:schemeClr val="bg1"/>
                  </a:solidFill>
                  <a:latin typeface="Arial" panose="020B0604020202020204" pitchFamily="34" charset="0"/>
                  <a:ea typeface="微軟正黑體" pitchFamily="34" charset="-120"/>
                  <a:cs typeface="Arial" panose="020B0604020202020204" pitchFamily="34" charset="0"/>
                </a:rPr>
                <a:t> Product </a:t>
              </a:r>
              <a:r>
                <a:rPr lang="en-US" altLang="zh-TW" sz="1100" b="1" i="1" dirty="0" smtClean="0">
                  <a:solidFill>
                    <a:schemeClr val="bg1"/>
                  </a:solidFill>
                  <a:latin typeface="Arial" panose="020B0604020202020204" pitchFamily="34" charset="0"/>
                  <a:cs typeface="Arial" panose="020B0604020202020204" pitchFamily="34" charset="0"/>
                </a:rPr>
                <a:t>N</a:t>
              </a:r>
            </a:p>
            <a:p>
              <a:pPr algn="ctr">
                <a:lnSpc>
                  <a:spcPts val="1300"/>
                </a:lnSpc>
                <a:spcBef>
                  <a:spcPts val="300"/>
                </a:spcBef>
              </a:pPr>
              <a:r>
                <a:rPr lang="en-US" altLang="zh-TW" sz="1100" b="1" dirty="0" smtClean="0">
                  <a:latin typeface="Arial" panose="020B0604020202020204" pitchFamily="34" charset="0"/>
                  <a:ea typeface="微軟正黑體" pitchFamily="34" charset="-120"/>
                  <a:cs typeface="Arial" panose="020B0604020202020204" pitchFamily="34" charset="0"/>
                </a:rPr>
                <a:t>Active Semantic</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 Product Memory</a:t>
              </a:r>
              <a:endParaRPr lang="zh-TW" altLang="en-US" sz="1100" b="1" dirty="0" smtClean="0">
                <a:latin typeface="Arial" panose="020B0604020202020204" pitchFamily="34" charset="0"/>
                <a:ea typeface="微軟正黑體" pitchFamily="34" charset="-120"/>
                <a:cs typeface="Arial" panose="020B0604020202020204" pitchFamily="34" charset="0"/>
              </a:endParaRPr>
            </a:p>
          </p:txBody>
        </p:sp>
        <p:sp>
          <p:nvSpPr>
            <p:cNvPr id="83" name="文字方塊 22"/>
            <p:cNvSpPr txBox="1"/>
            <p:nvPr/>
          </p:nvSpPr>
          <p:spPr>
            <a:xfrm>
              <a:off x="4144729" y="2628347"/>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sp>
          <p:nvSpPr>
            <p:cNvPr id="84" name="文字方塊 22"/>
            <p:cNvSpPr txBox="1"/>
            <p:nvPr/>
          </p:nvSpPr>
          <p:spPr>
            <a:xfrm>
              <a:off x="6472495" y="2689279"/>
              <a:ext cx="404322" cy="554126"/>
            </a:xfrm>
            <a:prstGeom prst="rect">
              <a:avLst/>
            </a:prstGeom>
            <a:noFill/>
          </p:spPr>
          <p:txBody>
            <a:bodyPr wrap="square" rtlCol="0">
              <a:spAutoFit/>
            </a:bodyPr>
            <a:lstStyle/>
            <a:p>
              <a:r>
                <a:rPr lang="en-US" altLang="zh-TW" sz="3001" dirty="0">
                  <a:solidFill>
                    <a:schemeClr val="bg1"/>
                  </a:solidFill>
                  <a:latin typeface="Arial" panose="020B0604020202020204" pitchFamily="34" charset="0"/>
                  <a:cs typeface="Arial" panose="020B0604020202020204" pitchFamily="34" charset="0"/>
                </a:rPr>
                <a:t>…</a:t>
              </a:r>
              <a:endParaRPr lang="zh-TW" altLang="en-US" sz="3001" dirty="0">
                <a:solidFill>
                  <a:schemeClr val="bg1"/>
                </a:solidFill>
                <a:latin typeface="Arial" panose="020B0604020202020204" pitchFamily="34" charset="0"/>
                <a:cs typeface="Arial" panose="020B0604020202020204" pitchFamily="34" charset="0"/>
              </a:endParaRPr>
            </a:p>
          </p:txBody>
        </p:sp>
      </p:grpSp>
      <p:grpSp>
        <p:nvGrpSpPr>
          <p:cNvPr id="4" name="Group 3"/>
          <p:cNvGrpSpPr/>
          <p:nvPr/>
        </p:nvGrpSpPr>
        <p:grpSpPr>
          <a:xfrm>
            <a:off x="2467529" y="3014480"/>
            <a:ext cx="5407961" cy="115328"/>
            <a:chOff x="2957112" y="2610865"/>
            <a:chExt cx="5407961" cy="115328"/>
          </a:xfrm>
        </p:grpSpPr>
        <p:sp>
          <p:nvSpPr>
            <p:cNvPr id="94" name="Isosceles Triangle 93"/>
            <p:cNvSpPr/>
            <p:nvPr/>
          </p:nvSpPr>
          <p:spPr>
            <a:xfrm>
              <a:off x="5482293" y="2610865"/>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Isosceles Triangle 98"/>
            <p:cNvSpPr/>
            <p:nvPr/>
          </p:nvSpPr>
          <p:spPr>
            <a:xfrm>
              <a:off x="2957112" y="2617199"/>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Isosceles Triangle 97"/>
            <p:cNvSpPr/>
            <p:nvPr/>
          </p:nvSpPr>
          <p:spPr>
            <a:xfrm>
              <a:off x="8221057" y="2613565"/>
              <a:ext cx="144016" cy="10899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98" name="Title 1"/>
          <p:cNvSpPr txBox="1">
            <a:spLocks/>
          </p:cNvSpPr>
          <p:nvPr/>
        </p:nvSpPr>
        <p:spPr>
          <a:xfrm rot="16200000">
            <a:off x="-988114" y="2073930"/>
            <a:ext cx="4032449"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smtClean="0">
                <a:solidFill>
                  <a:srgbClr val="FFC000"/>
                </a:solidFill>
                <a:latin typeface="+mj-lt"/>
                <a:cs typeface="Arial" panose="020B0604020202020204" pitchFamily="34" charset="0"/>
              </a:rPr>
              <a:t>SERVICE-ORIENTED</a:t>
            </a:r>
          </a:p>
          <a:p>
            <a:r>
              <a:rPr lang="en-US" altLang="zh-TW" sz="2800" b="1" dirty="0" smtClean="0">
                <a:solidFill>
                  <a:srgbClr val="FFC000"/>
                </a:solidFill>
                <a:latin typeface="+mj-lt"/>
                <a:cs typeface="Arial" panose="020B0604020202020204" pitchFamily="34" charset="0"/>
              </a:rPr>
              <a:t> CPPS</a:t>
            </a:r>
            <a:endParaRPr lang="en-US" altLang="zh-TW" sz="2800" dirty="0">
              <a:solidFill>
                <a:srgbClr val="FFC000"/>
              </a:solidFill>
              <a:latin typeface="+mj-lt"/>
            </a:endParaRPr>
          </a:p>
        </p:txBody>
      </p:sp>
      <p:sp>
        <p:nvSpPr>
          <p:cNvPr id="100" name="Rectangle 99"/>
          <p:cNvSpPr/>
          <p:nvPr/>
        </p:nvSpPr>
        <p:spPr>
          <a:xfrm>
            <a:off x="149902" y="4841623"/>
            <a:ext cx="4572000" cy="246221"/>
          </a:xfrm>
          <a:prstGeom prst="rect">
            <a:avLst/>
          </a:prstGeom>
        </p:spPr>
        <p:txBody>
          <a:bodyPr>
            <a:spAutoFit/>
          </a:bodyPr>
          <a:lstStyle/>
          <a:p>
            <a:r>
              <a:rPr lang="en-US" sz="1000" i="1" dirty="0">
                <a:solidFill>
                  <a:schemeClr val="bg1"/>
                </a:solidFill>
                <a:latin typeface="+mj-lt"/>
              </a:rPr>
              <a:t>Source: Wolfgang </a:t>
            </a:r>
            <a:r>
              <a:rPr lang="en-US" sz="1000" i="1" dirty="0" err="1">
                <a:solidFill>
                  <a:schemeClr val="bg1"/>
                </a:solidFill>
                <a:latin typeface="+mj-lt"/>
              </a:rPr>
              <a:t>Wahlster</a:t>
            </a:r>
            <a:r>
              <a:rPr lang="en-US" sz="1000" i="1">
                <a:solidFill>
                  <a:schemeClr val="bg1"/>
                </a:solidFill>
                <a:latin typeface="+mj-lt"/>
              </a:rPr>
              <a:t>, </a:t>
            </a:r>
            <a:r>
              <a:rPr lang="en-US" sz="1000" i="1" smtClean="0">
                <a:solidFill>
                  <a:schemeClr val="bg1"/>
                </a:solidFill>
                <a:latin typeface="+mj-lt"/>
              </a:rPr>
              <a:t>DFKI, </a:t>
            </a:r>
            <a:r>
              <a:rPr lang="en-US" sz="1000" i="1" dirty="0">
                <a:solidFill>
                  <a:schemeClr val="bg1"/>
                </a:solidFill>
                <a:latin typeface="+mj-lt"/>
              </a:rPr>
              <a:t>Germany</a:t>
            </a:r>
          </a:p>
        </p:txBody>
      </p:sp>
    </p:spTree>
    <p:extLst>
      <p:ext uri="{BB962C8B-B14F-4D97-AF65-F5344CB8AC3E}">
        <p14:creationId xmlns:p14="http://schemas.microsoft.com/office/powerpoint/2010/main" val="144598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1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1000"/>
                                        <p:tgtEl>
                                          <p:spTgt spid="4"/>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1000"/>
                                        <p:tgtEl>
                                          <p:spTgt spid="15"/>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1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1000"/>
                                        <p:tgtEl>
                                          <p:spTgt spid="17"/>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1000"/>
                                        <p:tgtEl>
                                          <p:spTgt spid="18"/>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1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1000" fill="hold"/>
                                        <p:tgtEl>
                                          <p:spTgt spid="41"/>
                                        </p:tgtEl>
                                        <p:attrNameLst>
                                          <p:attrName>ppt_w</p:attrName>
                                        </p:attrNameLst>
                                      </p:cBhvr>
                                      <p:tavLst>
                                        <p:tav tm="0">
                                          <p:val>
                                            <p:strVal val="#ppt_w*0.70"/>
                                          </p:val>
                                        </p:tav>
                                        <p:tav tm="100000">
                                          <p:val>
                                            <p:strVal val="#ppt_w"/>
                                          </p:val>
                                        </p:tav>
                                      </p:tavLst>
                                    </p:anim>
                                    <p:anim calcmode="lin" valueType="num">
                                      <p:cBhvr>
                                        <p:cTn id="57" dur="1000" fill="hold"/>
                                        <p:tgtEl>
                                          <p:spTgt spid="41"/>
                                        </p:tgtEl>
                                        <p:attrNameLst>
                                          <p:attrName>ppt_h</p:attrName>
                                        </p:attrNameLst>
                                      </p:cBhvr>
                                      <p:tavLst>
                                        <p:tav tm="0">
                                          <p:val>
                                            <p:strVal val="#ppt_h"/>
                                          </p:val>
                                        </p:tav>
                                        <p:tav tm="100000">
                                          <p:val>
                                            <p:strVal val="#ppt_h"/>
                                          </p:val>
                                        </p:tav>
                                      </p:tavLst>
                                    </p:anim>
                                    <p:animEffect transition="in" filter="fade">
                                      <p:cBhvr>
                                        <p:cTn id="58" dur="1000"/>
                                        <p:tgtEl>
                                          <p:spTgt spid="41"/>
                                        </p:tgtEl>
                                      </p:cBhvr>
                                    </p:animEffect>
                                  </p:childTnLst>
                                </p:cTn>
                              </p:par>
                              <p:par>
                                <p:cTn id="59" presetID="55"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anim calcmode="lin" valueType="num">
                                      <p:cBhvr>
                                        <p:cTn id="61" dur="1000" fill="hold"/>
                                        <p:tgtEl>
                                          <p:spTgt spid="74"/>
                                        </p:tgtEl>
                                        <p:attrNameLst>
                                          <p:attrName>ppt_w</p:attrName>
                                        </p:attrNameLst>
                                      </p:cBhvr>
                                      <p:tavLst>
                                        <p:tav tm="0">
                                          <p:val>
                                            <p:strVal val="#ppt_w*0.70"/>
                                          </p:val>
                                        </p:tav>
                                        <p:tav tm="100000">
                                          <p:val>
                                            <p:strVal val="#ppt_w"/>
                                          </p:val>
                                        </p:tav>
                                      </p:tavLst>
                                    </p:anim>
                                    <p:anim calcmode="lin" valueType="num">
                                      <p:cBhvr>
                                        <p:cTn id="62" dur="1000" fill="hold"/>
                                        <p:tgtEl>
                                          <p:spTgt spid="74"/>
                                        </p:tgtEl>
                                        <p:attrNameLst>
                                          <p:attrName>ppt_h</p:attrName>
                                        </p:attrNameLst>
                                      </p:cBhvr>
                                      <p:tavLst>
                                        <p:tav tm="0">
                                          <p:val>
                                            <p:strVal val="#ppt_h"/>
                                          </p:val>
                                        </p:tav>
                                        <p:tav tm="100000">
                                          <p:val>
                                            <p:strVal val="#ppt_h"/>
                                          </p:val>
                                        </p:tav>
                                      </p:tavLst>
                                    </p:anim>
                                    <p:animEffect transition="in" filter="fade">
                                      <p:cBhvr>
                                        <p:cTn id="63" dur="1000"/>
                                        <p:tgtEl>
                                          <p:spTgt spid="74"/>
                                        </p:tgtEl>
                                      </p:cBhvr>
                                    </p:animEffect>
                                  </p:childTnLst>
                                </p:cTn>
                              </p:par>
                            </p:childTnLst>
                          </p:cTn>
                        </p:par>
                        <p:par>
                          <p:cTn id="64" fill="hold">
                            <p:stCondLst>
                              <p:cond delay="1000"/>
                            </p:stCondLst>
                            <p:childTnLst>
                              <p:par>
                                <p:cTn id="65" presetID="9"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3504" y="772344"/>
            <a:ext cx="8424936" cy="2095737"/>
            <a:chOff x="395536" y="515922"/>
            <a:chExt cx="8424936" cy="2095737"/>
          </a:xfrm>
        </p:grpSpPr>
        <p:sp>
          <p:nvSpPr>
            <p:cNvPr id="109" name="Rectangle 108"/>
            <p:cNvSpPr/>
            <p:nvPr/>
          </p:nvSpPr>
          <p:spPr>
            <a:xfrm>
              <a:off x="395536" y="891996"/>
              <a:ext cx="8424936" cy="1715895"/>
            </a:xfrm>
            <a:prstGeom prst="rect">
              <a:avLst/>
            </a:prstGeom>
            <a:solidFill>
              <a:srgbClr val="94D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solidFill>
                  <a:srgbClr val="94D0C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5041" y="1080451"/>
              <a:ext cx="1272094" cy="1298353"/>
            </a:xfrm>
            <a:prstGeom prst="rect">
              <a:avLst/>
            </a:prstGeom>
          </p:spPr>
        </p:pic>
        <p:sp>
          <p:nvSpPr>
            <p:cNvPr id="10" name="TextBox 9"/>
            <p:cNvSpPr txBox="1"/>
            <p:nvPr/>
          </p:nvSpPr>
          <p:spPr>
            <a:xfrm>
              <a:off x="2122105" y="984377"/>
              <a:ext cx="979755" cy="215444"/>
            </a:xfrm>
            <a:prstGeom prst="rect">
              <a:avLst/>
            </a:prstGeom>
            <a:noFill/>
          </p:spPr>
          <p:txBody>
            <a:bodyPr wrap="none" rtlCol="0">
              <a:spAutoFit/>
            </a:bodyPr>
            <a:lstStyle/>
            <a:p>
              <a:r>
                <a:rPr lang="en-US" altLang="zh-TW" sz="800" dirty="0">
                  <a:latin typeface="Arial" panose="020B0604020202020204" pitchFamily="34" charset="0"/>
                  <a:ea typeface="Segoe UI Black" panose="020B0A02040204020203" pitchFamily="34" charset="0"/>
                  <a:cs typeface="Arial" panose="020B0604020202020204" pitchFamily="34" charset="0"/>
                </a:rPr>
                <a:t>Black Tip for Grip</a:t>
              </a:r>
              <a:endParaRPr lang="zh-TW" altLang="en-US" sz="800" dirty="0">
                <a:latin typeface="Arial" panose="020B0604020202020204" pitchFamily="34" charset="0"/>
                <a:cs typeface="Arial" panose="020B0604020202020204" pitchFamily="34" charset="0"/>
              </a:endParaRPr>
            </a:p>
          </p:txBody>
        </p:sp>
        <p:sp>
          <p:nvSpPr>
            <p:cNvPr id="13" name="TextBox 12"/>
            <p:cNvSpPr txBox="1"/>
            <p:nvPr/>
          </p:nvSpPr>
          <p:spPr>
            <a:xfrm>
              <a:off x="2347247" y="1162600"/>
              <a:ext cx="1303562" cy="215444"/>
            </a:xfrm>
            <a:prstGeom prst="rect">
              <a:avLst/>
            </a:prstGeom>
            <a:noFill/>
          </p:spPr>
          <p:txBody>
            <a:bodyPr wrap="none" rtlCol="0">
              <a:spAutoFit/>
            </a:bodyPr>
            <a:lstStyle/>
            <a:p>
              <a:r>
                <a:rPr lang="en-US" altLang="zh-TW" sz="800" dirty="0">
                  <a:latin typeface="Arial" panose="020B0604020202020204" pitchFamily="34" charset="0"/>
                  <a:ea typeface="Segoe UI Black" panose="020B0A02040204020203" pitchFamily="34" charset="0"/>
                  <a:cs typeface="Arial" panose="020B0604020202020204" pitchFamily="34" charset="0"/>
                </a:rPr>
                <a:t>Metallic Corkscrew Lifter</a:t>
              </a:r>
              <a:endParaRPr lang="zh-TW" altLang="en-US" sz="800" dirty="0">
                <a:latin typeface="Arial" panose="020B0604020202020204" pitchFamily="34" charset="0"/>
                <a:cs typeface="Arial" panose="020B0604020202020204" pitchFamily="34" charset="0"/>
              </a:endParaRPr>
            </a:p>
          </p:txBody>
        </p:sp>
        <p:sp>
          <p:nvSpPr>
            <p:cNvPr id="14" name="TextBox 13"/>
            <p:cNvSpPr txBox="1"/>
            <p:nvPr/>
          </p:nvSpPr>
          <p:spPr>
            <a:xfrm>
              <a:off x="2409477" y="1311442"/>
              <a:ext cx="805029" cy="215444"/>
            </a:xfrm>
            <a:prstGeom prst="rect">
              <a:avLst/>
            </a:prstGeom>
            <a:noFill/>
          </p:spPr>
          <p:txBody>
            <a:bodyPr wrap="none" rtlCol="0">
              <a:spAutoFit/>
            </a:bodyPr>
            <a:lstStyle/>
            <a:p>
              <a:r>
                <a:rPr lang="en-US" altLang="zh-TW" sz="800" dirty="0">
                  <a:latin typeface="Arial" panose="020B0604020202020204" pitchFamily="34" charset="0"/>
                  <a:ea typeface="Segoe UI Black" panose="020B0A02040204020203" pitchFamily="34" charset="0"/>
                  <a:cs typeface="Arial" panose="020B0604020202020204" pitchFamily="34" charset="0"/>
                </a:rPr>
                <a:t>Power Button</a:t>
              </a:r>
              <a:endParaRPr lang="zh-TW" altLang="en-US" sz="800" dirty="0">
                <a:latin typeface="Arial" panose="020B0604020202020204" pitchFamily="34" charset="0"/>
                <a:cs typeface="Arial" panose="020B0604020202020204" pitchFamily="34" charset="0"/>
              </a:endParaRPr>
            </a:p>
          </p:txBody>
        </p:sp>
        <p:sp>
          <p:nvSpPr>
            <p:cNvPr id="15" name="TextBox 14"/>
            <p:cNvSpPr txBox="1"/>
            <p:nvPr/>
          </p:nvSpPr>
          <p:spPr>
            <a:xfrm>
              <a:off x="2484958" y="1482773"/>
              <a:ext cx="912429" cy="215444"/>
            </a:xfrm>
            <a:prstGeom prst="rect">
              <a:avLst/>
            </a:prstGeom>
            <a:noFill/>
          </p:spPr>
          <p:txBody>
            <a:bodyPr wrap="none" rtlCol="0">
              <a:spAutoFit/>
            </a:bodyPr>
            <a:lstStyle/>
            <a:p>
              <a:pPr algn="r"/>
              <a:r>
                <a:rPr lang="en-US" altLang="zh-TW" sz="800" dirty="0">
                  <a:latin typeface="Arial" panose="020B0604020202020204" pitchFamily="34" charset="0"/>
                  <a:ea typeface="Segoe UI Black" panose="020B0A02040204020203" pitchFamily="34" charset="0"/>
                  <a:cs typeface="Arial" panose="020B0604020202020204" pitchFamily="34" charset="0"/>
                </a:rPr>
                <a:t>Machine Vision </a:t>
              </a:r>
              <a:endParaRPr lang="zh-TW" altLang="en-US" sz="800" dirty="0">
                <a:latin typeface="Arial" panose="020B0604020202020204" pitchFamily="34" charset="0"/>
                <a:cs typeface="Arial" panose="020B0604020202020204" pitchFamily="34" charset="0"/>
              </a:endParaRPr>
            </a:p>
          </p:txBody>
        </p:sp>
        <p:sp>
          <p:nvSpPr>
            <p:cNvPr id="16" name="TextBox 15"/>
            <p:cNvSpPr txBox="1"/>
            <p:nvPr/>
          </p:nvSpPr>
          <p:spPr>
            <a:xfrm>
              <a:off x="2501743" y="1966811"/>
              <a:ext cx="763351" cy="215444"/>
            </a:xfrm>
            <a:prstGeom prst="rect">
              <a:avLst/>
            </a:prstGeom>
            <a:noFill/>
          </p:spPr>
          <p:txBody>
            <a:bodyPr wrap="none" rtlCol="0">
              <a:spAutoFit/>
            </a:bodyPr>
            <a:lstStyle/>
            <a:p>
              <a:pPr algn="r"/>
              <a:r>
                <a:rPr lang="en-US" altLang="zh-TW" sz="800" dirty="0">
                  <a:latin typeface="Arial" panose="020B0604020202020204" pitchFamily="34" charset="0"/>
                  <a:ea typeface="Segoe UI Black" panose="020B0A02040204020203" pitchFamily="34" charset="0"/>
                  <a:cs typeface="Arial" panose="020B0604020202020204" pitchFamily="34" charset="0"/>
                </a:rPr>
                <a:t>Rubber Strip</a:t>
              </a:r>
              <a:endParaRPr lang="zh-TW" altLang="en-US" sz="800" dirty="0">
                <a:latin typeface="Arial" panose="020B0604020202020204" pitchFamily="34" charset="0"/>
                <a:cs typeface="Arial" panose="020B0604020202020204" pitchFamily="34" charset="0"/>
              </a:endParaRPr>
            </a:p>
          </p:txBody>
        </p:sp>
        <p:sp>
          <p:nvSpPr>
            <p:cNvPr id="17" name="TextBox 16"/>
            <p:cNvSpPr txBox="1"/>
            <p:nvPr/>
          </p:nvSpPr>
          <p:spPr>
            <a:xfrm>
              <a:off x="2519675" y="1637922"/>
              <a:ext cx="856325" cy="215444"/>
            </a:xfrm>
            <a:prstGeom prst="rect">
              <a:avLst/>
            </a:prstGeom>
            <a:noFill/>
          </p:spPr>
          <p:txBody>
            <a:bodyPr wrap="none" rtlCol="0">
              <a:spAutoFit/>
            </a:bodyPr>
            <a:lstStyle/>
            <a:p>
              <a:pPr algn="r"/>
              <a:r>
                <a:rPr lang="en-US" altLang="zh-TW" sz="800" dirty="0">
                  <a:latin typeface="Arial" panose="020B0604020202020204" pitchFamily="34" charset="0"/>
                  <a:ea typeface="Segoe UI Black" panose="020B0A02040204020203" pitchFamily="34" charset="0"/>
                  <a:cs typeface="Arial" panose="020B0604020202020204" pitchFamily="34" charset="0"/>
                </a:rPr>
                <a:t>Label &amp; Series</a:t>
              </a:r>
              <a:endParaRPr lang="zh-TW" altLang="en-US" sz="800" dirty="0">
                <a:latin typeface="Arial" panose="020B0604020202020204" pitchFamily="34" charset="0"/>
                <a:cs typeface="Arial" panose="020B0604020202020204" pitchFamily="34" charset="0"/>
              </a:endParaRPr>
            </a:p>
          </p:txBody>
        </p:sp>
        <p:sp>
          <p:nvSpPr>
            <p:cNvPr id="18" name="TextBox 17"/>
            <p:cNvSpPr txBox="1"/>
            <p:nvPr/>
          </p:nvSpPr>
          <p:spPr>
            <a:xfrm>
              <a:off x="2500981" y="1789177"/>
              <a:ext cx="667170" cy="215444"/>
            </a:xfrm>
            <a:prstGeom prst="rect">
              <a:avLst/>
            </a:prstGeom>
            <a:noFill/>
          </p:spPr>
          <p:txBody>
            <a:bodyPr wrap="none" rtlCol="0">
              <a:spAutoFit/>
            </a:bodyPr>
            <a:lstStyle/>
            <a:p>
              <a:r>
                <a:rPr lang="en-US" altLang="zh-TW" sz="800" dirty="0">
                  <a:latin typeface="Arial" panose="020B0604020202020204" pitchFamily="34" charset="0"/>
                  <a:ea typeface="Segoe UI Black" panose="020B0A02040204020203" pitchFamily="34" charset="0"/>
                  <a:cs typeface="Arial" panose="020B0604020202020204" pitchFamily="34" charset="0"/>
                </a:rPr>
                <a:t>Ventilation</a:t>
              </a:r>
              <a:endParaRPr lang="zh-TW" altLang="en-US" sz="800" dirty="0">
                <a:latin typeface="Arial" panose="020B0604020202020204" pitchFamily="34" charset="0"/>
                <a:cs typeface="Arial" panose="020B0604020202020204" pitchFamily="34" charset="0"/>
              </a:endParaRPr>
            </a:p>
          </p:txBody>
        </p:sp>
        <p:sp>
          <p:nvSpPr>
            <p:cNvPr id="19" name="TextBox 18"/>
            <p:cNvSpPr txBox="1"/>
            <p:nvPr/>
          </p:nvSpPr>
          <p:spPr>
            <a:xfrm>
              <a:off x="2389303" y="2135669"/>
              <a:ext cx="1143262" cy="215444"/>
            </a:xfrm>
            <a:prstGeom prst="rect">
              <a:avLst/>
            </a:prstGeom>
            <a:noFill/>
          </p:spPr>
          <p:txBody>
            <a:bodyPr wrap="none" rtlCol="0">
              <a:spAutoFit/>
            </a:bodyPr>
            <a:lstStyle/>
            <a:p>
              <a:r>
                <a:rPr lang="en-US" altLang="zh-TW" sz="800" dirty="0">
                  <a:latin typeface="Arial" panose="020B0604020202020204" pitchFamily="34" charset="0"/>
                  <a:ea typeface="Segoe UI Black" panose="020B0A02040204020203" pitchFamily="34" charset="0"/>
                  <a:cs typeface="Arial" panose="020B0604020202020204" pitchFamily="34" charset="0"/>
                </a:rPr>
                <a:t>360 Rotation Wheels</a:t>
              </a:r>
              <a:endParaRPr lang="zh-TW" altLang="en-US" sz="800" dirty="0">
                <a:latin typeface="Arial" panose="020B0604020202020204" pitchFamily="34" charset="0"/>
                <a:cs typeface="Arial" panose="020B0604020202020204" pitchFamily="34" charset="0"/>
              </a:endParaRPr>
            </a:p>
          </p:txBody>
        </p:sp>
        <p:cxnSp>
          <p:nvCxnSpPr>
            <p:cNvPr id="8" name="Straight Connector 7"/>
            <p:cNvCxnSpPr/>
            <p:nvPr/>
          </p:nvCxnSpPr>
          <p:spPr>
            <a:xfrm flipV="1">
              <a:off x="932144" y="1170094"/>
              <a:ext cx="151705" cy="505439"/>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024014" y="2412465"/>
              <a:ext cx="1192775" cy="2804"/>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32144" y="1703065"/>
              <a:ext cx="0" cy="507491"/>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0"/>
              <a:endCxn id="9" idx="0"/>
            </p:cNvCxnSpPr>
            <p:nvPr/>
          </p:nvCxnSpPr>
          <p:spPr>
            <a:xfrm>
              <a:off x="1641088" y="10804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706257" y="1086950"/>
              <a:ext cx="97908" cy="51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804165" y="1086950"/>
              <a:ext cx="346041"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2150206" y="1071408"/>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38" name="Straight Connector 37"/>
            <p:cNvCxnSpPr/>
            <p:nvPr/>
          </p:nvCxnSpPr>
          <p:spPr>
            <a:xfrm>
              <a:off x="2195315" y="1272684"/>
              <a:ext cx="187844" cy="79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375237" y="1253454"/>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42" name="Straight Connector 41"/>
            <p:cNvCxnSpPr/>
            <p:nvPr/>
          </p:nvCxnSpPr>
          <p:spPr>
            <a:xfrm>
              <a:off x="2097271" y="1421312"/>
              <a:ext cx="341526"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428863" y="1405350"/>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48" name="Straight Connector 47"/>
            <p:cNvCxnSpPr>
              <a:endCxn id="52" idx="2"/>
            </p:cNvCxnSpPr>
            <p:nvPr/>
          </p:nvCxnSpPr>
          <p:spPr>
            <a:xfrm flipV="1">
              <a:off x="2325279" y="1598923"/>
              <a:ext cx="183224" cy="2986"/>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508503" y="1579996"/>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53" name="Straight Connector 52"/>
            <p:cNvCxnSpPr>
              <a:endCxn id="55" idx="2"/>
            </p:cNvCxnSpPr>
            <p:nvPr/>
          </p:nvCxnSpPr>
          <p:spPr>
            <a:xfrm>
              <a:off x="2354793" y="1749934"/>
              <a:ext cx="187394" cy="362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542187" y="1734634"/>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56" name="Straight Connector 55"/>
            <p:cNvCxnSpPr>
              <a:endCxn id="57" idx="2"/>
            </p:cNvCxnSpPr>
            <p:nvPr/>
          </p:nvCxnSpPr>
          <p:spPr>
            <a:xfrm flipV="1">
              <a:off x="2287974" y="1899083"/>
              <a:ext cx="241061" cy="2023"/>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2529034" y="1880156"/>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59" name="Straight Connector 58"/>
            <p:cNvCxnSpPr/>
            <p:nvPr/>
          </p:nvCxnSpPr>
          <p:spPr>
            <a:xfrm flipV="1">
              <a:off x="2296108" y="2068926"/>
              <a:ext cx="232926" cy="6448"/>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528023" y="2051171"/>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63" name="Straight Connector 62"/>
            <p:cNvCxnSpPr/>
            <p:nvPr/>
          </p:nvCxnSpPr>
          <p:spPr>
            <a:xfrm flipV="1">
              <a:off x="2302964" y="2247487"/>
              <a:ext cx="135833" cy="80654"/>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423807" y="2228560"/>
              <a:ext cx="36425" cy="3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cxnSp>
          <p:nvCxnSpPr>
            <p:cNvPr id="76" name="Straight Connector 75"/>
            <p:cNvCxnSpPr/>
            <p:nvPr/>
          </p:nvCxnSpPr>
          <p:spPr>
            <a:xfrm flipH="1">
              <a:off x="2168419" y="1598923"/>
              <a:ext cx="157705" cy="9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706257" y="1752850"/>
              <a:ext cx="648536" cy="13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175831" y="1895441"/>
              <a:ext cx="120278" cy="76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2135548" y="2075374"/>
              <a:ext cx="162481" cy="135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041435" y="1272381"/>
              <a:ext cx="153880" cy="99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837133" y="2328140"/>
              <a:ext cx="466237" cy="257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40586" y="1864477"/>
              <a:ext cx="264816" cy="215444"/>
            </a:xfrm>
            <a:prstGeom prst="rect">
              <a:avLst/>
            </a:prstGeom>
            <a:noFill/>
          </p:spPr>
          <p:txBody>
            <a:bodyPr wrap="none" rtlCol="0">
              <a:spAutoFit/>
            </a:bodyPr>
            <a:lstStyle>
              <a:defPPr>
                <a:defRPr lang="zh-TW"/>
              </a:defPPr>
              <a:lvl1pPr>
                <a:defRPr sz="1000">
                  <a:latin typeface="Segoe UI" panose="020B0502040204020203" pitchFamily="34" charset="0"/>
                  <a:ea typeface="Segoe UI Black" panose="020B0A02040204020203" pitchFamily="34" charset="0"/>
                  <a:cs typeface="Segoe UI" panose="020B0502040204020203" pitchFamily="34" charset="0"/>
                </a:defRPr>
              </a:lvl1pPr>
            </a:lstStyle>
            <a:p>
              <a:r>
                <a:rPr lang="en-US" sz="800" dirty="0">
                  <a:latin typeface="Arial" panose="020B0604020202020204" pitchFamily="34" charset="0"/>
                  <a:cs typeface="Arial" panose="020B0604020202020204" pitchFamily="34" charset="0"/>
                </a:rPr>
                <a:t>1’</a:t>
              </a:r>
            </a:p>
          </p:txBody>
        </p:sp>
        <p:sp>
          <p:nvSpPr>
            <p:cNvPr id="102" name="TextBox 101"/>
            <p:cNvSpPr txBox="1"/>
            <p:nvPr/>
          </p:nvSpPr>
          <p:spPr>
            <a:xfrm>
              <a:off x="721043" y="1276400"/>
              <a:ext cx="356188" cy="215444"/>
            </a:xfrm>
            <a:prstGeom prst="rect">
              <a:avLst/>
            </a:prstGeom>
            <a:noFill/>
          </p:spPr>
          <p:txBody>
            <a:bodyPr wrap="none" rtlCol="0">
              <a:spAutoFit/>
            </a:bodyPr>
            <a:lstStyle>
              <a:defPPr>
                <a:defRPr lang="zh-TW"/>
              </a:defPPr>
              <a:lvl1pPr>
                <a:defRPr sz="1000">
                  <a:latin typeface="Segoe UI" panose="020B0502040204020203" pitchFamily="34" charset="0"/>
                  <a:ea typeface="Segoe UI Black" panose="020B0A02040204020203" pitchFamily="34" charset="0"/>
                  <a:cs typeface="Segoe UI" panose="020B0502040204020203" pitchFamily="34" charset="0"/>
                </a:defRPr>
              </a:lvl1pPr>
            </a:lstStyle>
            <a:p>
              <a:r>
                <a:rPr lang="en-US" sz="800" dirty="0">
                  <a:latin typeface="Arial" panose="020B0604020202020204" pitchFamily="34" charset="0"/>
                  <a:cs typeface="Arial" panose="020B0604020202020204" pitchFamily="34" charset="0"/>
                </a:rPr>
                <a:t>2’6”</a:t>
              </a:r>
            </a:p>
          </p:txBody>
        </p:sp>
        <p:sp>
          <p:nvSpPr>
            <p:cNvPr id="103" name="TextBox 102"/>
            <p:cNvSpPr txBox="1"/>
            <p:nvPr/>
          </p:nvSpPr>
          <p:spPr>
            <a:xfrm>
              <a:off x="1505939" y="2396215"/>
              <a:ext cx="356188" cy="215444"/>
            </a:xfrm>
            <a:prstGeom prst="rect">
              <a:avLst/>
            </a:prstGeom>
            <a:noFill/>
          </p:spPr>
          <p:txBody>
            <a:bodyPr wrap="none" rtlCol="0">
              <a:spAutoFit/>
            </a:bodyPr>
            <a:lstStyle>
              <a:defPPr>
                <a:defRPr lang="zh-TW"/>
              </a:defPPr>
              <a:lvl1pPr>
                <a:defRPr sz="1000">
                  <a:latin typeface="Segoe UI" panose="020B0502040204020203" pitchFamily="34" charset="0"/>
                  <a:ea typeface="Segoe UI Black" panose="020B0A02040204020203" pitchFamily="34" charset="0"/>
                  <a:cs typeface="Segoe UI" panose="020B0502040204020203" pitchFamily="34" charset="0"/>
                </a:defRPr>
              </a:lvl1pPr>
            </a:lstStyle>
            <a:p>
              <a:r>
                <a:rPr lang="en-US" sz="800" dirty="0">
                  <a:latin typeface="Arial" panose="020B0604020202020204" pitchFamily="34" charset="0"/>
                  <a:cs typeface="Arial" panose="020B0604020202020204" pitchFamily="34" charset="0"/>
                </a:rPr>
                <a:t>2’2”</a:t>
              </a:r>
            </a:p>
          </p:txBody>
        </p:sp>
        <p:sp>
          <p:nvSpPr>
            <p:cNvPr id="111" name="Rectangle 110"/>
            <p:cNvSpPr/>
            <p:nvPr/>
          </p:nvSpPr>
          <p:spPr>
            <a:xfrm>
              <a:off x="3863952" y="947970"/>
              <a:ext cx="4932798" cy="1600438"/>
            </a:xfrm>
            <a:prstGeom prst="rect">
              <a:avLst/>
            </a:prstGeom>
          </p:spPr>
          <p:txBody>
            <a:bodyPr wrap="square">
              <a:spAutoFit/>
            </a:bodyPr>
            <a:lstStyle/>
            <a:p>
              <a:r>
                <a:rPr lang="en-US" altLang="zh-TW" sz="1600" b="1" dirty="0" smtClean="0">
                  <a:latin typeface="Arial" panose="020B0604020202020204" pitchFamily="34" charset="0"/>
                  <a:ea typeface="微軟正黑體" pitchFamily="34" charset="-120"/>
                  <a:cs typeface="Arial" panose="020B0604020202020204" pitchFamily="34" charset="0"/>
                </a:rPr>
                <a:t> Move </a:t>
              </a:r>
              <a:r>
                <a:rPr lang="en-US" sz="1600" b="1" dirty="0" smtClean="0">
                  <a:latin typeface="Arial" panose="020B0604020202020204" pitchFamily="34" charset="0"/>
                  <a:ea typeface="微軟正黑體" pitchFamily="34" charset="-120"/>
                  <a:cs typeface="Arial" panose="020B0604020202020204" pitchFamily="34" charset="0"/>
                </a:rPr>
                <a:t>Pods</a:t>
              </a:r>
              <a:r>
                <a:rPr lang="en-US" sz="1600" b="1" dirty="0">
                  <a:latin typeface="Arial" panose="020B0604020202020204" pitchFamily="34" charset="0"/>
                  <a:ea typeface="微軟正黑體" pitchFamily="34" charset="-120"/>
                  <a:cs typeface="Arial" panose="020B0604020202020204" pitchFamily="34" charset="0"/>
                </a:rPr>
                <a:t> </a:t>
              </a:r>
              <a:r>
                <a:rPr lang="en-US" altLang="zh-TW" sz="1600" b="1" dirty="0" smtClean="0">
                  <a:latin typeface="Arial" panose="020B0604020202020204" pitchFamily="34" charset="0"/>
                  <a:ea typeface="微軟正黑體" pitchFamily="34" charset="-120"/>
                  <a:cs typeface="Arial" panose="020B0604020202020204" pitchFamily="34" charset="0"/>
                </a:rPr>
                <a:t>to warehouse operator’s work station, reduce the 15 miles to 0 for walking for operators.</a:t>
              </a:r>
              <a:r>
                <a:rPr lang="en-US" altLang="zh-TW" sz="1600" b="1" dirty="0">
                  <a:latin typeface="Arial" panose="020B0604020202020204" pitchFamily="34" charset="0"/>
                  <a:ea typeface="微軟正黑體" pitchFamily="34" charset="-120"/>
                  <a:cs typeface="Arial" panose="020B0604020202020204" pitchFamily="34" charset="0"/>
                </a:rPr>
                <a:t> </a:t>
              </a:r>
              <a:r>
                <a:rPr lang="en-US" altLang="zh-TW" sz="1600" b="1" dirty="0" smtClean="0">
                  <a:latin typeface="Arial" panose="020B0604020202020204" pitchFamily="34" charset="0"/>
                  <a:ea typeface="微軟正黑體" pitchFamily="34" charset="-120"/>
                  <a:cs typeface="Arial" panose="020B0604020202020204" pitchFamily="34" charset="0"/>
                </a:rPr>
                <a:t>Eliminate the fatigue factor, and increase the efficiency. Precision and highly ordered in the warehouse lower the cost for huge supplies.</a:t>
              </a:r>
              <a:endParaRPr lang="en-US" sz="1600" b="1" dirty="0">
                <a:latin typeface="Arial" panose="020B0604020202020204" pitchFamily="34" charset="0"/>
                <a:ea typeface="微軟正黑體" pitchFamily="34" charset="-120"/>
                <a:cs typeface="Arial" panose="020B0604020202020204" pitchFamily="34" charset="0"/>
              </a:endParaRPr>
            </a:p>
          </p:txBody>
        </p:sp>
        <p:sp>
          <p:nvSpPr>
            <p:cNvPr id="112" name="Rectangle 111"/>
            <p:cNvSpPr/>
            <p:nvPr/>
          </p:nvSpPr>
          <p:spPr>
            <a:xfrm>
              <a:off x="3863952" y="515922"/>
              <a:ext cx="4723630" cy="400110"/>
            </a:xfrm>
            <a:prstGeom prst="rect">
              <a:avLst/>
            </a:prstGeom>
          </p:spPr>
          <p:txBody>
            <a:bodyPr wrap="square">
              <a:spAutoFit/>
            </a:bodyPr>
            <a:lstStyle/>
            <a:p>
              <a:r>
                <a:rPr lang="en-US" altLang="zh-TW" sz="2000" b="1" dirty="0" smtClean="0">
                  <a:solidFill>
                    <a:srgbClr val="FFC000"/>
                  </a:solidFill>
                  <a:latin typeface="Arial" panose="020B0604020202020204" pitchFamily="34" charset="0"/>
                  <a:ea typeface="微軟正黑體" pitchFamily="34" charset="-120"/>
                  <a:cs typeface="Arial" panose="020B0604020202020204" pitchFamily="34" charset="0"/>
                </a:rPr>
                <a:t>Simple Mode</a:t>
              </a:r>
              <a:endParaRPr lang="en-US" sz="2000" b="1" dirty="0">
                <a:solidFill>
                  <a:srgbClr val="FFC000"/>
                </a:solidFill>
                <a:latin typeface="Arial" panose="020B0604020202020204" pitchFamily="34" charset="0"/>
                <a:ea typeface="微軟正黑體" pitchFamily="34" charset="-120"/>
                <a:cs typeface="Arial" panose="020B0604020202020204" pitchFamily="34" charset="0"/>
              </a:endParaRPr>
            </a:p>
          </p:txBody>
        </p:sp>
      </p:gr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536" y="2999471"/>
            <a:ext cx="1733209" cy="1607157"/>
          </a:xfrm>
          <a:prstGeom prst="roundRect">
            <a:avLst>
              <a:gd name="adj" fmla="val 5796"/>
            </a:avLst>
          </a:prstGeom>
          <a:solidFill>
            <a:srgbClr val="FFFFFF">
              <a:shade val="85000"/>
            </a:srgbClr>
          </a:solidFill>
          <a:ln>
            <a:noFill/>
          </a:ln>
          <a:effectLst/>
        </p:spPr>
      </p:pic>
      <p:grpSp>
        <p:nvGrpSpPr>
          <p:cNvPr id="3" name="Group 2"/>
          <p:cNvGrpSpPr/>
          <p:nvPr/>
        </p:nvGrpSpPr>
        <p:grpSpPr>
          <a:xfrm>
            <a:off x="2195736" y="2954838"/>
            <a:ext cx="1697943" cy="1671789"/>
            <a:chOff x="2195736" y="2650289"/>
            <a:chExt cx="1697943" cy="1671789"/>
          </a:xfrm>
        </p:grpSpPr>
        <p:sp>
          <p:nvSpPr>
            <p:cNvPr id="7" name="TextBox 6"/>
            <p:cNvSpPr txBox="1"/>
            <p:nvPr/>
          </p:nvSpPr>
          <p:spPr>
            <a:xfrm>
              <a:off x="2195736" y="2650289"/>
              <a:ext cx="1683994" cy="623248"/>
            </a:xfrm>
            <a:prstGeom prst="rect">
              <a:avLst/>
            </a:prstGeom>
            <a:noFill/>
          </p:spPr>
          <p:txBody>
            <a:bodyPr wrap="square" rtlCol="0">
              <a:spAutoFit/>
            </a:bodyPr>
            <a:lstStyle/>
            <a:p>
              <a:r>
                <a:rPr lang="en-US" altLang="zh-TW" sz="1400" b="1" dirty="0" smtClean="0">
                  <a:solidFill>
                    <a:srgbClr val="F8B84E"/>
                  </a:solidFill>
                  <a:latin typeface="Arial" panose="020B0604020202020204" pitchFamily="34" charset="0"/>
                  <a:ea typeface="微軟正黑體" pitchFamily="34" charset="-120"/>
                  <a:cs typeface="Arial" panose="020B0604020202020204" pitchFamily="34" charset="0"/>
                </a:rPr>
                <a:t>Highway System</a:t>
              </a:r>
              <a:endParaRPr lang="en-US" altLang="zh-TW" sz="1400" b="1" dirty="0">
                <a:solidFill>
                  <a:srgbClr val="F8B84E"/>
                </a:solidFill>
                <a:latin typeface="Arial" panose="020B0604020202020204" pitchFamily="34" charset="0"/>
                <a:ea typeface="微軟正黑體" pitchFamily="34" charset="-120"/>
                <a:cs typeface="Arial" panose="020B0604020202020204" pitchFamily="34" charset="0"/>
              </a:endParaRPr>
            </a:p>
            <a:p>
              <a:pPr>
                <a:spcBef>
                  <a:spcPts val="300"/>
                </a:spcBef>
              </a:pPr>
              <a:r>
                <a:rPr lang="en-US" altLang="zh-TW" sz="900" dirty="0" smtClean="0">
                  <a:solidFill>
                    <a:schemeClr val="bg1"/>
                  </a:solidFill>
                  <a:latin typeface="Arial" panose="020B0604020202020204" pitchFamily="34" charset="0"/>
                  <a:cs typeface="Arial" panose="020B0604020202020204" pitchFamily="34" charset="0"/>
                </a:rPr>
                <a:t>The </a:t>
              </a:r>
              <a:r>
                <a:rPr lang="en-US" altLang="zh-TW" sz="900" dirty="0">
                  <a:solidFill>
                    <a:schemeClr val="bg1"/>
                  </a:solidFill>
                  <a:latin typeface="Arial" panose="020B0604020202020204" pitchFamily="34" charset="0"/>
                  <a:cs typeface="Arial" panose="020B0604020202020204" pitchFamily="34" charset="0"/>
                </a:rPr>
                <a:t>Kiva robots glide along the barcode gridded floor</a:t>
              </a:r>
            </a:p>
          </p:txBody>
        </p:sp>
        <p:sp>
          <p:nvSpPr>
            <p:cNvPr id="54" name="TextBox 53"/>
            <p:cNvSpPr txBox="1"/>
            <p:nvPr/>
          </p:nvSpPr>
          <p:spPr>
            <a:xfrm>
              <a:off x="2219000" y="3260249"/>
              <a:ext cx="1674679" cy="1061829"/>
            </a:xfrm>
            <a:prstGeom prst="rect">
              <a:avLst/>
            </a:prstGeom>
            <a:noFill/>
          </p:spPr>
          <p:txBody>
            <a:bodyPr wrap="square" rtlCol="0">
              <a:spAutoFit/>
            </a:bodyPr>
            <a:lstStyle/>
            <a:p>
              <a:pPr marL="112713" indent="-112713">
                <a:buFont typeface="Arial" panose="020B0604020202020204" pitchFamily="34" charset="0"/>
                <a:buChar char="•"/>
              </a:pPr>
              <a:r>
                <a:rPr lang="en-US" altLang="zh-TW" sz="900" dirty="0">
                  <a:solidFill>
                    <a:schemeClr val="bg1"/>
                  </a:solidFill>
                  <a:latin typeface="Arial" panose="020B0604020202020204" pitchFamily="34" charset="0"/>
                  <a:cs typeface="Arial" panose="020B0604020202020204" pitchFamily="34" charset="0"/>
                </a:rPr>
                <a:t>Camera underneath to read floor </a:t>
              </a:r>
              <a:r>
                <a:rPr lang="en-US" altLang="zh-TW" sz="900" dirty="0" smtClean="0">
                  <a:solidFill>
                    <a:schemeClr val="bg1"/>
                  </a:solidFill>
                  <a:latin typeface="Arial" panose="020B0604020202020204" pitchFamily="34" charset="0"/>
                  <a:cs typeface="Arial" panose="020B0604020202020204" pitchFamily="34" charset="0"/>
                </a:rPr>
                <a:t>barcode</a:t>
              </a:r>
            </a:p>
            <a:p>
              <a:pPr marL="112713" indent="-112713">
                <a:buFont typeface="Arial" panose="020B0604020202020204" pitchFamily="34" charset="0"/>
                <a:buChar char="•"/>
              </a:pPr>
              <a:r>
                <a:rPr lang="en-US" altLang="zh-TW" sz="900" dirty="0">
                  <a:solidFill>
                    <a:schemeClr val="bg1"/>
                  </a:solidFill>
                  <a:latin typeface="Arial" panose="020B0604020202020204" pitchFamily="34" charset="0"/>
                  <a:cs typeface="Arial" panose="020B0604020202020204" pitchFamily="34" charset="0"/>
                </a:rPr>
                <a:t>Camera on the sides to ensure minimum distance between two </a:t>
              </a:r>
              <a:r>
                <a:rPr lang="en-US" altLang="zh-TW" sz="900" dirty="0" smtClean="0">
                  <a:solidFill>
                    <a:schemeClr val="bg1"/>
                  </a:solidFill>
                  <a:latin typeface="Arial" panose="020B0604020202020204" pitchFamily="34" charset="0"/>
                  <a:cs typeface="Arial" panose="020B0604020202020204" pitchFamily="34" charset="0"/>
                </a:rPr>
                <a:t>robots</a:t>
              </a:r>
            </a:p>
            <a:p>
              <a:pPr marL="112713" indent="-112713">
                <a:buFont typeface="Arial" panose="020B0604020202020204" pitchFamily="34" charset="0"/>
                <a:buChar char="•"/>
              </a:pPr>
              <a:r>
                <a:rPr lang="en-US" altLang="zh-TW" sz="900" dirty="0">
                  <a:solidFill>
                    <a:schemeClr val="bg1"/>
                  </a:solidFill>
                  <a:latin typeface="Arial" panose="020B0604020202020204" pitchFamily="34" charset="0"/>
                  <a:cs typeface="Arial" panose="020B0604020202020204" pitchFamily="34" charset="0"/>
                </a:rPr>
                <a:t>Barcode sticker placed on the floor in a 40” x 40” </a:t>
              </a:r>
              <a:r>
                <a:rPr lang="en-US" altLang="zh-TW" sz="900" dirty="0" smtClean="0">
                  <a:solidFill>
                    <a:schemeClr val="bg1"/>
                  </a:solidFill>
                  <a:latin typeface="Arial" panose="020B0604020202020204" pitchFamily="34" charset="0"/>
                  <a:cs typeface="Arial" panose="020B0604020202020204" pitchFamily="34" charset="0"/>
                </a:rPr>
                <a:t>grid</a:t>
              </a:r>
              <a:endParaRPr lang="en-US" altLang="zh-TW" sz="900" dirty="0">
                <a:solidFill>
                  <a:schemeClr val="bg1"/>
                </a:solidFill>
                <a:latin typeface="Arial" panose="020B0604020202020204" pitchFamily="34" charset="0"/>
                <a:cs typeface="Arial" panose="020B0604020202020204" pitchFamily="34" charset="0"/>
              </a:endParaRPr>
            </a:p>
          </p:txBody>
        </p:sp>
      </p:grpSp>
      <p:grpSp>
        <p:nvGrpSpPr>
          <p:cNvPr id="4" name="Group 3"/>
          <p:cNvGrpSpPr/>
          <p:nvPr/>
        </p:nvGrpSpPr>
        <p:grpSpPr>
          <a:xfrm>
            <a:off x="3923928" y="2932584"/>
            <a:ext cx="1804723" cy="1729463"/>
            <a:chOff x="3995936" y="2556027"/>
            <a:chExt cx="1804723" cy="1729463"/>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39952" y="3204099"/>
              <a:ext cx="1660707" cy="1081391"/>
            </a:xfrm>
            <a:prstGeom prst="rect">
              <a:avLst/>
            </a:prstGeom>
          </p:spPr>
        </p:pic>
        <p:sp>
          <p:nvSpPr>
            <p:cNvPr id="61" name="TextBox 60"/>
            <p:cNvSpPr txBox="1"/>
            <p:nvPr/>
          </p:nvSpPr>
          <p:spPr>
            <a:xfrm>
              <a:off x="3995936" y="2556027"/>
              <a:ext cx="1800200" cy="607859"/>
            </a:xfrm>
            <a:prstGeom prst="rect">
              <a:avLst/>
            </a:prstGeom>
            <a:noFill/>
          </p:spPr>
          <p:txBody>
            <a:bodyPr wrap="square" rtlCol="0">
              <a:spAutoFit/>
            </a:bodyPr>
            <a:lstStyle/>
            <a:p>
              <a:r>
                <a:rPr lang="en-US" altLang="zh-TW" sz="1400" b="1" dirty="0" smtClean="0">
                  <a:solidFill>
                    <a:srgbClr val="FFC000"/>
                  </a:solidFill>
                </a:rPr>
                <a:t>Charging Station</a:t>
              </a:r>
              <a:r>
                <a:rPr lang="en-US" altLang="zh-TW" sz="1600" dirty="0" smtClean="0">
                  <a:latin typeface="Arial" panose="020B0604020202020204" pitchFamily="34" charset="0"/>
                  <a:cs typeface="Arial" panose="020B0604020202020204" pitchFamily="34" charset="0"/>
                </a:rPr>
                <a:t>.</a:t>
              </a:r>
            </a:p>
            <a:p>
              <a:pPr>
                <a:spcBef>
                  <a:spcPts val="300"/>
                </a:spcBef>
              </a:pPr>
              <a:r>
                <a:rPr lang="en-US" altLang="zh-TW" sz="750" dirty="0" smtClean="0">
                  <a:solidFill>
                    <a:schemeClr val="bg1"/>
                  </a:solidFill>
                  <a:latin typeface="Arial" panose="020B0604020202020204" pitchFamily="34" charset="0"/>
                  <a:cs typeface="Arial" panose="020B0604020202020204" pitchFamily="34" charset="0"/>
                </a:rPr>
                <a:t>Every 2 or 3 hours, The robot get  15 minutes charging break </a:t>
              </a:r>
              <a:endParaRPr lang="en-US" altLang="zh-TW" sz="750" dirty="0">
                <a:solidFill>
                  <a:schemeClr val="bg1"/>
                </a:solidFill>
                <a:latin typeface="Arial" panose="020B0604020202020204" pitchFamily="34" charset="0"/>
                <a:cs typeface="Arial" panose="020B0604020202020204" pitchFamily="34" charset="0"/>
              </a:endParaRPr>
            </a:p>
          </p:txBody>
        </p:sp>
      </p:grpSp>
      <p:grpSp>
        <p:nvGrpSpPr>
          <p:cNvPr id="6" name="Group 5"/>
          <p:cNvGrpSpPr/>
          <p:nvPr/>
        </p:nvGrpSpPr>
        <p:grpSpPr>
          <a:xfrm>
            <a:off x="5693537" y="2934744"/>
            <a:ext cx="3198943" cy="1723695"/>
            <a:chOff x="5693537" y="2630195"/>
            <a:chExt cx="3198943" cy="1723695"/>
          </a:xfrm>
        </p:grpSpPr>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93537" y="2644552"/>
              <a:ext cx="2213981" cy="1673841"/>
            </a:xfrm>
            <a:prstGeom prst="rect">
              <a:avLst/>
            </a:prstGeom>
          </p:spPr>
        </p:pic>
        <p:sp>
          <p:nvSpPr>
            <p:cNvPr id="21" name="Rectangle 20"/>
            <p:cNvSpPr/>
            <p:nvPr/>
          </p:nvSpPr>
          <p:spPr>
            <a:xfrm>
              <a:off x="7468337" y="3684476"/>
              <a:ext cx="1424143" cy="669414"/>
            </a:xfrm>
            <a:prstGeom prst="rect">
              <a:avLst/>
            </a:prstGeom>
          </p:spPr>
          <p:txBody>
            <a:bodyPr wrap="square">
              <a:spAutoFit/>
            </a:bodyPr>
            <a:lstStyle/>
            <a:p>
              <a:r>
                <a:rPr lang="en-US" altLang="zh-TW" sz="750" dirty="0">
                  <a:solidFill>
                    <a:schemeClr val="bg1"/>
                  </a:solidFill>
                  <a:latin typeface="Arial" panose="020B0604020202020204" pitchFamily="34" charset="0"/>
                  <a:cs typeface="Arial" panose="020B0604020202020204" pitchFamily="34" charset="0"/>
                </a:rPr>
                <a:t>At each </a:t>
              </a:r>
              <a:r>
                <a:rPr lang="en-US" altLang="zh-TW" sz="750" b="1" dirty="0">
                  <a:solidFill>
                    <a:srgbClr val="FCD062"/>
                  </a:solidFill>
                  <a:latin typeface="Arial" panose="020B0604020202020204" pitchFamily="34" charset="0"/>
                  <a:cs typeface="Arial" panose="020B0604020202020204" pitchFamily="34" charset="0"/>
                </a:rPr>
                <a:t>Packing Station </a:t>
              </a:r>
            </a:p>
            <a:p>
              <a:r>
                <a:rPr lang="en-US" altLang="zh-TW" sz="750" dirty="0">
                  <a:solidFill>
                    <a:schemeClr val="bg1"/>
                  </a:solidFill>
                  <a:latin typeface="Arial" panose="020B0604020202020204" pitchFamily="34" charset="0"/>
                  <a:cs typeface="Arial" panose="020B0604020202020204" pitchFamily="34" charset="0"/>
                </a:rPr>
                <a:t>6-8  boxes can be packed </a:t>
              </a:r>
              <a:r>
                <a:rPr lang="en-US" altLang="zh-TW" sz="750" dirty="0" smtClean="0">
                  <a:solidFill>
                    <a:schemeClr val="bg1"/>
                  </a:solidFill>
                  <a:latin typeface="Arial" panose="020B0604020202020204" pitchFamily="34" charset="0"/>
                  <a:cs typeface="Arial" panose="020B0604020202020204" pitchFamily="34" charset="0"/>
                </a:rPr>
                <a:t>simultaneously as </a:t>
              </a:r>
              <a:r>
                <a:rPr lang="en-US" altLang="zh-TW" sz="750" dirty="0">
                  <a:solidFill>
                    <a:schemeClr val="bg1"/>
                  </a:solidFill>
                  <a:latin typeface="Arial" panose="020B0604020202020204" pitchFamily="34" charset="0"/>
                  <a:cs typeface="Arial" panose="020B0604020202020204" pitchFamily="34" charset="0"/>
                </a:rPr>
                <a:t>the bots start queueing in a circular position</a:t>
              </a:r>
              <a:endParaRPr lang="zh-TW" altLang="en-US" sz="750" dirty="0">
                <a:solidFill>
                  <a:schemeClr val="bg1"/>
                </a:solidFill>
                <a:latin typeface="Arial" panose="020B0604020202020204" pitchFamily="34" charset="0"/>
                <a:cs typeface="Arial" panose="020B0604020202020204" pitchFamily="34" charset="0"/>
              </a:endParaRPr>
            </a:p>
          </p:txBody>
        </p:sp>
        <p:sp>
          <p:nvSpPr>
            <p:cNvPr id="24" name="Rectangle 23"/>
            <p:cNvSpPr/>
            <p:nvPr/>
          </p:nvSpPr>
          <p:spPr>
            <a:xfrm>
              <a:off x="6641424" y="2630195"/>
              <a:ext cx="1653827" cy="338554"/>
            </a:xfrm>
            <a:prstGeom prst="rect">
              <a:avLst/>
            </a:prstGeom>
          </p:spPr>
          <p:txBody>
            <a:bodyPr wrap="square">
              <a:spAutoFit/>
            </a:bodyPr>
            <a:lstStyle/>
            <a:p>
              <a:r>
                <a:rPr lang="en-US" altLang="zh-TW" sz="800" dirty="0">
                  <a:solidFill>
                    <a:schemeClr val="bg1"/>
                  </a:solidFill>
                  <a:latin typeface="Arial" panose="020B0604020202020204" pitchFamily="34" charset="0"/>
                  <a:cs typeface="Arial" panose="020B0604020202020204" pitchFamily="34" charset="0"/>
                </a:rPr>
                <a:t>Product to Pick is marked by a </a:t>
              </a:r>
              <a:r>
                <a:rPr lang="en-US" altLang="zh-TW" sz="800" dirty="0" smtClean="0">
                  <a:solidFill>
                    <a:schemeClr val="bg1"/>
                  </a:solidFill>
                  <a:latin typeface="Arial" panose="020B0604020202020204" pitchFamily="34" charset="0"/>
                  <a:cs typeface="Arial" panose="020B0604020202020204" pitchFamily="34" charset="0"/>
                </a:rPr>
                <a:t>Laser </a:t>
              </a:r>
              <a:r>
                <a:rPr lang="en-US" altLang="zh-TW" sz="800" dirty="0">
                  <a:solidFill>
                    <a:schemeClr val="bg1"/>
                  </a:solidFill>
                  <a:latin typeface="Arial" panose="020B0604020202020204" pitchFamily="34" charset="0"/>
                  <a:cs typeface="Arial" panose="020B0604020202020204" pitchFamily="34" charset="0"/>
                </a:rPr>
                <a:t>Pointer [Pick-to-light]</a:t>
              </a:r>
              <a:endParaRPr lang="zh-TW" altLang="en-US" sz="800"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7089922" y="2972611"/>
              <a:ext cx="1493361" cy="215444"/>
            </a:xfrm>
            <a:prstGeom prst="rect">
              <a:avLst/>
            </a:prstGeom>
          </p:spPr>
          <p:txBody>
            <a:bodyPr wrap="square">
              <a:spAutoFit/>
            </a:bodyPr>
            <a:lstStyle/>
            <a:p>
              <a:r>
                <a:rPr lang="en-US" altLang="zh-TW" sz="800" dirty="0">
                  <a:solidFill>
                    <a:schemeClr val="bg1"/>
                  </a:solidFill>
                  <a:latin typeface="Arial" panose="020B0604020202020204" pitchFamily="34" charset="0"/>
                  <a:cs typeface="Arial" panose="020B0604020202020204" pitchFamily="34" charset="0"/>
                </a:rPr>
                <a:t>Packer scans  Product</a:t>
              </a:r>
              <a:endParaRPr lang="zh-TW" altLang="en-US" sz="800" dirty="0">
                <a:solidFill>
                  <a:schemeClr val="bg1"/>
                </a:solidFill>
                <a:latin typeface="Arial" panose="020B0604020202020204" pitchFamily="34" charset="0"/>
                <a:cs typeface="Arial" panose="020B0604020202020204" pitchFamily="34" charset="0"/>
              </a:endParaRPr>
            </a:p>
          </p:txBody>
        </p:sp>
        <p:sp>
          <p:nvSpPr>
            <p:cNvPr id="28" name="Rectangle 27"/>
            <p:cNvSpPr/>
            <p:nvPr/>
          </p:nvSpPr>
          <p:spPr>
            <a:xfrm>
              <a:off x="7568492" y="3157179"/>
              <a:ext cx="1158808" cy="461665"/>
            </a:xfrm>
            <a:prstGeom prst="rect">
              <a:avLst/>
            </a:prstGeom>
          </p:spPr>
          <p:txBody>
            <a:bodyPr wrap="square">
              <a:spAutoFit/>
            </a:bodyPr>
            <a:lstStyle/>
            <a:p>
              <a:r>
                <a:rPr lang="en-US" altLang="zh-TW" sz="800" dirty="0">
                  <a:solidFill>
                    <a:schemeClr val="bg1"/>
                  </a:solidFill>
                  <a:latin typeface="Arial" panose="020B0604020202020204" pitchFamily="34" charset="0"/>
                  <a:cs typeface="Arial" panose="020B0604020202020204" pitchFamily="34" charset="0"/>
                </a:rPr>
                <a:t>Light marks</a:t>
              </a:r>
            </a:p>
            <a:p>
              <a:r>
                <a:rPr lang="en-US" altLang="zh-TW" sz="800" dirty="0">
                  <a:solidFill>
                    <a:schemeClr val="bg1"/>
                  </a:solidFill>
                  <a:latin typeface="Arial" panose="020B0604020202020204" pitchFamily="34" charset="0"/>
                  <a:cs typeface="Arial" panose="020B0604020202020204" pitchFamily="34" charset="0"/>
                </a:rPr>
                <a:t>designated box</a:t>
              </a:r>
            </a:p>
            <a:p>
              <a:r>
                <a:rPr lang="en-US" altLang="zh-TW" sz="800" dirty="0">
                  <a:solidFill>
                    <a:schemeClr val="bg1"/>
                  </a:solidFill>
                  <a:latin typeface="Arial" panose="020B0604020202020204" pitchFamily="34" charset="0"/>
                  <a:cs typeface="Arial" panose="020B0604020202020204" pitchFamily="34" charset="0"/>
                </a:rPr>
                <a:t>[Pack-to-Light]</a:t>
              </a:r>
              <a:endParaRPr lang="zh-TW" altLang="en-US" sz="800" dirty="0">
                <a:solidFill>
                  <a:schemeClr val="bg1"/>
                </a:solidFill>
                <a:latin typeface="Arial" panose="020B0604020202020204" pitchFamily="34" charset="0"/>
                <a:cs typeface="Arial" panose="020B0604020202020204" pitchFamily="34" charset="0"/>
              </a:endParaRPr>
            </a:p>
          </p:txBody>
        </p:sp>
      </p:grpSp>
      <p:sp>
        <p:nvSpPr>
          <p:cNvPr id="64" name="Title 1"/>
          <p:cNvSpPr txBox="1">
            <a:spLocks/>
          </p:cNvSpPr>
          <p:nvPr/>
        </p:nvSpPr>
        <p:spPr>
          <a:xfrm>
            <a:off x="950912" y="52264"/>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AMAZON</a:t>
            </a:r>
            <a:r>
              <a:rPr lang="zh-TW" altLang="en-US" sz="2800" b="1" dirty="0" smtClean="0">
                <a:solidFill>
                  <a:srgbClr val="FFC000"/>
                </a:solidFill>
                <a:latin typeface="Arial" panose="020B0604020202020204" pitchFamily="34" charset="0"/>
                <a:cs typeface="Arial" panose="020B0604020202020204" pitchFamily="34" charset="0"/>
              </a:rPr>
              <a:t> </a:t>
            </a:r>
            <a:r>
              <a:rPr lang="en-US" altLang="zh-TW" sz="2800" b="1" dirty="0" smtClean="0">
                <a:solidFill>
                  <a:srgbClr val="FFC000"/>
                </a:solidFill>
                <a:latin typeface="Arial" panose="020B0604020202020204" pitchFamily="34" charset="0"/>
                <a:cs typeface="Arial" panose="020B0604020202020204" pitchFamily="34" charset="0"/>
              </a:rPr>
              <a:t>AUTOMATED AGV: KIVA</a:t>
            </a:r>
            <a:endParaRPr lang="zh-TW" altLang="en-US" sz="2800" b="1" dirty="0">
              <a:solidFill>
                <a:srgbClr val="FFC000"/>
              </a:solidFill>
            </a:endParaRPr>
          </a:p>
        </p:txBody>
      </p:sp>
    </p:spTree>
    <p:extLst>
      <p:ext uri="{BB962C8B-B14F-4D97-AF65-F5344CB8AC3E}">
        <p14:creationId xmlns:p14="http://schemas.microsoft.com/office/powerpoint/2010/main" val="16199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1826467" y="1510982"/>
            <a:ext cx="2697384" cy="504056"/>
          </a:xfrm>
          <a:prstGeom prst="frame">
            <a:avLst/>
          </a:prstGeom>
          <a:solidFill>
            <a:srgbClr val="91D7CF"/>
          </a:solidFill>
          <a:ln>
            <a:solidFill>
              <a:srgbClr val="91D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2200" b="1" dirty="0">
                <a:solidFill>
                  <a:schemeClr val="bg1"/>
                </a:solidFill>
                <a:latin typeface="Arial" panose="020B0604020202020204" pitchFamily="34" charset="0"/>
                <a:cs typeface="Arial" panose="020B0604020202020204" pitchFamily="34" charset="0"/>
              </a:rPr>
              <a:t>Dexterity</a:t>
            </a:r>
            <a:endParaRPr lang="en-US" sz="22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8" name="Frame 17"/>
          <p:cNvSpPr/>
          <p:nvPr/>
        </p:nvSpPr>
        <p:spPr>
          <a:xfrm>
            <a:off x="4592955" y="1510982"/>
            <a:ext cx="2697384" cy="504056"/>
          </a:xfrm>
          <a:prstGeom prst="frame">
            <a:avLst/>
          </a:prstGeom>
          <a:solidFill>
            <a:srgbClr val="69BEEB"/>
          </a:solidFill>
          <a:ln>
            <a:solidFill>
              <a:srgbClr val="69B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2200" b="1" dirty="0">
                <a:solidFill>
                  <a:schemeClr val="bg1"/>
                </a:solidFill>
                <a:latin typeface="Arial" panose="020B0604020202020204" pitchFamily="34" charset="0"/>
                <a:ea typeface="微軟正黑體" pitchFamily="34" charset="-120"/>
                <a:cs typeface="Arial" panose="020B0604020202020204" pitchFamily="34" charset="0"/>
              </a:rPr>
              <a:t>Power</a:t>
            </a:r>
            <a:endParaRPr lang="en-US" sz="22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20" name="Frame 19"/>
          <p:cNvSpPr/>
          <p:nvPr/>
        </p:nvSpPr>
        <p:spPr>
          <a:xfrm>
            <a:off x="1826467" y="2093924"/>
            <a:ext cx="2697384" cy="504056"/>
          </a:xfrm>
          <a:prstGeom prst="frame">
            <a:avLst/>
          </a:prstGeom>
          <a:solidFill>
            <a:srgbClr val="60C5B8"/>
          </a:solidFill>
          <a:ln>
            <a:solidFill>
              <a:srgbClr val="60C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2200" b="1" dirty="0">
                <a:solidFill>
                  <a:schemeClr val="bg1"/>
                </a:solidFill>
                <a:latin typeface="Arial" panose="020B0604020202020204" pitchFamily="34" charset="0"/>
                <a:ea typeface="微軟正黑體" pitchFamily="34" charset="-120"/>
                <a:cs typeface="Arial" panose="020B0604020202020204" pitchFamily="34" charset="0"/>
              </a:rPr>
              <a:t>Flexibility</a:t>
            </a:r>
            <a:endParaRPr lang="en-US" sz="22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21" name="Frame 20"/>
          <p:cNvSpPr/>
          <p:nvPr/>
        </p:nvSpPr>
        <p:spPr>
          <a:xfrm>
            <a:off x="4592955" y="2093924"/>
            <a:ext cx="2697384" cy="504056"/>
          </a:xfrm>
          <a:prstGeom prst="frame">
            <a:avLst/>
          </a:prstGeom>
          <a:solidFill>
            <a:srgbClr val="3AB3EA"/>
          </a:solidFill>
          <a:ln>
            <a:solidFill>
              <a:srgbClr val="3AB3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Arial" panose="020B0604020202020204" pitchFamily="34" charset="0"/>
                <a:ea typeface="微軟正黑體" pitchFamily="34" charset="-120"/>
                <a:cs typeface="Arial" panose="020B0604020202020204" pitchFamily="34" charset="0"/>
              </a:rPr>
              <a:t>Endurance</a:t>
            </a:r>
          </a:p>
        </p:txBody>
      </p:sp>
      <p:sp>
        <p:nvSpPr>
          <p:cNvPr id="22" name="Frame 21"/>
          <p:cNvSpPr/>
          <p:nvPr/>
        </p:nvSpPr>
        <p:spPr>
          <a:xfrm>
            <a:off x="1826467" y="2693437"/>
            <a:ext cx="2673526" cy="504056"/>
          </a:xfrm>
          <a:prstGeom prst="frame">
            <a:avLst/>
          </a:prstGeom>
          <a:solidFill>
            <a:srgbClr val="00A9AE"/>
          </a:solidFill>
          <a:ln>
            <a:solidFill>
              <a:srgbClr val="00A9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200" b="1" dirty="0"/>
              <a:t>Problem Solving</a:t>
            </a:r>
            <a:endParaRPr lang="en-US" sz="2200" b="1" dirty="0"/>
          </a:p>
        </p:txBody>
      </p:sp>
      <p:sp>
        <p:nvSpPr>
          <p:cNvPr id="24" name="Frame 23"/>
          <p:cNvSpPr/>
          <p:nvPr/>
        </p:nvSpPr>
        <p:spPr>
          <a:xfrm>
            <a:off x="4597115" y="2692962"/>
            <a:ext cx="2697384" cy="504056"/>
          </a:xfrm>
          <a:prstGeom prst="fram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Arial" panose="020B0604020202020204" pitchFamily="34" charset="0"/>
                <a:ea typeface="微軟正黑體" pitchFamily="34" charset="-120"/>
                <a:cs typeface="Arial" panose="020B0604020202020204" pitchFamily="34" charset="0"/>
              </a:rPr>
              <a:t>Precision</a:t>
            </a:r>
          </a:p>
        </p:txBody>
      </p:sp>
      <p:sp>
        <p:nvSpPr>
          <p:cNvPr id="19" name="Title 1"/>
          <p:cNvSpPr txBox="1">
            <a:spLocks/>
          </p:cNvSpPr>
          <p:nvPr/>
        </p:nvSpPr>
        <p:spPr>
          <a:xfrm>
            <a:off x="446856" y="201539"/>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rPr>
              <a:t>COLLABORATIVE ROBOTS</a:t>
            </a:r>
          </a:p>
          <a:p>
            <a:r>
              <a:rPr lang="en-US" altLang="zh-TW" sz="2400" b="1" dirty="0" smtClean="0">
                <a:solidFill>
                  <a:srgbClr val="FFC000"/>
                </a:solidFill>
                <a:latin typeface="+mj-lt"/>
              </a:rPr>
              <a:t>Human-Robot Cooperation</a:t>
            </a:r>
            <a:endParaRPr lang="zh-TW" altLang="en-US" sz="2400" b="1" dirty="0">
              <a:solidFill>
                <a:srgbClr val="FFC000"/>
              </a:solidFill>
              <a:latin typeface="+mj-lt"/>
            </a:endParaRPr>
          </a:p>
        </p:txBody>
      </p:sp>
      <p:pic>
        <p:nvPicPr>
          <p:cNvPr id="17412" name="Picture 4" descr="Road Worker 1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42041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freevectors.net/files/large/FlatBlueRobotVectorIll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9440" y="1604132"/>
            <a:ext cx="1463040" cy="146304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2757" y="3508648"/>
            <a:ext cx="3862187" cy="1121280"/>
          </a:xfrm>
          <a:prstGeom prst="rect">
            <a:avLst/>
          </a:prstGeom>
          <a:ln>
            <a:noFill/>
          </a:ln>
          <a:effectLst>
            <a:softEdge rad="112500"/>
          </a:effectLst>
        </p:spPr>
      </p:pic>
    </p:spTree>
    <p:extLst>
      <p:ext uri="{BB962C8B-B14F-4D97-AF65-F5344CB8AC3E}">
        <p14:creationId xmlns:p14="http://schemas.microsoft.com/office/powerpoint/2010/main" val="1522270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3528" y="2855311"/>
            <a:ext cx="4032448" cy="2084881"/>
          </a:xfrm>
        </p:spPr>
        <p:txBody>
          <a:bodyPr/>
          <a:lstStyle/>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No integration</a:t>
            </a:r>
            <a:endParaRPr lang="en-US" altLang="zh-TW" sz="18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No programming</a:t>
            </a:r>
            <a:endParaRPr lang="en-US" sz="18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Work intelligently</a:t>
            </a:r>
          </a:p>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No need to be in the cage</a:t>
            </a:r>
          </a:p>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Robot OS: extendable platform</a:t>
            </a:r>
            <a:endParaRPr lang="en-US" altLang="zh-TW" sz="18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236538" indent="-236538">
              <a:spcBef>
                <a:spcPts val="300"/>
              </a:spcBef>
              <a:buFont typeface="Arial" charset="0"/>
              <a:buChar char="•"/>
            </a:pPr>
            <a:r>
              <a:rPr lang="en-US" altLang="zh-TW" sz="1800" b="1" kern="1200" dirty="0" smtClean="0">
                <a:solidFill>
                  <a:schemeClr val="bg1"/>
                </a:solidFill>
                <a:latin typeface="Arial" panose="020B0604020202020204" pitchFamily="34" charset="0"/>
                <a:ea typeface="微軟正黑體" pitchFamily="34" charset="-120"/>
                <a:cs typeface="Arial" panose="020B0604020202020204" pitchFamily="34" charset="0"/>
              </a:rPr>
              <a:t>Cloud robot</a:t>
            </a:r>
            <a:endParaRPr lang="en-US" sz="1800" b="1" kern="1200" dirty="0">
              <a:solidFill>
                <a:schemeClr val="bg1"/>
              </a:solidFill>
              <a:latin typeface="Arial" panose="020B0604020202020204" pitchFamily="34" charset="0"/>
              <a:ea typeface="微軟正黑體" pitchFamily="34" charset="-12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4860032" y="3004592"/>
            <a:ext cx="2791127" cy="1786321"/>
          </a:xfrm>
          <a:prstGeom prst="rect">
            <a:avLst/>
          </a:prstGeom>
        </p:spPr>
      </p:pic>
      <p:pic>
        <p:nvPicPr>
          <p:cNvPr id="6" name="Picture 5"/>
          <p:cNvPicPr>
            <a:picLocks noChangeAspect="1"/>
          </p:cNvPicPr>
          <p:nvPr/>
        </p:nvPicPr>
        <p:blipFill>
          <a:blip r:embed="rId4"/>
          <a:stretch>
            <a:fillRect/>
          </a:stretch>
        </p:blipFill>
        <p:spPr>
          <a:xfrm>
            <a:off x="4860032" y="911101"/>
            <a:ext cx="3586759" cy="2019435"/>
          </a:xfrm>
          <a:prstGeom prst="rect">
            <a:avLst/>
          </a:prstGeom>
        </p:spPr>
      </p:pic>
      <p:pic>
        <p:nvPicPr>
          <p:cNvPr id="8" name="Picture 7"/>
          <p:cNvPicPr>
            <a:picLocks noChangeAspect="1"/>
          </p:cNvPicPr>
          <p:nvPr/>
        </p:nvPicPr>
        <p:blipFill>
          <a:blip r:embed="rId5"/>
          <a:stretch>
            <a:fillRect/>
          </a:stretch>
        </p:blipFill>
        <p:spPr>
          <a:xfrm>
            <a:off x="2592563" y="927477"/>
            <a:ext cx="2180928" cy="2180928"/>
          </a:xfrm>
          <a:prstGeom prst="rect">
            <a:avLst/>
          </a:prstGeom>
        </p:spPr>
      </p:pic>
      <p:sp>
        <p:nvSpPr>
          <p:cNvPr id="7" name="Title 1"/>
          <p:cNvSpPr txBox="1">
            <a:spLocks/>
          </p:cNvSpPr>
          <p:nvPr/>
        </p:nvSpPr>
        <p:spPr>
          <a:xfrm>
            <a:off x="446856" y="52264"/>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3200" b="1" dirty="0" smtClean="0">
                <a:solidFill>
                  <a:srgbClr val="FFC000"/>
                </a:solidFill>
                <a:latin typeface="Arial" panose="020B0604020202020204" pitchFamily="34" charset="0"/>
                <a:cs typeface="Arial" panose="020B0604020202020204" pitchFamily="34" charset="0"/>
              </a:rPr>
              <a:t>Collaborative/Cloud Robots</a:t>
            </a:r>
            <a:endParaRPr lang="en-US" altLang="zh-TW" sz="3200" b="1" dirty="0">
              <a:solidFill>
                <a:srgbClr val="FFC000"/>
              </a:solidFill>
              <a:latin typeface="Arial" panose="020B0604020202020204" pitchFamily="34" charset="0"/>
              <a:cs typeface="Arial" panose="020B0604020202020204" pitchFamily="34" charset="0"/>
            </a:endParaRPr>
          </a:p>
        </p:txBody>
      </p:sp>
      <p:sp>
        <p:nvSpPr>
          <p:cNvPr id="9" name="Rectangle 8"/>
          <p:cNvSpPr/>
          <p:nvPr/>
        </p:nvSpPr>
        <p:spPr>
          <a:xfrm>
            <a:off x="107504" y="4841623"/>
            <a:ext cx="1656184" cy="246221"/>
          </a:xfrm>
          <a:prstGeom prst="rect">
            <a:avLst/>
          </a:prstGeom>
        </p:spPr>
        <p:txBody>
          <a:bodyPr wrap="square">
            <a:spAutoFit/>
          </a:bodyPr>
          <a:lstStyle/>
          <a:p>
            <a:r>
              <a:rPr lang="en-US" sz="1000" i="1" dirty="0">
                <a:solidFill>
                  <a:schemeClr val="bg1"/>
                </a:solidFill>
                <a:latin typeface="+mj-lt"/>
              </a:rPr>
              <a:t>Source: </a:t>
            </a:r>
            <a:r>
              <a:rPr lang="en-US" sz="1000" i="1" dirty="0" smtClean="0">
                <a:solidFill>
                  <a:schemeClr val="bg1"/>
                </a:solidFill>
                <a:latin typeface="+mj-lt"/>
              </a:rPr>
              <a:t>Rethink Robotics</a:t>
            </a:r>
            <a:endParaRPr lang="en-US" sz="1000" i="1" dirty="0">
              <a:solidFill>
                <a:schemeClr val="bg1"/>
              </a:solidFill>
              <a:latin typeface="+mj-lt"/>
            </a:endParaRPr>
          </a:p>
        </p:txBody>
      </p:sp>
    </p:spTree>
    <p:extLst>
      <p:ext uri="{BB962C8B-B14F-4D97-AF65-F5344CB8AC3E}">
        <p14:creationId xmlns:p14="http://schemas.microsoft.com/office/powerpoint/2010/main" val="2053535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29572" y="2307239"/>
            <a:ext cx="1159194" cy="1211860"/>
            <a:chOff x="3765504" y="2024922"/>
            <a:chExt cx="1159194" cy="1211860"/>
          </a:xfrm>
        </p:grpSpPr>
        <p:pic>
          <p:nvPicPr>
            <p:cNvPr id="13" name="Picture 3" descr="G:\物聯網中心\others\ppt\12月初\19.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48367" y="2024954"/>
              <a:ext cx="476331" cy="11245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G:\物聯網中心\others\ppt\12月初\2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5504" y="2024922"/>
              <a:ext cx="699631" cy="12118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3491880" y="1132384"/>
            <a:ext cx="2016224" cy="1224136"/>
            <a:chOff x="3491880" y="1056284"/>
            <a:chExt cx="2016224" cy="1224136"/>
          </a:xfrm>
        </p:grpSpPr>
        <p:sp>
          <p:nvSpPr>
            <p:cNvPr id="3" name="Rounded Rectangle 2"/>
            <p:cNvSpPr/>
            <p:nvPr/>
          </p:nvSpPr>
          <p:spPr>
            <a:xfrm>
              <a:off x="3491880" y="1056284"/>
              <a:ext cx="2016224" cy="740446"/>
            </a:xfrm>
            <a:prstGeom prst="roundRect">
              <a:avLst/>
            </a:prstGeom>
            <a:solidFill>
              <a:srgbClr val="5EAFA6"/>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sz="1400" b="1" dirty="0">
                  <a:solidFill>
                    <a:schemeClr val="bg1"/>
                  </a:solidFill>
                  <a:latin typeface="Arial" panose="020B0604020202020204" pitchFamily="34" charset="0"/>
                  <a:cs typeface="Arial" panose="020B0604020202020204" pitchFamily="34" charset="0"/>
                </a:rPr>
                <a:t>Physical Assistance by </a:t>
              </a:r>
              <a:r>
                <a:rPr lang="en-US" altLang="zh-TW" sz="1400" b="1" dirty="0" smtClean="0">
                  <a:solidFill>
                    <a:schemeClr val="bg1"/>
                  </a:solidFill>
                  <a:latin typeface="Arial" panose="020B0604020202020204" pitchFamily="34" charset="0"/>
                  <a:cs typeface="Arial" panose="020B0604020202020204" pitchFamily="34" charset="0"/>
                </a:rPr>
                <a:t>Exoskeletons</a:t>
              </a:r>
              <a:endParaRPr lang="zh-TW" alt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27" name="上-下雙向箭號 4"/>
            <p:cNvSpPr/>
            <p:nvPr/>
          </p:nvSpPr>
          <p:spPr>
            <a:xfrm>
              <a:off x="4414546" y="1829465"/>
              <a:ext cx="236868" cy="450955"/>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Group 6"/>
          <p:cNvGrpSpPr/>
          <p:nvPr/>
        </p:nvGrpSpPr>
        <p:grpSpPr>
          <a:xfrm>
            <a:off x="3491880" y="3580656"/>
            <a:ext cx="2016224" cy="1211356"/>
            <a:chOff x="3491880" y="3151763"/>
            <a:chExt cx="2016224" cy="1211356"/>
          </a:xfrm>
        </p:grpSpPr>
        <p:sp>
          <p:nvSpPr>
            <p:cNvPr id="21" name="Rounded Rectangle 20"/>
            <p:cNvSpPr/>
            <p:nvPr/>
          </p:nvSpPr>
          <p:spPr>
            <a:xfrm>
              <a:off x="3491880" y="3622673"/>
              <a:ext cx="2016224" cy="740446"/>
            </a:xfrm>
            <a:prstGeom prst="roundRect">
              <a:avLst/>
            </a:prstGeom>
            <a:solidFill>
              <a:srgbClr val="9BBB59"/>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fr-FR" altLang="zh-TW" sz="1400" b="1" dirty="0">
                  <a:solidFill>
                    <a:schemeClr val="bg1"/>
                  </a:solidFill>
                  <a:latin typeface="Arial" panose="020B0604020202020204" pitchFamily="34" charset="0"/>
                  <a:cs typeface="Arial" panose="020B0604020202020204" pitchFamily="34" charset="0"/>
                </a:rPr>
                <a:t>Location-</a:t>
              </a:r>
              <a:r>
                <a:rPr lang="fr-FR" altLang="zh-TW" sz="1400" b="1" dirty="0" err="1">
                  <a:solidFill>
                    <a:schemeClr val="bg1"/>
                  </a:solidFill>
                  <a:latin typeface="Arial" panose="020B0604020202020204" pitchFamily="34" charset="0"/>
                  <a:cs typeface="Arial" panose="020B0604020202020204" pitchFamily="34" charset="0"/>
                </a:rPr>
                <a:t>based</a:t>
              </a:r>
              <a:r>
                <a:rPr lang="fr-FR" altLang="zh-TW" sz="1400" b="1" dirty="0">
                  <a:solidFill>
                    <a:schemeClr val="bg1"/>
                  </a:solidFill>
                  <a:latin typeface="Arial" panose="020B0604020202020204" pitchFamily="34" charset="0"/>
                  <a:cs typeface="Arial" panose="020B0604020202020204" pitchFamily="34" charset="0"/>
                </a:rPr>
                <a:t> Maintenance and Planning Assistance</a:t>
              </a:r>
              <a:endParaRPr lang="zh-TW" altLang="en-US" sz="1400" b="1" dirty="0">
                <a:solidFill>
                  <a:schemeClr val="bg1"/>
                </a:solidFill>
                <a:latin typeface="Arial" panose="020B0604020202020204" pitchFamily="34" charset="0"/>
                <a:cs typeface="Arial" panose="020B0604020202020204" pitchFamily="34" charset="0"/>
              </a:endParaRPr>
            </a:p>
          </p:txBody>
        </p:sp>
        <p:sp>
          <p:nvSpPr>
            <p:cNvPr id="29" name="上-下雙向箭號 4"/>
            <p:cNvSpPr/>
            <p:nvPr/>
          </p:nvSpPr>
          <p:spPr>
            <a:xfrm>
              <a:off x="4428870" y="3151763"/>
              <a:ext cx="236868" cy="450955"/>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Group 3"/>
          <p:cNvGrpSpPr/>
          <p:nvPr/>
        </p:nvGrpSpPr>
        <p:grpSpPr>
          <a:xfrm>
            <a:off x="5322486" y="2053826"/>
            <a:ext cx="2871280" cy="740446"/>
            <a:chOff x="5322486" y="1756169"/>
            <a:chExt cx="2378120" cy="740446"/>
          </a:xfrm>
        </p:grpSpPr>
        <p:sp>
          <p:nvSpPr>
            <p:cNvPr id="22" name="Rounded Rectangle 21"/>
            <p:cNvSpPr/>
            <p:nvPr/>
          </p:nvSpPr>
          <p:spPr>
            <a:xfrm>
              <a:off x="5953344" y="1756169"/>
              <a:ext cx="1747262" cy="740446"/>
            </a:xfrm>
            <a:prstGeom prst="roundRect">
              <a:avLst/>
            </a:prstGeom>
            <a:solidFill>
              <a:srgbClr val="F8B84E"/>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fr-FR" altLang="zh-TW" sz="1400" b="1" smtClean="0">
                  <a:solidFill>
                    <a:schemeClr val="bg1"/>
                  </a:solidFill>
                  <a:latin typeface="Arial" panose="020B0604020202020204" pitchFamily="34" charset="0"/>
                  <a:cs typeface="Arial" panose="020B0604020202020204" pitchFamily="34" charset="0"/>
                </a:rPr>
                <a:t>Mobile, </a:t>
              </a:r>
              <a:r>
                <a:rPr lang="fr-FR" altLang="zh-TW" sz="1400" b="1" dirty="0" err="1" smtClean="0">
                  <a:solidFill>
                    <a:schemeClr val="bg1"/>
                  </a:solidFill>
                  <a:latin typeface="Arial" panose="020B0604020202020204" pitchFamily="34" charset="0"/>
                  <a:cs typeface="Arial" panose="020B0604020202020204" pitchFamily="34" charset="0"/>
                </a:rPr>
                <a:t>Personalized</a:t>
              </a:r>
              <a:r>
                <a:rPr lang="fr-FR" altLang="zh-TW" sz="1400" b="1" dirty="0">
                  <a:solidFill>
                    <a:schemeClr val="bg1"/>
                  </a:solidFill>
                  <a:latin typeface="Arial" panose="020B0604020202020204" pitchFamily="34" charset="0"/>
                  <a:cs typeface="Arial" panose="020B0604020202020204" pitchFamily="34" charset="0"/>
                </a:rPr>
                <a:t>,</a:t>
              </a:r>
            </a:p>
            <a:p>
              <a:pPr algn="ctr"/>
              <a:r>
                <a:rPr lang="fr-FR" altLang="zh-TW" sz="1400" b="1" dirty="0">
                  <a:solidFill>
                    <a:schemeClr val="bg1"/>
                  </a:solidFill>
                  <a:latin typeface="Arial" panose="020B0604020202020204" pitchFamily="34" charset="0"/>
                  <a:cs typeface="Arial" panose="020B0604020202020204" pitchFamily="34" charset="0"/>
                </a:rPr>
                <a:t>Situation-Adaptive,</a:t>
              </a:r>
            </a:p>
            <a:p>
              <a:pPr algn="ctr"/>
              <a:r>
                <a:rPr lang="fr-FR" altLang="zh-TW" sz="1400" b="1" dirty="0" err="1">
                  <a:solidFill>
                    <a:schemeClr val="bg1"/>
                  </a:solidFill>
                  <a:latin typeface="Arial" panose="020B0604020202020204" pitchFamily="34" charset="0"/>
                  <a:cs typeface="Arial" panose="020B0604020202020204" pitchFamily="34" charset="0"/>
                </a:rPr>
                <a:t>Tutoring</a:t>
              </a:r>
              <a:r>
                <a:rPr lang="fr-FR" altLang="zh-TW" sz="1400" b="1" dirty="0">
                  <a:solidFill>
                    <a:schemeClr val="bg1"/>
                  </a:solidFill>
                  <a:latin typeface="Arial" panose="020B0604020202020204" pitchFamily="34" charset="0"/>
                  <a:cs typeface="Arial" panose="020B0604020202020204" pitchFamily="34" charset="0"/>
                </a:rPr>
                <a:t> </a:t>
              </a:r>
              <a:r>
                <a:rPr lang="fr-FR" altLang="zh-TW" sz="1400" b="1" dirty="0" err="1">
                  <a:solidFill>
                    <a:schemeClr val="bg1"/>
                  </a:solidFill>
                  <a:latin typeface="Arial" panose="020B0604020202020204" pitchFamily="34" charset="0"/>
                  <a:cs typeface="Arial" panose="020B0604020202020204" pitchFamily="34" charset="0"/>
                </a:rPr>
                <a:t>Systems</a:t>
              </a:r>
              <a:endParaRPr lang="zh-TW" altLang="en-US" sz="1400" b="1" dirty="0">
                <a:solidFill>
                  <a:schemeClr val="bg1"/>
                </a:solidFill>
                <a:latin typeface="Arial" panose="020B0604020202020204" pitchFamily="34" charset="0"/>
                <a:cs typeface="Arial" panose="020B0604020202020204" pitchFamily="34" charset="0"/>
              </a:endParaRPr>
            </a:p>
          </p:txBody>
        </p:sp>
        <p:sp>
          <p:nvSpPr>
            <p:cNvPr id="31" name="上-下雙向箭號 16"/>
            <p:cNvSpPr/>
            <p:nvPr/>
          </p:nvSpPr>
          <p:spPr>
            <a:xfrm rot="3512130">
              <a:off x="5422936" y="2106248"/>
              <a:ext cx="277450" cy="478350"/>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Group 7"/>
          <p:cNvGrpSpPr/>
          <p:nvPr/>
        </p:nvGrpSpPr>
        <p:grpSpPr>
          <a:xfrm>
            <a:off x="899592" y="3304674"/>
            <a:ext cx="2855045" cy="740446"/>
            <a:chOff x="971600" y="3007017"/>
            <a:chExt cx="2783037" cy="740446"/>
          </a:xfrm>
        </p:grpSpPr>
        <p:sp>
          <p:nvSpPr>
            <p:cNvPr id="25" name="Rounded Rectangle 24"/>
            <p:cNvSpPr/>
            <p:nvPr/>
          </p:nvSpPr>
          <p:spPr>
            <a:xfrm>
              <a:off x="971600" y="3007017"/>
              <a:ext cx="2080890" cy="740446"/>
            </a:xfrm>
            <a:prstGeom prst="roundRect">
              <a:avLst/>
            </a:prstGeom>
            <a:solidFill>
              <a:srgbClr val="F05542"/>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fr-FR" altLang="zh-TW" sz="1400" b="1" dirty="0" smtClean="0">
                  <a:solidFill>
                    <a:schemeClr val="bg1"/>
                  </a:solidFill>
                  <a:latin typeface="Arial" panose="020B0604020202020204" pitchFamily="34" charset="0"/>
                  <a:cs typeface="Arial" panose="020B0604020202020204" pitchFamily="34" charset="0"/>
                </a:rPr>
                <a:t>AR/VR/DR Assistance in </a:t>
              </a:r>
              <a:r>
                <a:rPr lang="fr-FR" altLang="zh-TW" sz="1400" b="1" dirty="0" err="1" smtClean="0">
                  <a:solidFill>
                    <a:schemeClr val="bg1"/>
                  </a:solidFill>
                  <a:latin typeface="Arial" panose="020B0604020202020204" pitchFamily="34" charset="0"/>
                  <a:cs typeface="Arial" panose="020B0604020202020204" pitchFamily="34" charset="0"/>
                </a:rPr>
                <a:t>Complex</a:t>
              </a:r>
              <a:r>
                <a:rPr lang="fr-FR" altLang="zh-TW" sz="1400" b="1" dirty="0" smtClean="0">
                  <a:solidFill>
                    <a:schemeClr val="bg1"/>
                  </a:solidFill>
                  <a:latin typeface="Arial" panose="020B0604020202020204" pitchFamily="34" charset="0"/>
                  <a:cs typeface="Arial" panose="020B0604020202020204" pitchFamily="34" charset="0"/>
                </a:rPr>
                <a:t> </a:t>
              </a:r>
              <a:r>
                <a:rPr lang="fr-FR" altLang="zh-TW" sz="1400" b="1" dirty="0" err="1">
                  <a:solidFill>
                    <a:schemeClr val="bg1"/>
                  </a:solidFill>
                  <a:latin typeface="Arial" panose="020B0604020202020204" pitchFamily="34" charset="0"/>
                  <a:cs typeface="Arial" panose="020B0604020202020204" pitchFamily="34" charset="0"/>
                </a:rPr>
                <a:t>Work</a:t>
              </a:r>
              <a:endParaRPr lang="fr-FR" altLang="zh-TW" sz="1400" b="1" dirty="0">
                <a:solidFill>
                  <a:schemeClr val="bg1"/>
                </a:solidFill>
                <a:latin typeface="Arial" panose="020B0604020202020204" pitchFamily="34" charset="0"/>
                <a:cs typeface="Arial" panose="020B0604020202020204" pitchFamily="34" charset="0"/>
              </a:endParaRPr>
            </a:p>
            <a:p>
              <a:pPr algn="ctr"/>
              <a:r>
                <a:rPr lang="fr-FR" altLang="zh-TW" sz="1400" b="1" dirty="0" err="1">
                  <a:solidFill>
                    <a:schemeClr val="bg1"/>
                  </a:solidFill>
                  <a:latin typeface="Arial" panose="020B0604020202020204" pitchFamily="34" charset="0"/>
                  <a:cs typeface="Arial" panose="020B0604020202020204" pitchFamily="34" charset="0"/>
                </a:rPr>
                <a:t>Processes</a:t>
              </a:r>
              <a:endParaRPr lang="zh-TW" altLang="en-US" sz="1400" b="1" dirty="0">
                <a:solidFill>
                  <a:schemeClr val="bg1"/>
                </a:solidFill>
                <a:latin typeface="Arial" panose="020B0604020202020204" pitchFamily="34" charset="0"/>
                <a:cs typeface="Arial" panose="020B0604020202020204" pitchFamily="34" charset="0"/>
              </a:endParaRPr>
            </a:p>
          </p:txBody>
        </p:sp>
        <p:sp>
          <p:nvSpPr>
            <p:cNvPr id="32" name="上-下雙向箭號 16"/>
            <p:cNvSpPr/>
            <p:nvPr/>
          </p:nvSpPr>
          <p:spPr>
            <a:xfrm rot="3512130">
              <a:off x="3376737" y="2938526"/>
              <a:ext cx="277450" cy="478350"/>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p:cNvGrpSpPr/>
          <p:nvPr/>
        </p:nvGrpSpPr>
        <p:grpSpPr>
          <a:xfrm>
            <a:off x="899592" y="2145803"/>
            <a:ext cx="2817829" cy="740446"/>
            <a:chOff x="899592" y="1848146"/>
            <a:chExt cx="2817829" cy="740446"/>
          </a:xfrm>
        </p:grpSpPr>
        <p:sp>
          <p:nvSpPr>
            <p:cNvPr id="24" name="Rounded Rectangle 23"/>
            <p:cNvSpPr/>
            <p:nvPr/>
          </p:nvSpPr>
          <p:spPr>
            <a:xfrm>
              <a:off x="899592" y="1848146"/>
              <a:ext cx="2111439" cy="740446"/>
            </a:xfrm>
            <a:prstGeom prst="roundRect">
              <a:avLst/>
            </a:prstGeom>
            <a:solidFill>
              <a:srgbClr val="2E728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altLang="zh-TW" sz="1400" b="1" dirty="0" err="1">
                  <a:solidFill>
                    <a:schemeClr val="bg1"/>
                  </a:solidFill>
                  <a:latin typeface="Arial" panose="020B0604020202020204" pitchFamily="34" charset="0"/>
                  <a:cs typeface="Arial" panose="020B0604020202020204" pitchFamily="34" charset="0"/>
                </a:rPr>
                <a:t>Context</a:t>
              </a:r>
              <a:r>
                <a:rPr lang="fr-FR" altLang="zh-TW" sz="1400" b="1" dirty="0">
                  <a:solidFill>
                    <a:schemeClr val="bg1"/>
                  </a:solidFill>
                  <a:latin typeface="Arial" panose="020B0604020202020204" pitchFamily="34" charset="0"/>
                  <a:cs typeface="Arial" panose="020B0604020202020204" pitchFamily="34" charset="0"/>
                </a:rPr>
                <a:t>-adaptive</a:t>
              </a:r>
            </a:p>
            <a:p>
              <a:pPr algn="ctr"/>
              <a:r>
                <a:rPr lang="fr-FR" altLang="zh-TW" sz="1400" b="1" dirty="0">
                  <a:solidFill>
                    <a:schemeClr val="bg1"/>
                  </a:solidFill>
                  <a:latin typeface="Arial" panose="020B0604020202020204" pitchFamily="34" charset="0"/>
                  <a:cs typeface="Arial" panose="020B0604020202020204" pitchFamily="34" charset="0"/>
                </a:rPr>
                <a:t>Assistance for</a:t>
              </a:r>
            </a:p>
            <a:p>
              <a:pPr algn="ctr"/>
              <a:r>
                <a:rPr lang="fr-FR" altLang="zh-TW" sz="1400" b="1" dirty="0" err="1">
                  <a:solidFill>
                    <a:schemeClr val="bg1"/>
                  </a:solidFill>
                  <a:latin typeface="Arial" panose="020B0604020202020204" pitchFamily="34" charset="0"/>
                  <a:cs typeface="Arial" panose="020B0604020202020204" pitchFamily="34" charset="0"/>
                </a:rPr>
                <a:t>Fault</a:t>
              </a:r>
              <a:r>
                <a:rPr lang="fr-FR" altLang="zh-TW" sz="1400" b="1" dirty="0">
                  <a:solidFill>
                    <a:schemeClr val="bg1"/>
                  </a:solidFill>
                  <a:latin typeface="Arial" panose="020B0604020202020204" pitchFamily="34" charset="0"/>
                  <a:cs typeface="Arial" panose="020B0604020202020204" pitchFamily="34" charset="0"/>
                </a:rPr>
                <a:t> </a:t>
              </a:r>
              <a:r>
                <a:rPr lang="fr-FR" altLang="zh-TW" sz="1400" b="1" dirty="0" err="1">
                  <a:solidFill>
                    <a:schemeClr val="bg1"/>
                  </a:solidFill>
                  <a:latin typeface="Arial" panose="020B0604020202020204" pitchFamily="34" charset="0"/>
                  <a:cs typeface="Arial" panose="020B0604020202020204" pitchFamily="34" charset="0"/>
                </a:rPr>
                <a:t>Diagnosis</a:t>
              </a:r>
              <a:endParaRPr lang="zh-TW" altLang="en-US" sz="1400" b="1" dirty="0">
                <a:solidFill>
                  <a:schemeClr val="bg1"/>
                </a:solidFill>
                <a:latin typeface="Arial" panose="020B0604020202020204" pitchFamily="34" charset="0"/>
                <a:cs typeface="Arial" panose="020B0604020202020204" pitchFamily="34" charset="0"/>
              </a:endParaRPr>
            </a:p>
          </p:txBody>
        </p:sp>
        <p:sp>
          <p:nvSpPr>
            <p:cNvPr id="34" name="上-下雙向箭號 17"/>
            <p:cNvSpPr/>
            <p:nvPr/>
          </p:nvSpPr>
          <p:spPr>
            <a:xfrm rot="6831695">
              <a:off x="3341910" y="2079388"/>
              <a:ext cx="257354" cy="493668"/>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Group 5"/>
          <p:cNvGrpSpPr/>
          <p:nvPr/>
        </p:nvGrpSpPr>
        <p:grpSpPr>
          <a:xfrm>
            <a:off x="5333684" y="3232188"/>
            <a:ext cx="2860082" cy="740446"/>
            <a:chOff x="5333684" y="2934531"/>
            <a:chExt cx="2860082" cy="740446"/>
          </a:xfrm>
        </p:grpSpPr>
        <p:sp>
          <p:nvSpPr>
            <p:cNvPr id="23" name="Rounded Rectangle 22"/>
            <p:cNvSpPr/>
            <p:nvPr/>
          </p:nvSpPr>
          <p:spPr>
            <a:xfrm>
              <a:off x="6111393" y="2934531"/>
              <a:ext cx="2082373" cy="740446"/>
            </a:xfrm>
            <a:prstGeom prst="roundRect">
              <a:avLst/>
            </a:prstGeom>
            <a:solidFill>
              <a:srgbClr val="5289B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zh-TW" sz="1400" b="1" dirty="0">
                  <a:solidFill>
                    <a:schemeClr val="bg1"/>
                  </a:solidFill>
                  <a:latin typeface="Arial" panose="020B0604020202020204" pitchFamily="34" charset="0"/>
                  <a:cs typeface="Arial" panose="020B0604020202020204" pitchFamily="34" charset="0"/>
                </a:rPr>
                <a:t>Multimodal</a:t>
              </a:r>
            </a:p>
            <a:p>
              <a:pPr algn="ctr"/>
              <a:r>
                <a:rPr lang="fr-FR" altLang="zh-TW" sz="1400" b="1" dirty="0" err="1">
                  <a:solidFill>
                    <a:schemeClr val="bg1"/>
                  </a:solidFill>
                  <a:latin typeface="Arial" panose="020B0604020202020204" pitchFamily="34" charset="0"/>
                  <a:cs typeface="Arial" panose="020B0604020202020204" pitchFamily="34" charset="0"/>
                </a:rPr>
                <a:t>Human</a:t>
              </a:r>
              <a:r>
                <a:rPr lang="fr-FR" altLang="zh-TW" sz="1400" b="1" dirty="0">
                  <a:solidFill>
                    <a:schemeClr val="bg1"/>
                  </a:solidFill>
                  <a:latin typeface="Arial" panose="020B0604020202020204" pitchFamily="34" charset="0"/>
                  <a:cs typeface="Arial" panose="020B0604020202020204" pitchFamily="34" charset="0"/>
                </a:rPr>
                <a:t>-Machine</a:t>
              </a:r>
            </a:p>
            <a:p>
              <a:pPr algn="ctr"/>
              <a:r>
                <a:rPr lang="fr-FR" altLang="zh-TW" sz="1400" b="1" dirty="0">
                  <a:solidFill>
                    <a:schemeClr val="bg1"/>
                  </a:solidFill>
                  <a:latin typeface="Arial" panose="020B0604020202020204" pitchFamily="34" charset="0"/>
                  <a:cs typeface="Arial" panose="020B0604020202020204" pitchFamily="34" charset="0"/>
                </a:rPr>
                <a:t>Interaction</a:t>
              </a:r>
              <a:endParaRPr lang="zh-TW" altLang="en-US" sz="1400" b="1" dirty="0">
                <a:solidFill>
                  <a:schemeClr val="bg1"/>
                </a:solidFill>
                <a:latin typeface="Arial" panose="020B0604020202020204" pitchFamily="34" charset="0"/>
                <a:cs typeface="Arial" panose="020B0604020202020204" pitchFamily="34" charset="0"/>
              </a:endParaRPr>
            </a:p>
          </p:txBody>
        </p:sp>
        <p:sp>
          <p:nvSpPr>
            <p:cNvPr id="36" name="上-下雙向箭號 17"/>
            <p:cNvSpPr/>
            <p:nvPr/>
          </p:nvSpPr>
          <p:spPr>
            <a:xfrm rot="6831695">
              <a:off x="5451841" y="2962894"/>
              <a:ext cx="257354" cy="493668"/>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Title 1"/>
          <p:cNvSpPr txBox="1">
            <a:spLocks/>
          </p:cNvSpPr>
          <p:nvPr/>
        </p:nvSpPr>
        <p:spPr>
          <a:xfrm>
            <a:off x="446856" y="52264"/>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HUMAN-CENTERED CPS-BASED ASSISTANCE SYSTEMS</a:t>
            </a:r>
            <a:endParaRPr lang="zh-TW" altLang="en-US" sz="2800" b="1" dirty="0">
              <a:solidFill>
                <a:srgbClr val="FFC000"/>
              </a:solidFill>
            </a:endParaRPr>
          </a:p>
        </p:txBody>
      </p:sp>
    </p:spTree>
    <p:extLst>
      <p:ext uri="{BB962C8B-B14F-4D97-AF65-F5344CB8AC3E}">
        <p14:creationId xmlns:p14="http://schemas.microsoft.com/office/powerpoint/2010/main" val="161893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a:stCxn id="45" idx="3"/>
          </p:cNvCxnSpPr>
          <p:nvPr/>
        </p:nvCxnSpPr>
        <p:spPr>
          <a:xfrm flipH="1">
            <a:off x="3850640" y="3595128"/>
            <a:ext cx="186631" cy="387592"/>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6" name="Oval 5"/>
          <p:cNvSpPr/>
          <p:nvPr/>
        </p:nvSpPr>
        <p:spPr>
          <a:xfrm>
            <a:off x="3754077" y="2078558"/>
            <a:ext cx="1665098" cy="1665098"/>
          </a:xfrm>
          <a:prstGeom prst="ellipse">
            <a:avLst/>
          </a:prstGeom>
          <a:solidFill>
            <a:schemeClr val="bg1"/>
          </a:solidFill>
          <a:ln w="31750">
            <a:solidFill>
              <a:srgbClr val="60C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p:cNvPicPr>
            <a:picLocks noChangeAspect="1"/>
          </p:cNvPicPr>
          <p:nvPr/>
        </p:nvPicPr>
        <p:blipFill>
          <a:blip r:embed="rId2" cstate="print"/>
          <a:stretch>
            <a:fillRect/>
          </a:stretch>
        </p:blipFill>
        <p:spPr>
          <a:xfrm>
            <a:off x="3888322" y="2516878"/>
            <a:ext cx="1399687" cy="728385"/>
          </a:xfrm>
          <a:prstGeom prst="rect">
            <a:avLst/>
          </a:prstGeom>
        </p:spPr>
      </p:pic>
      <p:sp>
        <p:nvSpPr>
          <p:cNvPr id="7" name="圓角矩形 6"/>
          <p:cNvSpPr/>
          <p:nvPr/>
        </p:nvSpPr>
        <p:spPr>
          <a:xfrm>
            <a:off x="2627784" y="1060967"/>
            <a:ext cx="1745799" cy="702295"/>
          </a:xfrm>
          <a:prstGeom prst="roundRect">
            <a:avLst/>
          </a:prstGeom>
          <a:solidFill>
            <a:srgbClr val="F8B84E"/>
          </a:solidFill>
          <a:ln>
            <a:solidFill>
              <a:srgbClr val="F8B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b="1" dirty="0">
                <a:solidFill>
                  <a:schemeClr val="bg1"/>
                </a:solidFill>
                <a:latin typeface="Helvetica Neue" panose="02000403000000020004" pitchFamily="2" charset="0"/>
              </a:rPr>
              <a:t>Lack of Skilled</a:t>
            </a:r>
          </a:p>
          <a:p>
            <a:pPr algn="ctr"/>
            <a:r>
              <a:rPr lang="en-US" altLang="zh-TW" sz="1500" b="1" dirty="0">
                <a:solidFill>
                  <a:schemeClr val="bg1"/>
                </a:solidFill>
                <a:latin typeface="Helvetica Neue" panose="02000403000000020004" pitchFamily="2" charset="0"/>
              </a:rPr>
              <a:t>Workforce</a:t>
            </a:r>
            <a:endParaRPr lang="zh-TW" altLang="en-US" sz="1500" b="1" dirty="0">
              <a:solidFill>
                <a:schemeClr val="bg1"/>
              </a:solidFill>
              <a:latin typeface="Helvetica Neue" panose="02000403000000020004" pitchFamily="2" charset="0"/>
            </a:endParaRPr>
          </a:p>
        </p:txBody>
      </p:sp>
      <p:sp>
        <p:nvSpPr>
          <p:cNvPr id="19" name="圓角矩形 18"/>
          <p:cNvSpPr/>
          <p:nvPr/>
        </p:nvSpPr>
        <p:spPr>
          <a:xfrm>
            <a:off x="4657846" y="1041257"/>
            <a:ext cx="1930378" cy="702295"/>
          </a:xfrm>
          <a:prstGeom prst="roundRect">
            <a:avLst/>
          </a:prstGeom>
          <a:solidFill>
            <a:srgbClr val="9BBB59"/>
          </a:solidFill>
          <a:ln w="3175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500" b="1" dirty="0">
                <a:solidFill>
                  <a:schemeClr val="bg1"/>
                </a:solidFill>
                <a:latin typeface="Helvetica Neue" panose="02000403000000020004" pitchFamily="2" charset="0"/>
              </a:rPr>
              <a:t>Aging Society</a:t>
            </a:r>
          </a:p>
          <a:p>
            <a:pPr algn="ctr"/>
            <a:r>
              <a:rPr lang="en-US" altLang="zh-TW" sz="1500" b="1" dirty="0">
                <a:solidFill>
                  <a:schemeClr val="bg1"/>
                </a:solidFill>
                <a:latin typeface="Helvetica Neue" panose="02000403000000020004" pitchFamily="2" charset="0"/>
              </a:rPr>
              <a:t>Later Retirement</a:t>
            </a:r>
            <a:endParaRPr lang="zh-TW" altLang="en-US" sz="1500" b="1" dirty="0">
              <a:solidFill>
                <a:schemeClr val="bg1"/>
              </a:solidFill>
              <a:latin typeface="Helvetica Neue" panose="02000403000000020004" pitchFamily="2" charset="0"/>
            </a:endParaRPr>
          </a:p>
        </p:txBody>
      </p:sp>
      <p:sp>
        <p:nvSpPr>
          <p:cNvPr id="20" name="圓角矩形 19"/>
          <p:cNvSpPr/>
          <p:nvPr/>
        </p:nvSpPr>
        <p:spPr>
          <a:xfrm>
            <a:off x="5945446" y="2008685"/>
            <a:ext cx="2154946" cy="768155"/>
          </a:xfrm>
          <a:prstGeom prst="roundRect">
            <a:avLst/>
          </a:prstGeom>
          <a:solidFill>
            <a:srgbClr val="8B81D2"/>
          </a:solidFill>
          <a:ln w="31750">
            <a:solidFill>
              <a:srgbClr val="8B81D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500" b="1" dirty="0">
                <a:solidFill>
                  <a:schemeClr val="bg1"/>
                </a:solidFill>
                <a:latin typeface="Helvetica Neue" panose="02000403000000020004" pitchFamily="2" charset="0"/>
              </a:rPr>
              <a:t>Urbanization and Clean Urban Production</a:t>
            </a:r>
            <a:endParaRPr lang="zh-TW" altLang="en-US" sz="1500" b="1" dirty="0">
              <a:solidFill>
                <a:schemeClr val="bg1"/>
              </a:solidFill>
              <a:latin typeface="Helvetica Neue" panose="02000403000000020004" pitchFamily="2" charset="0"/>
            </a:endParaRPr>
          </a:p>
        </p:txBody>
      </p:sp>
      <p:sp>
        <p:nvSpPr>
          <p:cNvPr id="21" name="圓角矩形 20"/>
          <p:cNvSpPr/>
          <p:nvPr/>
        </p:nvSpPr>
        <p:spPr>
          <a:xfrm>
            <a:off x="5971446" y="3000131"/>
            <a:ext cx="2128946" cy="733385"/>
          </a:xfrm>
          <a:prstGeom prst="roundRect">
            <a:avLst/>
          </a:prstGeom>
          <a:solidFill>
            <a:srgbClr val="F05542"/>
          </a:solidFill>
          <a:ln w="31750">
            <a:solidFill>
              <a:srgbClr val="F05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b="1" dirty="0">
                <a:solidFill>
                  <a:schemeClr val="bg1"/>
                </a:solidFill>
                <a:latin typeface="Helvetica Neue" panose="02000403000000020004" pitchFamily="2" charset="0"/>
              </a:rPr>
              <a:t>Environmental and Over-Production</a:t>
            </a:r>
          </a:p>
          <a:p>
            <a:pPr algn="ctr"/>
            <a:r>
              <a:rPr lang="en-US" altLang="zh-TW" sz="1500" b="1" dirty="0">
                <a:solidFill>
                  <a:schemeClr val="bg1"/>
                </a:solidFill>
                <a:latin typeface="Helvetica Neue" panose="02000403000000020004" pitchFamily="2" charset="0"/>
              </a:rPr>
              <a:t>Pressure</a:t>
            </a:r>
            <a:endParaRPr lang="zh-TW" altLang="en-US" sz="1500" b="1" dirty="0">
              <a:solidFill>
                <a:schemeClr val="bg1"/>
              </a:solidFill>
              <a:latin typeface="Helvetica Neue" panose="02000403000000020004" pitchFamily="2" charset="0"/>
            </a:endParaRPr>
          </a:p>
        </p:txBody>
      </p:sp>
      <p:sp>
        <p:nvSpPr>
          <p:cNvPr id="23" name="圓角矩形 22"/>
          <p:cNvSpPr/>
          <p:nvPr/>
        </p:nvSpPr>
        <p:spPr>
          <a:xfrm>
            <a:off x="755577" y="2012512"/>
            <a:ext cx="2262658" cy="764328"/>
          </a:xfrm>
          <a:prstGeom prst="roundRect">
            <a:avLst/>
          </a:prstGeom>
          <a:solidFill>
            <a:srgbClr val="F05542"/>
          </a:solidFill>
          <a:ln>
            <a:solidFill>
              <a:srgbClr val="F05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b="1" dirty="0">
                <a:solidFill>
                  <a:schemeClr val="bg1"/>
                </a:solidFill>
                <a:latin typeface="Helvetica Neue" panose="02000403000000020004" pitchFamily="2" charset="0"/>
              </a:rPr>
              <a:t>Mass Customization Low-volume (1) High-mixture Factories</a:t>
            </a:r>
            <a:endParaRPr lang="zh-TW" altLang="en-US" sz="1500" b="1" dirty="0">
              <a:solidFill>
                <a:schemeClr val="bg1"/>
              </a:solidFill>
              <a:latin typeface="Helvetica Neue" panose="02000403000000020004" pitchFamily="2" charset="0"/>
            </a:endParaRPr>
          </a:p>
        </p:txBody>
      </p:sp>
      <p:sp>
        <p:nvSpPr>
          <p:cNvPr id="24" name="圓角矩形 23"/>
          <p:cNvSpPr/>
          <p:nvPr/>
        </p:nvSpPr>
        <p:spPr>
          <a:xfrm>
            <a:off x="755577" y="2993388"/>
            <a:ext cx="2253669" cy="750268"/>
          </a:xfrm>
          <a:prstGeom prst="roundRect">
            <a:avLst/>
          </a:prstGeom>
          <a:solidFill>
            <a:srgbClr val="8B81D2"/>
          </a:solidFill>
          <a:ln>
            <a:solidFill>
              <a:srgbClr val="8B81D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500" b="1" dirty="0">
                <a:solidFill>
                  <a:schemeClr val="bg1"/>
                </a:solidFill>
                <a:latin typeface="Helvetica Neue" panose="02000403000000020004" pitchFamily="2" charset="0"/>
              </a:rPr>
              <a:t>Excess or Idle Physical Capacity Utilization</a:t>
            </a:r>
            <a:endParaRPr lang="zh-TW" altLang="en-US" sz="1500" dirty="0">
              <a:solidFill>
                <a:schemeClr val="bg1"/>
              </a:solidFill>
            </a:endParaRPr>
          </a:p>
        </p:txBody>
      </p:sp>
      <p:sp>
        <p:nvSpPr>
          <p:cNvPr id="25" name="圓角矩形 24"/>
          <p:cNvSpPr/>
          <p:nvPr/>
        </p:nvSpPr>
        <p:spPr>
          <a:xfrm>
            <a:off x="2483204" y="3987591"/>
            <a:ext cx="1890379" cy="702295"/>
          </a:xfrm>
          <a:prstGeom prst="roundRect">
            <a:avLst/>
          </a:prstGeom>
          <a:solidFill>
            <a:srgbClr val="9BBB59"/>
          </a:solid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b="1" dirty="0">
                <a:solidFill>
                  <a:schemeClr val="bg1"/>
                </a:solidFill>
                <a:latin typeface="Helvetica Neue" panose="02000403000000020004" pitchFamily="2" charset="0"/>
              </a:rPr>
              <a:t>Shorter Product Lifecycles</a:t>
            </a:r>
            <a:endParaRPr lang="zh-TW" altLang="en-US" sz="1500" b="1" dirty="0">
              <a:solidFill>
                <a:schemeClr val="bg1"/>
              </a:solidFill>
              <a:latin typeface="Helvetica Neue" panose="02000403000000020004" pitchFamily="2" charset="0"/>
            </a:endParaRPr>
          </a:p>
        </p:txBody>
      </p:sp>
      <p:sp>
        <p:nvSpPr>
          <p:cNvPr id="26" name="圓角矩形 25"/>
          <p:cNvSpPr/>
          <p:nvPr/>
        </p:nvSpPr>
        <p:spPr>
          <a:xfrm>
            <a:off x="4751486" y="3958481"/>
            <a:ext cx="2054430" cy="702295"/>
          </a:xfrm>
          <a:prstGeom prst="roundRect">
            <a:avLst/>
          </a:prstGeom>
          <a:solidFill>
            <a:srgbClr val="F8B84E"/>
          </a:solidFill>
          <a:ln w="31750">
            <a:solidFill>
              <a:srgbClr val="F8B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b="1" dirty="0">
                <a:solidFill>
                  <a:schemeClr val="bg1"/>
                </a:solidFill>
                <a:latin typeface="Helvetica Neue" panose="02000403000000020004" pitchFamily="2" charset="0"/>
              </a:rPr>
              <a:t>Increasing Product Variability</a:t>
            </a:r>
            <a:endParaRPr lang="zh-TW" altLang="en-US" sz="1500" b="1" dirty="0">
              <a:solidFill>
                <a:schemeClr val="bg1"/>
              </a:solidFill>
              <a:latin typeface="Helvetica Neue" panose="02000403000000020004" pitchFamily="2" charset="0"/>
            </a:endParaRPr>
          </a:p>
        </p:txBody>
      </p:sp>
      <p:sp>
        <p:nvSpPr>
          <p:cNvPr id="34" name="Title 1"/>
          <p:cNvSpPr txBox="1">
            <a:spLocks/>
          </p:cNvSpPr>
          <p:nvPr/>
        </p:nvSpPr>
        <p:spPr>
          <a:xfrm>
            <a:off x="446856" y="65318"/>
            <a:ext cx="83736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cs typeface="Arial" panose="020B0604020202020204" pitchFamily="34" charset="0"/>
              </a:rPr>
              <a:t>SOCIAL ECONOMIC DRIVERS</a:t>
            </a:r>
            <a:endParaRPr lang="zh-TW" altLang="en-US" sz="2800" b="1" dirty="0">
              <a:solidFill>
                <a:srgbClr val="FFC000"/>
              </a:solidFill>
              <a:latin typeface="+mj-lt"/>
            </a:endParaRPr>
          </a:p>
        </p:txBody>
      </p:sp>
      <p:cxnSp>
        <p:nvCxnSpPr>
          <p:cNvPr id="10" name="Straight Connector 9"/>
          <p:cNvCxnSpPr/>
          <p:nvPr/>
        </p:nvCxnSpPr>
        <p:spPr>
          <a:xfrm flipH="1">
            <a:off x="4932040" y="1743552"/>
            <a:ext cx="144016" cy="396944"/>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35" name="Oval 34"/>
          <p:cNvSpPr/>
          <p:nvPr/>
        </p:nvSpPr>
        <p:spPr>
          <a:xfrm>
            <a:off x="4869072" y="2096110"/>
            <a:ext cx="109811" cy="109811"/>
          </a:xfrm>
          <a:prstGeom prst="ellipse">
            <a:avLst/>
          </a:prstGeom>
          <a:ln w="317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36" name="Straight Connector 35"/>
          <p:cNvCxnSpPr>
            <a:stCxn id="20" idx="1"/>
          </p:cNvCxnSpPr>
          <p:nvPr/>
        </p:nvCxnSpPr>
        <p:spPr>
          <a:xfrm flipH="1">
            <a:off x="5284954" y="2392763"/>
            <a:ext cx="660492" cy="204107"/>
          </a:xfrm>
          <a:prstGeom prst="line">
            <a:avLst/>
          </a:prstGeom>
          <a:ln w="31750"/>
        </p:spPr>
        <p:style>
          <a:lnRef idx="1">
            <a:schemeClr val="accent5"/>
          </a:lnRef>
          <a:fillRef idx="0">
            <a:schemeClr val="accent5"/>
          </a:fillRef>
          <a:effectRef idx="0">
            <a:schemeClr val="accent5"/>
          </a:effectRef>
          <a:fontRef idx="minor">
            <a:schemeClr val="tx1"/>
          </a:fontRef>
        </p:style>
      </p:cxnSp>
      <p:sp>
        <p:nvSpPr>
          <p:cNvPr id="37" name="Oval 36"/>
          <p:cNvSpPr/>
          <p:nvPr/>
        </p:nvSpPr>
        <p:spPr>
          <a:xfrm>
            <a:off x="5280555" y="2512088"/>
            <a:ext cx="109811" cy="109811"/>
          </a:xfrm>
          <a:prstGeom prst="ellipse">
            <a:avLst/>
          </a:prstGeom>
          <a:ln w="317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8" name="Straight Connector 37"/>
          <p:cNvCxnSpPr>
            <a:stCxn id="21" idx="1"/>
            <a:endCxn id="39" idx="2"/>
          </p:cNvCxnSpPr>
          <p:nvPr/>
        </p:nvCxnSpPr>
        <p:spPr>
          <a:xfrm flipH="1" flipV="1">
            <a:off x="5335460" y="3094717"/>
            <a:ext cx="635986" cy="272107"/>
          </a:xfrm>
          <a:prstGeom prst="line">
            <a:avLst/>
          </a:prstGeom>
          <a:ln w="31750">
            <a:solidFill>
              <a:srgbClr val="F05542"/>
            </a:solidFill>
          </a:ln>
        </p:spPr>
        <p:style>
          <a:lnRef idx="1">
            <a:schemeClr val="accent5"/>
          </a:lnRef>
          <a:fillRef idx="0">
            <a:schemeClr val="accent5"/>
          </a:fillRef>
          <a:effectRef idx="0">
            <a:schemeClr val="accent5"/>
          </a:effectRef>
          <a:fontRef idx="minor">
            <a:schemeClr val="tx1"/>
          </a:fontRef>
        </p:style>
      </p:cxnSp>
      <p:sp>
        <p:nvSpPr>
          <p:cNvPr id="39" name="Oval 38"/>
          <p:cNvSpPr/>
          <p:nvPr/>
        </p:nvSpPr>
        <p:spPr>
          <a:xfrm>
            <a:off x="5335460" y="3039811"/>
            <a:ext cx="109811" cy="109811"/>
          </a:xfrm>
          <a:prstGeom prst="ellipse">
            <a:avLst/>
          </a:prstGeom>
          <a:ln w="31750">
            <a:solidFill>
              <a:srgbClr val="F0554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0" name="Straight Connector 39"/>
          <p:cNvCxnSpPr/>
          <p:nvPr/>
        </p:nvCxnSpPr>
        <p:spPr>
          <a:xfrm flipH="1" flipV="1">
            <a:off x="4978884" y="3659375"/>
            <a:ext cx="131106" cy="299106"/>
          </a:xfrm>
          <a:prstGeom prst="line">
            <a:avLst/>
          </a:prstGeom>
          <a:ln w="31750">
            <a:solidFill>
              <a:srgbClr val="F8B84E"/>
            </a:solidFill>
          </a:ln>
        </p:spPr>
        <p:style>
          <a:lnRef idx="1">
            <a:schemeClr val="accent5"/>
          </a:lnRef>
          <a:fillRef idx="0">
            <a:schemeClr val="accent5"/>
          </a:fillRef>
          <a:effectRef idx="0">
            <a:schemeClr val="accent5"/>
          </a:effectRef>
          <a:fontRef idx="minor">
            <a:schemeClr val="tx1"/>
          </a:fontRef>
        </p:style>
      </p:cxnSp>
      <p:sp>
        <p:nvSpPr>
          <p:cNvPr id="43" name="Oval 42"/>
          <p:cNvSpPr/>
          <p:nvPr/>
        </p:nvSpPr>
        <p:spPr>
          <a:xfrm>
            <a:off x="4909255" y="3586709"/>
            <a:ext cx="109811" cy="109811"/>
          </a:xfrm>
          <a:prstGeom prst="ellipse">
            <a:avLst/>
          </a:prstGeom>
          <a:ln w="31750">
            <a:solidFill>
              <a:srgbClr val="F8B84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5" name="Oval 44"/>
          <p:cNvSpPr/>
          <p:nvPr/>
        </p:nvSpPr>
        <p:spPr>
          <a:xfrm>
            <a:off x="4021190" y="3501398"/>
            <a:ext cx="109811" cy="109811"/>
          </a:xfrm>
          <a:prstGeom prst="ellipse">
            <a:avLst/>
          </a:prstGeom>
          <a:ln w="317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7" name="Straight Connector 46"/>
          <p:cNvCxnSpPr>
            <a:stCxn id="48" idx="2"/>
            <a:endCxn id="24" idx="3"/>
          </p:cNvCxnSpPr>
          <p:nvPr/>
        </p:nvCxnSpPr>
        <p:spPr>
          <a:xfrm flipH="1">
            <a:off x="3009246" y="3127987"/>
            <a:ext cx="720077" cy="240535"/>
          </a:xfrm>
          <a:prstGeom prst="line">
            <a:avLst/>
          </a:prstGeom>
          <a:ln w="31750"/>
        </p:spPr>
        <p:style>
          <a:lnRef idx="1">
            <a:schemeClr val="accent5"/>
          </a:lnRef>
          <a:fillRef idx="0">
            <a:schemeClr val="accent5"/>
          </a:fillRef>
          <a:effectRef idx="0">
            <a:schemeClr val="accent5"/>
          </a:effectRef>
          <a:fontRef idx="minor">
            <a:schemeClr val="tx1"/>
          </a:fontRef>
        </p:style>
      </p:cxnSp>
      <p:sp>
        <p:nvSpPr>
          <p:cNvPr id="48" name="Oval 47"/>
          <p:cNvSpPr/>
          <p:nvPr/>
        </p:nvSpPr>
        <p:spPr>
          <a:xfrm>
            <a:off x="3729323" y="3073081"/>
            <a:ext cx="109811" cy="109811"/>
          </a:xfrm>
          <a:prstGeom prst="ellipse">
            <a:avLst/>
          </a:prstGeom>
          <a:ln w="317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52" name="Straight Connector 51"/>
          <p:cNvCxnSpPr>
            <a:stCxn id="53" idx="1"/>
            <a:endCxn id="23" idx="3"/>
          </p:cNvCxnSpPr>
          <p:nvPr/>
        </p:nvCxnSpPr>
        <p:spPr>
          <a:xfrm flipH="1" flipV="1">
            <a:off x="3018235" y="2394676"/>
            <a:ext cx="755993" cy="138650"/>
          </a:xfrm>
          <a:prstGeom prst="line">
            <a:avLst/>
          </a:prstGeom>
          <a:ln w="31750">
            <a:solidFill>
              <a:srgbClr val="F05542"/>
            </a:solidFill>
          </a:ln>
        </p:spPr>
        <p:style>
          <a:lnRef idx="1">
            <a:schemeClr val="accent5"/>
          </a:lnRef>
          <a:fillRef idx="0">
            <a:schemeClr val="accent5"/>
          </a:fillRef>
          <a:effectRef idx="0">
            <a:schemeClr val="accent5"/>
          </a:effectRef>
          <a:fontRef idx="minor">
            <a:schemeClr val="tx1"/>
          </a:fontRef>
        </p:style>
      </p:cxnSp>
      <p:sp>
        <p:nvSpPr>
          <p:cNvPr id="53" name="Oval 52"/>
          <p:cNvSpPr/>
          <p:nvPr/>
        </p:nvSpPr>
        <p:spPr>
          <a:xfrm>
            <a:off x="3758147" y="2517245"/>
            <a:ext cx="109811" cy="109811"/>
          </a:xfrm>
          <a:prstGeom prst="ellipse">
            <a:avLst/>
          </a:prstGeom>
          <a:ln w="31750">
            <a:solidFill>
              <a:srgbClr val="F0554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55" name="Straight Connector 54"/>
          <p:cNvCxnSpPr>
            <a:stCxn id="56" idx="1"/>
          </p:cNvCxnSpPr>
          <p:nvPr/>
        </p:nvCxnSpPr>
        <p:spPr>
          <a:xfrm flipH="1" flipV="1">
            <a:off x="3981822" y="1775566"/>
            <a:ext cx="229813" cy="357527"/>
          </a:xfrm>
          <a:prstGeom prst="line">
            <a:avLst/>
          </a:prstGeom>
          <a:ln w="31750">
            <a:solidFill>
              <a:srgbClr val="F8B84E"/>
            </a:solidFill>
          </a:ln>
        </p:spPr>
        <p:style>
          <a:lnRef idx="1">
            <a:schemeClr val="accent5"/>
          </a:lnRef>
          <a:fillRef idx="0">
            <a:schemeClr val="accent5"/>
          </a:fillRef>
          <a:effectRef idx="0">
            <a:schemeClr val="accent5"/>
          </a:effectRef>
          <a:fontRef idx="minor">
            <a:schemeClr val="tx1"/>
          </a:fontRef>
        </p:style>
      </p:cxnSp>
      <p:sp>
        <p:nvSpPr>
          <p:cNvPr id="56" name="Oval 55"/>
          <p:cNvSpPr/>
          <p:nvPr/>
        </p:nvSpPr>
        <p:spPr>
          <a:xfrm>
            <a:off x="4195554" y="2117012"/>
            <a:ext cx="109811" cy="109811"/>
          </a:xfrm>
          <a:prstGeom prst="ellipse">
            <a:avLst/>
          </a:prstGeom>
          <a:ln w="31750">
            <a:solidFill>
              <a:srgbClr val="F8B84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9" name="Rectangle 28"/>
          <p:cNvSpPr/>
          <p:nvPr/>
        </p:nvSpPr>
        <p:spPr>
          <a:xfrm>
            <a:off x="107504" y="4841623"/>
            <a:ext cx="4572000" cy="246221"/>
          </a:xfrm>
          <a:prstGeom prst="rect">
            <a:avLst/>
          </a:prstGeom>
        </p:spPr>
        <p:txBody>
          <a:bodyPr>
            <a:spAutoFit/>
          </a:bodyPr>
          <a:lstStyle/>
          <a:p>
            <a:r>
              <a:rPr lang="en-US" sz="1000" dirty="0">
                <a:solidFill>
                  <a:schemeClr val="bg1"/>
                </a:solidFill>
                <a:latin typeface="+mj-lt"/>
              </a:rPr>
              <a:t>Source: Wolfgang </a:t>
            </a:r>
            <a:r>
              <a:rPr lang="en-US" sz="1000" dirty="0" err="1">
                <a:solidFill>
                  <a:schemeClr val="bg1"/>
                </a:solidFill>
                <a:latin typeface="+mj-lt"/>
              </a:rPr>
              <a:t>Wahlster</a:t>
            </a:r>
            <a:r>
              <a:rPr lang="en-US" sz="1000" dirty="0">
                <a:solidFill>
                  <a:schemeClr val="bg1"/>
                </a:solidFill>
                <a:latin typeface="+mj-lt"/>
              </a:rPr>
              <a:t>, </a:t>
            </a:r>
            <a:r>
              <a:rPr lang="en-US" sz="1000" dirty="0" smtClean="0">
                <a:solidFill>
                  <a:schemeClr val="bg1"/>
                </a:solidFill>
                <a:latin typeface="+mj-lt"/>
              </a:rPr>
              <a:t>DFKI, </a:t>
            </a:r>
            <a:r>
              <a:rPr lang="en-US" sz="1000" dirty="0">
                <a:solidFill>
                  <a:schemeClr val="bg1"/>
                </a:solidFill>
                <a:latin typeface="+mj-lt"/>
              </a:rPr>
              <a:t>Germany</a:t>
            </a:r>
          </a:p>
        </p:txBody>
      </p:sp>
    </p:spTree>
    <p:extLst>
      <p:ext uri="{BB962C8B-B14F-4D97-AF65-F5344CB8AC3E}">
        <p14:creationId xmlns:p14="http://schemas.microsoft.com/office/powerpoint/2010/main" val="1017851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stretch>
            <a:fillRect/>
          </a:stretch>
        </p:blipFill>
        <p:spPr>
          <a:xfrm>
            <a:off x="971600" y="1358211"/>
            <a:ext cx="1791301" cy="1292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109765"/>
            <a:ext cx="1554772" cy="136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1800" y="1546302"/>
            <a:ext cx="682962" cy="598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圖片 10"/>
          <p:cNvPicPr>
            <a:picLocks noChangeAspect="1"/>
          </p:cNvPicPr>
          <p:nvPr/>
        </p:nvPicPr>
        <p:blipFill>
          <a:blip r:embed="rId5" cstate="print"/>
          <a:stretch>
            <a:fillRect/>
          </a:stretch>
        </p:blipFill>
        <p:spPr>
          <a:xfrm>
            <a:off x="2616855" y="3314449"/>
            <a:ext cx="893731" cy="638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矩形 11"/>
          <p:cNvSpPr/>
          <p:nvPr/>
        </p:nvSpPr>
        <p:spPr>
          <a:xfrm>
            <a:off x="1073187" y="980368"/>
            <a:ext cx="2463238" cy="369332"/>
          </a:xfrm>
          <a:prstGeom prst="rect">
            <a:avLst/>
          </a:prstGeom>
        </p:spPr>
        <p:txBody>
          <a:bodyPr wrap="none">
            <a:spAutoFit/>
          </a:bodyPr>
          <a:lstStyle/>
          <a:p>
            <a:r>
              <a:rPr lang="en-US" altLang="zh-TW" sz="1800" b="1" dirty="0" smtClean="0">
                <a:solidFill>
                  <a:schemeClr val="bg1"/>
                </a:solidFill>
              </a:rPr>
              <a:t>Today INDUSTRY 3.0</a:t>
            </a:r>
            <a:endParaRPr lang="zh-TW" altLang="en-US" sz="1800" dirty="0">
              <a:solidFill>
                <a:schemeClr val="bg1"/>
              </a:solidFill>
            </a:endParaRPr>
          </a:p>
        </p:txBody>
      </p:sp>
      <p:sp>
        <p:nvSpPr>
          <p:cNvPr id="13" name="矩形 12"/>
          <p:cNvSpPr/>
          <p:nvPr/>
        </p:nvSpPr>
        <p:spPr>
          <a:xfrm>
            <a:off x="899592" y="2716560"/>
            <a:ext cx="2912079" cy="369332"/>
          </a:xfrm>
          <a:prstGeom prst="rect">
            <a:avLst/>
          </a:prstGeom>
        </p:spPr>
        <p:txBody>
          <a:bodyPr wrap="none">
            <a:spAutoFit/>
          </a:bodyPr>
          <a:lstStyle/>
          <a:p>
            <a:r>
              <a:rPr lang="en-US" altLang="zh-TW" sz="1800" b="1" dirty="0" smtClean="0">
                <a:solidFill>
                  <a:schemeClr val="bg1"/>
                </a:solidFill>
              </a:rPr>
              <a:t>Tomorrow </a:t>
            </a:r>
            <a:r>
              <a:rPr lang="en-US" altLang="zh-TW" sz="1800" b="1" dirty="0" smtClean="0">
                <a:solidFill>
                  <a:srgbClr val="FFC000"/>
                </a:solidFill>
              </a:rPr>
              <a:t>INDUSTRY 4.0</a:t>
            </a:r>
            <a:endParaRPr lang="zh-TW" altLang="en-US" sz="1800" b="1" dirty="0">
              <a:solidFill>
                <a:schemeClr val="bg1"/>
              </a:solidFill>
            </a:endParaRPr>
          </a:p>
        </p:txBody>
      </p:sp>
      <p:pic>
        <p:nvPicPr>
          <p:cNvPr id="19" name="圖片 2"/>
          <p:cNvPicPr>
            <a:picLocks noChangeAspect="1"/>
          </p:cNvPicPr>
          <p:nvPr/>
        </p:nvPicPr>
        <p:blipFill>
          <a:blip r:embed="rId6" cstate="print"/>
          <a:stretch>
            <a:fillRect/>
          </a:stretch>
        </p:blipFill>
        <p:spPr>
          <a:xfrm>
            <a:off x="4116255" y="1519068"/>
            <a:ext cx="3984137" cy="2881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4373008" y="1123092"/>
            <a:ext cx="3467616" cy="369332"/>
          </a:xfrm>
          <a:prstGeom prst="rect">
            <a:avLst/>
          </a:prstGeom>
        </p:spPr>
        <p:txBody>
          <a:bodyPr wrap="none">
            <a:spAutoFit/>
          </a:bodyPr>
          <a:lstStyle/>
          <a:p>
            <a:r>
              <a:rPr lang="en-US" altLang="zh-TW" sz="1800" b="1" dirty="0" smtClean="0">
                <a:solidFill>
                  <a:schemeClr val="bg1"/>
                </a:solidFill>
              </a:rPr>
              <a:t>App Store for </a:t>
            </a:r>
            <a:r>
              <a:rPr lang="en-US" altLang="zh-TW" sz="1800" b="1" smtClean="0">
                <a:solidFill>
                  <a:schemeClr val="bg1"/>
                </a:solidFill>
              </a:rPr>
              <a:t>Smart Factories</a:t>
            </a:r>
            <a:endParaRPr lang="en-US" altLang="zh-TW" sz="1800" dirty="0">
              <a:solidFill>
                <a:schemeClr val="bg1"/>
              </a:solidFill>
            </a:endParaRPr>
          </a:p>
        </p:txBody>
      </p:sp>
      <p:sp>
        <p:nvSpPr>
          <p:cNvPr id="14" name="Title 1"/>
          <p:cNvSpPr txBox="1">
            <a:spLocks/>
          </p:cNvSpPr>
          <p:nvPr/>
        </p:nvSpPr>
        <p:spPr>
          <a:xfrm>
            <a:off x="1331640" y="52264"/>
            <a:ext cx="73448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n-lt"/>
              </a:rPr>
              <a:t>SOFTWARE ROLE IN INDUSTRY 4.0</a:t>
            </a:r>
            <a:endParaRPr lang="en-US" altLang="zh-TW" sz="2800" b="1" dirty="0">
              <a:solidFill>
                <a:srgbClr val="FFC000"/>
              </a:solidFill>
              <a:latin typeface="+mn-lt"/>
              <a:cs typeface="Arial" panose="020B0604020202020204" pitchFamily="34" charset="0"/>
            </a:endParaRPr>
          </a:p>
        </p:txBody>
      </p:sp>
      <p:sp>
        <p:nvSpPr>
          <p:cNvPr id="2" name="Rectangle 1"/>
          <p:cNvSpPr/>
          <p:nvPr/>
        </p:nvSpPr>
        <p:spPr>
          <a:xfrm>
            <a:off x="94243" y="4825721"/>
            <a:ext cx="4572000" cy="261610"/>
          </a:xfrm>
          <a:prstGeom prst="rect">
            <a:avLst/>
          </a:prstGeom>
        </p:spPr>
        <p:txBody>
          <a:bodyPr>
            <a:spAutoFit/>
          </a:bodyPr>
          <a:lstStyle/>
          <a:p>
            <a:r>
              <a:rPr lang="en-US" sz="1100" i="1" dirty="0">
                <a:solidFill>
                  <a:schemeClr val="bg1"/>
                </a:solidFill>
                <a:latin typeface="+mj-lt"/>
              </a:rPr>
              <a:t>Source: Wolfgang </a:t>
            </a:r>
            <a:r>
              <a:rPr lang="en-US" sz="1100" i="1" dirty="0" err="1">
                <a:solidFill>
                  <a:schemeClr val="bg1"/>
                </a:solidFill>
                <a:latin typeface="+mj-lt"/>
              </a:rPr>
              <a:t>Wahlster</a:t>
            </a:r>
            <a:r>
              <a:rPr lang="en-US" sz="1100" i="1" dirty="0">
                <a:solidFill>
                  <a:schemeClr val="bg1"/>
                </a:solidFill>
                <a:latin typeface="+mj-lt"/>
              </a:rPr>
              <a:t>, </a:t>
            </a:r>
            <a:r>
              <a:rPr lang="en-US" sz="1100" i="1" dirty="0" smtClean="0">
                <a:solidFill>
                  <a:schemeClr val="bg1"/>
                </a:solidFill>
                <a:latin typeface="+mj-lt"/>
              </a:rPr>
              <a:t>DFKI, </a:t>
            </a:r>
            <a:r>
              <a:rPr lang="en-US" sz="1100" i="1" dirty="0">
                <a:solidFill>
                  <a:schemeClr val="bg1"/>
                </a:solidFill>
                <a:latin typeface="+mj-lt"/>
              </a:rPr>
              <a:t>Germany</a:t>
            </a:r>
          </a:p>
        </p:txBody>
      </p:sp>
    </p:spTree>
    <p:extLst>
      <p:ext uri="{BB962C8B-B14F-4D97-AF65-F5344CB8AC3E}">
        <p14:creationId xmlns:p14="http://schemas.microsoft.com/office/powerpoint/2010/main" val="1073562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cstate="print"/>
          <a:stretch>
            <a:fillRect/>
          </a:stretch>
        </p:blipFill>
        <p:spPr>
          <a:xfrm>
            <a:off x="1301861" y="547028"/>
            <a:ext cx="6912768" cy="3744416"/>
          </a:xfrm>
          <a:prstGeom prst="rect">
            <a:avLst/>
          </a:prstGeom>
        </p:spPr>
      </p:pic>
      <p:grpSp>
        <p:nvGrpSpPr>
          <p:cNvPr id="11" name="Group 10"/>
          <p:cNvGrpSpPr/>
          <p:nvPr/>
        </p:nvGrpSpPr>
        <p:grpSpPr>
          <a:xfrm>
            <a:off x="5691288" y="1195100"/>
            <a:ext cx="1872208" cy="2928612"/>
            <a:chOff x="5691288" y="916360"/>
            <a:chExt cx="1872208" cy="2928612"/>
          </a:xfrm>
        </p:grpSpPr>
        <p:sp>
          <p:nvSpPr>
            <p:cNvPr id="21" name="Rectangle 20"/>
            <p:cNvSpPr/>
            <p:nvPr/>
          </p:nvSpPr>
          <p:spPr>
            <a:xfrm>
              <a:off x="5691288" y="1006572"/>
              <a:ext cx="360040" cy="2790108"/>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691288" y="916360"/>
              <a:ext cx="1872208" cy="2928612"/>
              <a:chOff x="5691288" y="916360"/>
              <a:chExt cx="1872208" cy="2928612"/>
            </a:xfrm>
          </p:grpSpPr>
          <p:sp>
            <p:nvSpPr>
              <p:cNvPr id="20" name="Rectangle 19"/>
              <p:cNvSpPr/>
              <p:nvPr/>
            </p:nvSpPr>
            <p:spPr>
              <a:xfrm>
                <a:off x="5691288" y="916360"/>
                <a:ext cx="1872208" cy="2880320"/>
              </a:xfrm>
              <a:prstGeom prst="rect">
                <a:avLst/>
              </a:prstGeom>
              <a:solidFill>
                <a:schemeClr val="accent6">
                  <a:lumMod val="75000"/>
                  <a:alpha val="3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6200000">
                <a:off x="4438697" y="2250183"/>
                <a:ext cx="2866412" cy="323165"/>
              </a:xfrm>
              <a:prstGeom prst="rect">
                <a:avLst/>
              </a:prstGeom>
              <a:noFill/>
            </p:spPr>
            <p:txBody>
              <a:bodyPr wrap="square" rtlCol="0">
                <a:spAutoFit/>
              </a:bodyPr>
              <a:lstStyle/>
              <a:p>
                <a:pPr algn="r"/>
                <a:r>
                  <a:rPr lang="en-US" sz="1500" b="1" dirty="0" smtClean="0">
                    <a:solidFill>
                      <a:schemeClr val="bg1"/>
                    </a:solidFill>
                    <a:latin typeface="Arial" panose="020B0604020202020204" pitchFamily="34" charset="0"/>
                    <a:ea typeface="微軟正黑體" pitchFamily="34" charset="-120"/>
                    <a:cs typeface="Arial" panose="020B0604020202020204" pitchFamily="34" charset="0"/>
                  </a:rPr>
                  <a:t>DATA INSIGHT</a:t>
                </a:r>
                <a:endParaRPr lang="en-US" sz="15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grpSp>
        <p:nvGrpSpPr>
          <p:cNvPr id="9" name="Group 8"/>
          <p:cNvGrpSpPr/>
          <p:nvPr/>
        </p:nvGrpSpPr>
        <p:grpSpPr>
          <a:xfrm>
            <a:off x="3720013" y="1195100"/>
            <a:ext cx="1872208" cy="2889607"/>
            <a:chOff x="3720013" y="916360"/>
            <a:chExt cx="1872208" cy="2889607"/>
          </a:xfrm>
        </p:grpSpPr>
        <p:sp>
          <p:nvSpPr>
            <p:cNvPr id="18" name="Rectangle 17"/>
            <p:cNvSpPr/>
            <p:nvPr/>
          </p:nvSpPr>
          <p:spPr>
            <a:xfrm>
              <a:off x="3720013" y="1006572"/>
              <a:ext cx="360040" cy="2790108"/>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720013" y="916360"/>
              <a:ext cx="1872208" cy="2889607"/>
              <a:chOff x="3720013" y="916360"/>
              <a:chExt cx="1872208" cy="2889607"/>
            </a:xfrm>
          </p:grpSpPr>
          <p:sp>
            <p:nvSpPr>
              <p:cNvPr id="17" name="Rectangle 16"/>
              <p:cNvSpPr/>
              <p:nvPr/>
            </p:nvSpPr>
            <p:spPr>
              <a:xfrm>
                <a:off x="3720013" y="916360"/>
                <a:ext cx="1872208" cy="2880320"/>
              </a:xfrm>
              <a:prstGeom prst="rect">
                <a:avLst/>
              </a:prstGeom>
              <a:solidFill>
                <a:schemeClr val="accent3">
                  <a:lumMod val="75000"/>
                  <a:alpha val="48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rot="16200000">
                <a:off x="2508565" y="2230681"/>
                <a:ext cx="2827407" cy="323165"/>
              </a:xfrm>
              <a:prstGeom prst="rect">
                <a:avLst/>
              </a:prstGeom>
              <a:noFill/>
            </p:spPr>
            <p:txBody>
              <a:bodyPr wrap="square" rtlCol="0">
                <a:spAutoFit/>
              </a:bodyPr>
              <a:lstStyle/>
              <a:p>
                <a:pPr algn="r"/>
                <a:r>
                  <a:rPr lang="en-US" sz="1500" b="1" dirty="0" smtClean="0">
                    <a:solidFill>
                      <a:schemeClr val="bg1"/>
                    </a:solidFill>
                    <a:latin typeface="Arial" panose="020B0604020202020204" pitchFamily="34" charset="0"/>
                    <a:ea typeface="微軟正黑體" pitchFamily="34" charset="-120"/>
                    <a:cs typeface="Arial" panose="020B0604020202020204" pitchFamily="34" charset="0"/>
                  </a:rPr>
                  <a:t>DATA ANALYSIS</a:t>
                </a:r>
                <a:endParaRPr lang="en-US" sz="15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grpSp>
        <p:nvGrpSpPr>
          <p:cNvPr id="7" name="Group 6"/>
          <p:cNvGrpSpPr/>
          <p:nvPr/>
        </p:nvGrpSpPr>
        <p:grpSpPr>
          <a:xfrm>
            <a:off x="1748738" y="1195100"/>
            <a:ext cx="1872208" cy="2889614"/>
            <a:chOff x="1748738" y="916360"/>
            <a:chExt cx="1872208" cy="2889614"/>
          </a:xfrm>
        </p:grpSpPr>
        <p:grpSp>
          <p:nvGrpSpPr>
            <p:cNvPr id="4" name="Group 3"/>
            <p:cNvGrpSpPr/>
            <p:nvPr/>
          </p:nvGrpSpPr>
          <p:grpSpPr>
            <a:xfrm>
              <a:off x="1748738" y="916360"/>
              <a:ext cx="1872208" cy="2880320"/>
              <a:chOff x="1748738" y="916360"/>
              <a:chExt cx="1872208" cy="2880320"/>
            </a:xfrm>
          </p:grpSpPr>
          <p:sp>
            <p:nvSpPr>
              <p:cNvPr id="10" name="Rectangle 9"/>
              <p:cNvSpPr/>
              <p:nvPr/>
            </p:nvSpPr>
            <p:spPr>
              <a:xfrm>
                <a:off x="1748738" y="916360"/>
                <a:ext cx="1872208" cy="2880320"/>
              </a:xfrm>
              <a:prstGeom prst="rect">
                <a:avLst/>
              </a:prstGeom>
              <a:solidFill>
                <a:srgbClr val="33CCCC">
                  <a:alpha val="50000"/>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68686" y="1033474"/>
                <a:ext cx="360040" cy="2736304"/>
              </a:xfrm>
              <a:prstGeom prst="rect">
                <a:avLst/>
              </a:prstGeom>
              <a:solidFill>
                <a:srgbClr val="33CC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rot="16200000">
              <a:off x="548654" y="2244688"/>
              <a:ext cx="2799406" cy="323165"/>
            </a:xfrm>
            <a:prstGeom prst="rect">
              <a:avLst/>
            </a:prstGeom>
            <a:noFill/>
          </p:spPr>
          <p:txBody>
            <a:bodyPr wrap="square" rtlCol="0">
              <a:spAutoFit/>
            </a:bodyPr>
            <a:lstStyle/>
            <a:p>
              <a:pPr algn="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DATA MANAGEMENT</a:t>
              </a:r>
              <a:endParaRPr lang="en-US" sz="15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sp>
        <p:nvSpPr>
          <p:cNvPr id="15" name="TextBox 14"/>
          <p:cNvSpPr txBox="1"/>
          <p:nvPr/>
        </p:nvSpPr>
        <p:spPr>
          <a:xfrm>
            <a:off x="1748738" y="4219436"/>
            <a:ext cx="1311094" cy="369332"/>
          </a:xfrm>
          <a:prstGeom prst="rect">
            <a:avLst/>
          </a:prstGeom>
          <a:noFill/>
          <a:ln>
            <a:solidFill>
              <a:schemeClr val="bg2">
                <a:lumMod val="90000"/>
              </a:schemeClr>
            </a:solidFill>
            <a:prstDash val="dash"/>
          </a:ln>
        </p:spPr>
        <p:txBody>
          <a:bodyPr wrap="square" rtlCol="0">
            <a:spAutoFit/>
          </a:bodyPr>
          <a:lstStyle/>
          <a:p>
            <a:pPr algn="ctr"/>
            <a:r>
              <a:rPr lang="en-US" sz="1800" dirty="0" smtClean="0">
                <a:solidFill>
                  <a:schemeClr val="accent6">
                    <a:lumMod val="40000"/>
                    <a:lumOff val="60000"/>
                  </a:schemeClr>
                </a:solidFill>
                <a:latin typeface="Arial" panose="020B0604020202020204" pitchFamily="34" charset="0"/>
                <a:cs typeface="Arial" panose="020B0604020202020204" pitchFamily="34" charset="0"/>
              </a:rPr>
              <a:t>Terabytes</a:t>
            </a:r>
            <a:endParaRPr lang="en-US" sz="1800"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27" name="TextBox 26"/>
          <p:cNvSpPr txBox="1"/>
          <p:nvPr/>
        </p:nvSpPr>
        <p:spPr>
          <a:xfrm>
            <a:off x="3203848" y="4219436"/>
            <a:ext cx="1393906" cy="369332"/>
          </a:xfrm>
          <a:prstGeom prst="rect">
            <a:avLst/>
          </a:prstGeom>
          <a:noFill/>
          <a:ln>
            <a:solidFill>
              <a:schemeClr val="bg2">
                <a:lumMod val="90000"/>
              </a:schemeClr>
            </a:solidFill>
            <a:prstDash val="dash"/>
          </a:ln>
        </p:spPr>
        <p:txBody>
          <a:bodyPr wrap="square" rtlCol="0">
            <a:spAutoFit/>
          </a:bodyPr>
          <a:lstStyle/>
          <a:p>
            <a:pPr algn="ctr"/>
            <a:r>
              <a:rPr lang="en-US" sz="1800" dirty="0" smtClean="0">
                <a:solidFill>
                  <a:schemeClr val="accent6">
                    <a:lumMod val="40000"/>
                    <a:lumOff val="60000"/>
                  </a:schemeClr>
                </a:solidFill>
                <a:latin typeface="Arial" panose="020B0604020202020204" pitchFamily="34" charset="0"/>
                <a:cs typeface="Arial" panose="020B0604020202020204" pitchFamily="34" charset="0"/>
              </a:rPr>
              <a:t>Petabytes</a:t>
            </a:r>
            <a:endParaRPr lang="en-US" sz="1800"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28" name="TextBox 27"/>
          <p:cNvSpPr txBox="1"/>
          <p:nvPr/>
        </p:nvSpPr>
        <p:spPr>
          <a:xfrm>
            <a:off x="4758245" y="4219436"/>
            <a:ext cx="1393906" cy="369332"/>
          </a:xfrm>
          <a:prstGeom prst="rect">
            <a:avLst/>
          </a:prstGeom>
          <a:noFill/>
          <a:ln>
            <a:solidFill>
              <a:schemeClr val="bg2">
                <a:lumMod val="90000"/>
              </a:schemeClr>
            </a:solidFill>
            <a:prstDash val="dash"/>
          </a:ln>
        </p:spPr>
        <p:txBody>
          <a:bodyPr wrap="square" rtlCol="0">
            <a:spAutoFit/>
          </a:bodyPr>
          <a:lstStyle/>
          <a:p>
            <a:pPr algn="ctr"/>
            <a:r>
              <a:rPr lang="en-US" sz="1800" dirty="0" err="1" smtClean="0">
                <a:solidFill>
                  <a:schemeClr val="accent6">
                    <a:lumMod val="40000"/>
                    <a:lumOff val="60000"/>
                  </a:schemeClr>
                </a:solidFill>
                <a:latin typeface="Arial" panose="020B0604020202020204" pitchFamily="34" charset="0"/>
                <a:cs typeface="Arial" panose="020B0604020202020204" pitchFamily="34" charset="0"/>
              </a:rPr>
              <a:t>Exabytes</a:t>
            </a:r>
            <a:endParaRPr lang="en-US" sz="1800"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29" name="TextBox 28"/>
          <p:cNvSpPr txBox="1"/>
          <p:nvPr/>
        </p:nvSpPr>
        <p:spPr>
          <a:xfrm>
            <a:off x="6312642" y="4219436"/>
            <a:ext cx="1308253" cy="369332"/>
          </a:xfrm>
          <a:prstGeom prst="rect">
            <a:avLst/>
          </a:prstGeom>
          <a:noFill/>
          <a:ln>
            <a:solidFill>
              <a:schemeClr val="bg2">
                <a:lumMod val="90000"/>
              </a:schemeClr>
            </a:solidFill>
            <a:prstDash val="dash"/>
          </a:ln>
        </p:spPr>
        <p:txBody>
          <a:bodyPr wrap="square" rtlCol="0">
            <a:spAutoFit/>
          </a:bodyPr>
          <a:lstStyle/>
          <a:p>
            <a:pPr algn="ctr"/>
            <a:r>
              <a:rPr lang="en-US" sz="1800" dirty="0" smtClean="0">
                <a:solidFill>
                  <a:schemeClr val="accent6">
                    <a:lumMod val="40000"/>
                    <a:lumOff val="60000"/>
                  </a:schemeClr>
                </a:solidFill>
                <a:latin typeface="Arial" panose="020B0604020202020204" pitchFamily="34" charset="0"/>
                <a:cs typeface="Arial" panose="020B0604020202020204" pitchFamily="34" charset="0"/>
              </a:rPr>
              <a:t>Zettabytes</a:t>
            </a:r>
            <a:endParaRPr lang="en-US" sz="1800"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23" name="Round Diagonal Corner Rectangle 22"/>
          <p:cNvSpPr/>
          <p:nvPr/>
        </p:nvSpPr>
        <p:spPr>
          <a:xfrm>
            <a:off x="2207845" y="1483132"/>
            <a:ext cx="851987"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Hadoop</a:t>
            </a:r>
            <a:endParaRPr lang="en-US" sz="1200" dirty="0">
              <a:latin typeface="Arial" panose="020B0604020202020204" pitchFamily="34" charset="0"/>
              <a:cs typeface="Arial" panose="020B0604020202020204" pitchFamily="34" charset="0"/>
            </a:endParaRPr>
          </a:p>
        </p:txBody>
      </p:sp>
      <p:sp>
        <p:nvSpPr>
          <p:cNvPr id="32" name="Round Diagonal Corner Rectangle 31"/>
          <p:cNvSpPr/>
          <p:nvPr/>
        </p:nvSpPr>
        <p:spPr>
          <a:xfrm>
            <a:off x="2771800" y="1788964"/>
            <a:ext cx="807754"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Vertica</a:t>
            </a:r>
            <a:endParaRPr lang="en-US" sz="1200" dirty="0">
              <a:latin typeface="Arial" panose="020B0604020202020204" pitchFamily="34" charset="0"/>
              <a:cs typeface="Arial" panose="020B0604020202020204" pitchFamily="34" charset="0"/>
            </a:endParaRPr>
          </a:p>
        </p:txBody>
      </p:sp>
      <p:sp>
        <p:nvSpPr>
          <p:cNvPr id="33" name="Round Diagonal Corner Rectangle 32"/>
          <p:cNvSpPr/>
          <p:nvPr/>
        </p:nvSpPr>
        <p:spPr>
          <a:xfrm>
            <a:off x="2193512" y="2113000"/>
            <a:ext cx="1209186"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Map Reduce</a:t>
            </a:r>
            <a:endParaRPr lang="en-US" sz="1200" dirty="0">
              <a:latin typeface="Arial" panose="020B0604020202020204" pitchFamily="34" charset="0"/>
              <a:cs typeface="Arial" panose="020B0604020202020204" pitchFamily="34" charset="0"/>
            </a:endParaRPr>
          </a:p>
        </p:txBody>
      </p:sp>
      <p:sp>
        <p:nvSpPr>
          <p:cNvPr id="34" name="Round Diagonal Corner Rectangle 33"/>
          <p:cNvSpPr/>
          <p:nvPr/>
        </p:nvSpPr>
        <p:spPr>
          <a:xfrm>
            <a:off x="2191496" y="2410092"/>
            <a:ext cx="723262"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latin typeface="Arial" panose="020B0604020202020204" pitchFamily="34" charset="0"/>
                <a:cs typeface="Arial" panose="020B0604020202020204" pitchFamily="34" charset="0"/>
              </a:rPr>
              <a:t>Esper</a:t>
            </a:r>
            <a:endParaRPr lang="en-US" sz="1200" dirty="0">
              <a:latin typeface="Arial" panose="020B0604020202020204" pitchFamily="34" charset="0"/>
              <a:cs typeface="Arial" panose="020B0604020202020204" pitchFamily="34" charset="0"/>
            </a:endParaRPr>
          </a:p>
        </p:txBody>
      </p:sp>
      <p:sp>
        <p:nvSpPr>
          <p:cNvPr id="35" name="Round Diagonal Corner Rectangle 34"/>
          <p:cNvSpPr/>
          <p:nvPr/>
        </p:nvSpPr>
        <p:spPr>
          <a:xfrm>
            <a:off x="2195736" y="2860576"/>
            <a:ext cx="1891888"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KDB</a:t>
            </a:r>
            <a:endParaRPr lang="en-US" sz="1200" dirty="0">
              <a:latin typeface="Arial" panose="020B0604020202020204" pitchFamily="34" charset="0"/>
              <a:cs typeface="Arial" panose="020B0604020202020204" pitchFamily="34" charset="0"/>
            </a:endParaRPr>
          </a:p>
        </p:txBody>
      </p:sp>
      <p:sp>
        <p:nvSpPr>
          <p:cNvPr id="36" name="Round Diagonal Corner Rectangle 35"/>
          <p:cNvSpPr/>
          <p:nvPr/>
        </p:nvSpPr>
        <p:spPr>
          <a:xfrm>
            <a:off x="2555776" y="3127205"/>
            <a:ext cx="2175531"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latin typeface="Arial" panose="020B0604020202020204" pitchFamily="34" charset="0"/>
                <a:cs typeface="Arial" panose="020B0604020202020204" pitchFamily="34" charset="0"/>
              </a:rPr>
              <a:t>Greenplum</a:t>
            </a:r>
            <a:endParaRPr lang="en-US" sz="1200" dirty="0">
              <a:latin typeface="Arial" panose="020B0604020202020204" pitchFamily="34" charset="0"/>
              <a:cs typeface="Arial" panose="020B0604020202020204" pitchFamily="34" charset="0"/>
            </a:endParaRPr>
          </a:p>
        </p:txBody>
      </p:sp>
      <p:sp>
        <p:nvSpPr>
          <p:cNvPr id="37" name="Round Diagonal Corner Rectangle 36"/>
          <p:cNvSpPr/>
          <p:nvPr/>
        </p:nvSpPr>
        <p:spPr>
          <a:xfrm>
            <a:off x="2190176" y="3403183"/>
            <a:ext cx="613486"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ETL</a:t>
            </a:r>
            <a:endParaRPr lang="en-US" sz="1200" dirty="0">
              <a:latin typeface="Arial" panose="020B0604020202020204" pitchFamily="34" charset="0"/>
              <a:cs typeface="Arial" panose="020B0604020202020204" pitchFamily="34" charset="0"/>
            </a:endParaRPr>
          </a:p>
        </p:txBody>
      </p:sp>
      <p:sp>
        <p:nvSpPr>
          <p:cNvPr id="38" name="Round Diagonal Corner Rectangle 37"/>
          <p:cNvSpPr/>
          <p:nvPr/>
        </p:nvSpPr>
        <p:spPr>
          <a:xfrm>
            <a:off x="2190176" y="3724672"/>
            <a:ext cx="613486"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ECL</a:t>
            </a:r>
            <a:endParaRPr lang="en-US" sz="1200" dirty="0">
              <a:latin typeface="Arial" panose="020B0604020202020204" pitchFamily="34" charset="0"/>
              <a:cs typeface="Arial" panose="020B0604020202020204" pitchFamily="34" charset="0"/>
            </a:endParaRPr>
          </a:p>
        </p:txBody>
      </p:sp>
      <p:sp>
        <p:nvSpPr>
          <p:cNvPr id="39" name="Round Diagonal Corner Rectangle 38"/>
          <p:cNvSpPr/>
          <p:nvPr/>
        </p:nvSpPr>
        <p:spPr>
          <a:xfrm>
            <a:off x="2902728" y="3398579"/>
            <a:ext cx="1276391"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latin typeface="Arial" panose="020B0604020202020204" pitchFamily="34" charset="0"/>
                <a:cs typeface="Arial" panose="020B0604020202020204" pitchFamily="34" charset="0"/>
              </a:rPr>
              <a:t>Netezza</a:t>
            </a:r>
            <a:endParaRPr lang="en-US" sz="1200" dirty="0">
              <a:latin typeface="Arial" panose="020B0604020202020204" pitchFamily="34" charset="0"/>
              <a:cs typeface="Arial" panose="020B0604020202020204" pitchFamily="34" charset="0"/>
            </a:endParaRPr>
          </a:p>
        </p:txBody>
      </p:sp>
      <p:sp>
        <p:nvSpPr>
          <p:cNvPr id="40" name="Round Diagonal Corner Rectangle 39"/>
          <p:cNvSpPr/>
          <p:nvPr/>
        </p:nvSpPr>
        <p:spPr>
          <a:xfrm>
            <a:off x="2902727" y="3709322"/>
            <a:ext cx="1276391" cy="216024"/>
          </a:xfrm>
          <a:prstGeom prst="round2DiagRect">
            <a:avLst>
              <a:gd name="adj1" fmla="val 50000"/>
              <a:gd name="adj2" fmla="val 0"/>
            </a:avLst>
          </a:prstGeom>
          <a:solidFill>
            <a:schemeClr val="bg1">
              <a:lumMod val="65000"/>
            </a:schemeClr>
          </a:solidFill>
          <a:ln w="127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Teradata</a:t>
            </a:r>
            <a:endParaRPr lang="en-US" sz="1200" dirty="0">
              <a:latin typeface="Arial" panose="020B0604020202020204" pitchFamily="34" charset="0"/>
              <a:cs typeface="Arial" panose="020B0604020202020204" pitchFamily="34" charset="0"/>
            </a:endParaRPr>
          </a:p>
        </p:txBody>
      </p:sp>
      <p:sp>
        <p:nvSpPr>
          <p:cNvPr id="43" name="Round Diagonal Corner Rectangle 42"/>
          <p:cNvSpPr/>
          <p:nvPr/>
        </p:nvSpPr>
        <p:spPr>
          <a:xfrm>
            <a:off x="4443581" y="1483132"/>
            <a:ext cx="807754"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Hive</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4" name="Round Diagonal Corner Rectangle 43"/>
          <p:cNvSpPr/>
          <p:nvPr/>
        </p:nvSpPr>
        <p:spPr>
          <a:xfrm>
            <a:off x="4767747" y="1785119"/>
            <a:ext cx="668349"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lumMod val="75000"/>
                    <a:lumOff val="25000"/>
                  </a:schemeClr>
                </a:solidFill>
                <a:latin typeface="Arial" panose="020B0604020202020204" pitchFamily="34" charset="0"/>
                <a:cs typeface="Arial" panose="020B0604020202020204" pitchFamily="34" charset="0"/>
              </a:rPr>
              <a:t>SciPy</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5" name="Round Diagonal Corner Rectangle 44"/>
          <p:cNvSpPr/>
          <p:nvPr/>
        </p:nvSpPr>
        <p:spPr>
          <a:xfrm>
            <a:off x="4207300" y="2113000"/>
            <a:ext cx="868756"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Mahout</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6" name="Round Diagonal Corner Rectangle 45"/>
          <p:cNvSpPr/>
          <p:nvPr/>
        </p:nvSpPr>
        <p:spPr>
          <a:xfrm>
            <a:off x="4470851" y="2407087"/>
            <a:ext cx="868756"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MATLAB</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7" name="Round Diagonal Corner Rectangle 46"/>
          <p:cNvSpPr/>
          <p:nvPr/>
        </p:nvSpPr>
        <p:spPr>
          <a:xfrm>
            <a:off x="4139494" y="2714245"/>
            <a:ext cx="1368609"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Revolution R</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8" name="Round Diagonal Corner Rectangle 47"/>
          <p:cNvSpPr/>
          <p:nvPr/>
        </p:nvSpPr>
        <p:spPr>
          <a:xfrm>
            <a:off x="4817870" y="3020373"/>
            <a:ext cx="690233"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AMPL</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Round Diagonal Corner Rectangle 48"/>
          <p:cNvSpPr/>
          <p:nvPr/>
        </p:nvSpPr>
        <p:spPr>
          <a:xfrm>
            <a:off x="4355976" y="3436640"/>
            <a:ext cx="724830"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SPSS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0" name="Round Diagonal Corner Rectangle 49"/>
          <p:cNvSpPr/>
          <p:nvPr/>
        </p:nvSpPr>
        <p:spPr>
          <a:xfrm>
            <a:off x="4354049" y="3724672"/>
            <a:ext cx="724830" cy="216024"/>
          </a:xfrm>
          <a:prstGeom prst="round2DiagRect">
            <a:avLst>
              <a:gd name="adj1" fmla="val 50000"/>
              <a:gd name="adj2" fmla="val 0"/>
            </a:avLst>
          </a:prstGeom>
          <a:solidFill>
            <a:schemeClr val="bg1">
              <a:lumMod val="7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SAS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1" name="Round Diagonal Corner Rectangle 50"/>
          <p:cNvSpPr/>
          <p:nvPr/>
        </p:nvSpPr>
        <p:spPr>
          <a:xfrm>
            <a:off x="6105230" y="1339775"/>
            <a:ext cx="1373933" cy="360040"/>
          </a:xfrm>
          <a:prstGeom prst="round2DiagRect">
            <a:avLst>
              <a:gd name="adj1" fmla="val 33789"/>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Unsupervised Learning</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2" name="Round Diagonal Corner Rectangle 51"/>
          <p:cNvSpPr/>
          <p:nvPr/>
        </p:nvSpPr>
        <p:spPr>
          <a:xfrm>
            <a:off x="6217645" y="1778757"/>
            <a:ext cx="1151015" cy="360040"/>
          </a:xfrm>
          <a:prstGeom prst="round2DiagRect">
            <a:avLst>
              <a:gd name="adj1" fmla="val 33789"/>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Social Media Analytics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3" name="Round Diagonal Corner Rectangle 52"/>
          <p:cNvSpPr/>
          <p:nvPr/>
        </p:nvSpPr>
        <p:spPr>
          <a:xfrm>
            <a:off x="6517137" y="2204529"/>
            <a:ext cx="941887" cy="360040"/>
          </a:xfrm>
          <a:prstGeom prst="round2DiagRect">
            <a:avLst>
              <a:gd name="adj1" fmla="val 33789"/>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Sentiment Analysis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Round Diagonal Corner Rectangle 53"/>
          <p:cNvSpPr/>
          <p:nvPr/>
        </p:nvSpPr>
        <p:spPr>
          <a:xfrm>
            <a:off x="6143805" y="2630709"/>
            <a:ext cx="941887" cy="360040"/>
          </a:xfrm>
          <a:prstGeom prst="round2DiagRect">
            <a:avLst>
              <a:gd name="adj1" fmla="val 33789"/>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Predictive Modeling</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6" name="Round Diagonal Corner Rectangle 55"/>
          <p:cNvSpPr/>
          <p:nvPr/>
        </p:nvSpPr>
        <p:spPr>
          <a:xfrm>
            <a:off x="6181111" y="3053655"/>
            <a:ext cx="612042" cy="216024"/>
          </a:xfrm>
          <a:prstGeom prst="round2DiagRect">
            <a:avLst>
              <a:gd name="adj1" fmla="val 50000"/>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BPO</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7" name="Round Diagonal Corner Rectangle 56"/>
          <p:cNvSpPr/>
          <p:nvPr/>
        </p:nvSpPr>
        <p:spPr>
          <a:xfrm>
            <a:off x="6846982" y="3053655"/>
            <a:ext cx="612042" cy="216024"/>
          </a:xfrm>
          <a:prstGeom prst="round2DiagRect">
            <a:avLst>
              <a:gd name="adj1" fmla="val 50000"/>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BI</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8" name="Round Diagonal Corner Rectangle 57"/>
          <p:cNvSpPr/>
          <p:nvPr/>
        </p:nvSpPr>
        <p:spPr>
          <a:xfrm>
            <a:off x="6251469" y="3351164"/>
            <a:ext cx="1127730" cy="216024"/>
          </a:xfrm>
          <a:prstGeom prst="round2DiagRect">
            <a:avLst>
              <a:gd name="adj1" fmla="val 50000"/>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Visualization</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Round Diagonal Corner Rectangle 58"/>
          <p:cNvSpPr/>
          <p:nvPr/>
        </p:nvSpPr>
        <p:spPr>
          <a:xfrm>
            <a:off x="6104806" y="3658717"/>
            <a:ext cx="1127730" cy="216024"/>
          </a:xfrm>
          <a:prstGeom prst="round2DiagRect">
            <a:avLst>
              <a:gd name="adj1" fmla="val 50000"/>
              <a:gd name="adj2" fmla="val 0"/>
            </a:avLst>
          </a:prstGeom>
          <a:solidFill>
            <a:schemeClr val="bg1">
              <a:lumMod val="65000"/>
            </a:schemeClr>
          </a:solidFill>
          <a:ln w="127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Arial" panose="020B0604020202020204" pitchFamily="34" charset="0"/>
                <a:cs typeface="Arial" panose="020B0604020202020204" pitchFamily="34" charset="0"/>
              </a:rPr>
              <a:t>Simulation</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5" name="Title 1"/>
          <p:cNvSpPr txBox="1">
            <a:spLocks/>
          </p:cNvSpPr>
          <p:nvPr/>
        </p:nvSpPr>
        <p:spPr>
          <a:xfrm>
            <a:off x="1619672" y="65318"/>
            <a:ext cx="7056784"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BIG DATA ANALYTIC TOOLS</a:t>
            </a:r>
            <a:endParaRPr lang="zh-TW" altLang="en-US" sz="2800"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011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dissolve">
                                      <p:cBhvr>
                                        <p:cTn id="20" dur="250"/>
                                        <p:tgtEl>
                                          <p:spTgt spid="23"/>
                                        </p:tgtEl>
                                      </p:cBhvr>
                                    </p:animEffect>
                                  </p:childTnLst>
                                </p:cTn>
                              </p:par>
                            </p:childTnLst>
                          </p:cTn>
                        </p:par>
                        <p:par>
                          <p:cTn id="21" fill="hold">
                            <p:stCondLst>
                              <p:cond delay="250"/>
                            </p:stCondLst>
                            <p:childTnLst>
                              <p:par>
                                <p:cTn id="22" presetID="9"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250"/>
                                        <p:tgtEl>
                                          <p:spTgt spid="32"/>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250"/>
                                        <p:tgtEl>
                                          <p:spTgt spid="33"/>
                                        </p:tgtEl>
                                      </p:cBhvr>
                                    </p:animEffect>
                                  </p:childTnLst>
                                </p:cTn>
                              </p:par>
                            </p:childTnLst>
                          </p:cTn>
                        </p:par>
                        <p:par>
                          <p:cTn id="29" fill="hold">
                            <p:stCondLst>
                              <p:cond delay="750"/>
                            </p:stCondLst>
                            <p:childTnLst>
                              <p:par>
                                <p:cTn id="30" presetID="9"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dissolve">
                                      <p:cBhvr>
                                        <p:cTn id="32" dur="250"/>
                                        <p:tgtEl>
                                          <p:spTgt spid="34"/>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250"/>
                                        <p:tgtEl>
                                          <p:spTgt spid="35"/>
                                        </p:tgtEl>
                                      </p:cBhvr>
                                    </p:animEffect>
                                  </p:childTnLst>
                                </p:cTn>
                              </p:par>
                            </p:childTnLst>
                          </p:cTn>
                        </p:par>
                        <p:par>
                          <p:cTn id="37" fill="hold">
                            <p:stCondLst>
                              <p:cond delay="1250"/>
                            </p:stCondLst>
                            <p:childTnLst>
                              <p:par>
                                <p:cTn id="38" presetID="9"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250"/>
                                        <p:tgtEl>
                                          <p:spTgt spid="36"/>
                                        </p:tgtEl>
                                      </p:cBhvr>
                                    </p:animEffect>
                                  </p:childTnLst>
                                </p:cTn>
                              </p:par>
                            </p:childTnLst>
                          </p:cTn>
                        </p:par>
                        <p:par>
                          <p:cTn id="41" fill="hold">
                            <p:stCondLst>
                              <p:cond delay="1500"/>
                            </p:stCondLst>
                            <p:childTnLst>
                              <p:par>
                                <p:cTn id="42" presetID="9"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250"/>
                                        <p:tgtEl>
                                          <p:spTgt spid="37"/>
                                        </p:tgtEl>
                                      </p:cBhvr>
                                    </p:animEffect>
                                  </p:childTnLst>
                                </p:cTn>
                              </p:par>
                            </p:childTnLst>
                          </p:cTn>
                        </p:par>
                        <p:par>
                          <p:cTn id="45" fill="hold">
                            <p:stCondLst>
                              <p:cond delay="1750"/>
                            </p:stCondLst>
                            <p:childTnLst>
                              <p:par>
                                <p:cTn id="46" presetID="9"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dissolve">
                                      <p:cBhvr>
                                        <p:cTn id="48" dur="250"/>
                                        <p:tgtEl>
                                          <p:spTgt spid="38"/>
                                        </p:tgtEl>
                                      </p:cBhvr>
                                    </p:animEffect>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250"/>
                                        <p:tgtEl>
                                          <p:spTgt spid="39"/>
                                        </p:tgtEl>
                                      </p:cBhvr>
                                    </p:animEffect>
                                  </p:childTnLst>
                                </p:cTn>
                              </p:par>
                            </p:childTnLst>
                          </p:cTn>
                        </p:par>
                        <p:par>
                          <p:cTn id="53" fill="hold">
                            <p:stCondLst>
                              <p:cond delay="2250"/>
                            </p:stCondLst>
                            <p:childTnLst>
                              <p:par>
                                <p:cTn id="54" presetID="9" presetClass="entr"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dissolve">
                                      <p:cBhvr>
                                        <p:cTn id="56" dur="25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dissolve">
                                      <p:cBhvr>
                                        <p:cTn id="61" dur="250"/>
                                        <p:tgtEl>
                                          <p:spTgt spid="43"/>
                                        </p:tgtEl>
                                      </p:cBhvr>
                                    </p:animEffect>
                                  </p:childTnLst>
                                </p:cTn>
                              </p:par>
                            </p:childTnLst>
                          </p:cTn>
                        </p:par>
                        <p:par>
                          <p:cTn id="62" fill="hold">
                            <p:stCondLst>
                              <p:cond delay="250"/>
                            </p:stCondLst>
                            <p:childTnLst>
                              <p:par>
                                <p:cTn id="63" presetID="9" presetClass="entr" presetSubtype="0"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250"/>
                                        <p:tgtEl>
                                          <p:spTgt spid="44"/>
                                        </p:tgtEl>
                                      </p:cBhvr>
                                    </p:animEffect>
                                  </p:childTnLst>
                                </p:cTn>
                              </p:par>
                            </p:childTnLst>
                          </p:cTn>
                        </p:par>
                        <p:par>
                          <p:cTn id="66" fill="hold">
                            <p:stCondLst>
                              <p:cond delay="500"/>
                            </p:stCondLst>
                            <p:childTnLst>
                              <p:par>
                                <p:cTn id="67" presetID="9" presetClass="entr" presetSubtype="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dissolve">
                                      <p:cBhvr>
                                        <p:cTn id="69" dur="250"/>
                                        <p:tgtEl>
                                          <p:spTgt spid="45"/>
                                        </p:tgtEl>
                                      </p:cBhvr>
                                    </p:animEffect>
                                  </p:childTnLst>
                                </p:cTn>
                              </p:par>
                            </p:childTnLst>
                          </p:cTn>
                        </p:par>
                        <p:par>
                          <p:cTn id="70" fill="hold">
                            <p:stCondLst>
                              <p:cond delay="750"/>
                            </p:stCondLst>
                            <p:childTnLst>
                              <p:par>
                                <p:cTn id="71" presetID="9"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dissolve">
                                      <p:cBhvr>
                                        <p:cTn id="73" dur="250"/>
                                        <p:tgtEl>
                                          <p:spTgt spid="46"/>
                                        </p:tgtEl>
                                      </p:cBhvr>
                                    </p:animEffect>
                                  </p:childTnLst>
                                </p:cTn>
                              </p:par>
                            </p:childTnLst>
                          </p:cTn>
                        </p:par>
                        <p:par>
                          <p:cTn id="74" fill="hold">
                            <p:stCondLst>
                              <p:cond delay="1000"/>
                            </p:stCondLst>
                            <p:childTnLst>
                              <p:par>
                                <p:cTn id="75" presetID="9" presetClass="entr" presetSubtype="0" fill="hold" grpId="0"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dissolve">
                                      <p:cBhvr>
                                        <p:cTn id="77" dur="250"/>
                                        <p:tgtEl>
                                          <p:spTgt spid="47"/>
                                        </p:tgtEl>
                                      </p:cBhvr>
                                    </p:animEffect>
                                  </p:childTnLst>
                                </p:cTn>
                              </p:par>
                            </p:childTnLst>
                          </p:cTn>
                        </p:par>
                        <p:par>
                          <p:cTn id="78" fill="hold">
                            <p:stCondLst>
                              <p:cond delay="1250"/>
                            </p:stCondLst>
                            <p:childTnLst>
                              <p:par>
                                <p:cTn id="79" presetID="9"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250"/>
                                        <p:tgtEl>
                                          <p:spTgt spid="48"/>
                                        </p:tgtEl>
                                      </p:cBhvr>
                                    </p:animEffect>
                                  </p:childTnLst>
                                </p:cTn>
                              </p:par>
                            </p:childTnLst>
                          </p:cTn>
                        </p:par>
                        <p:par>
                          <p:cTn id="82" fill="hold">
                            <p:stCondLst>
                              <p:cond delay="1500"/>
                            </p:stCondLst>
                            <p:childTnLst>
                              <p:par>
                                <p:cTn id="83" presetID="9" presetClass="entr" presetSubtype="0"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dissolve">
                                      <p:cBhvr>
                                        <p:cTn id="85" dur="250"/>
                                        <p:tgtEl>
                                          <p:spTgt spid="49"/>
                                        </p:tgtEl>
                                      </p:cBhvr>
                                    </p:animEffect>
                                  </p:childTnLst>
                                </p:cTn>
                              </p:par>
                            </p:childTnLst>
                          </p:cTn>
                        </p:par>
                        <p:par>
                          <p:cTn id="86" fill="hold">
                            <p:stCondLst>
                              <p:cond delay="1750"/>
                            </p:stCondLst>
                            <p:childTnLst>
                              <p:par>
                                <p:cTn id="87" presetID="9" presetClass="entr" presetSubtype="0" fill="hold" grpId="0" nodeType="after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dissolve">
                                      <p:cBhvr>
                                        <p:cTn id="89" dur="25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dissolve">
                                      <p:cBhvr>
                                        <p:cTn id="94" dur="250"/>
                                        <p:tgtEl>
                                          <p:spTgt spid="51"/>
                                        </p:tgtEl>
                                      </p:cBhvr>
                                    </p:animEffect>
                                  </p:childTnLst>
                                </p:cTn>
                              </p:par>
                            </p:childTnLst>
                          </p:cTn>
                        </p:par>
                        <p:par>
                          <p:cTn id="95" fill="hold">
                            <p:stCondLst>
                              <p:cond delay="250"/>
                            </p:stCondLst>
                            <p:childTnLst>
                              <p:par>
                                <p:cTn id="96" presetID="9" presetClass="entr" presetSubtype="0"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dissolve">
                                      <p:cBhvr>
                                        <p:cTn id="98" dur="250"/>
                                        <p:tgtEl>
                                          <p:spTgt spid="52"/>
                                        </p:tgtEl>
                                      </p:cBhvr>
                                    </p:animEffect>
                                  </p:childTnLst>
                                </p:cTn>
                              </p:par>
                            </p:childTnLst>
                          </p:cTn>
                        </p:par>
                        <p:par>
                          <p:cTn id="99" fill="hold">
                            <p:stCondLst>
                              <p:cond delay="500"/>
                            </p:stCondLst>
                            <p:childTnLst>
                              <p:par>
                                <p:cTn id="100" presetID="9" presetClass="entr" presetSubtype="0" fill="hold" grpId="0" nodeType="after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dissolve">
                                      <p:cBhvr>
                                        <p:cTn id="102" dur="250"/>
                                        <p:tgtEl>
                                          <p:spTgt spid="53"/>
                                        </p:tgtEl>
                                      </p:cBhvr>
                                    </p:animEffect>
                                  </p:childTnLst>
                                </p:cTn>
                              </p:par>
                            </p:childTnLst>
                          </p:cTn>
                        </p:par>
                        <p:par>
                          <p:cTn id="103" fill="hold">
                            <p:stCondLst>
                              <p:cond delay="750"/>
                            </p:stCondLst>
                            <p:childTnLst>
                              <p:par>
                                <p:cTn id="104" presetID="9" presetClass="entr" presetSubtype="0" fill="hold" grpId="0" nodeType="after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dissolve">
                                      <p:cBhvr>
                                        <p:cTn id="106" dur="250"/>
                                        <p:tgtEl>
                                          <p:spTgt spid="54"/>
                                        </p:tgtEl>
                                      </p:cBhvr>
                                    </p:animEffect>
                                  </p:childTnLst>
                                </p:cTn>
                              </p:par>
                            </p:childTnLst>
                          </p:cTn>
                        </p:par>
                        <p:par>
                          <p:cTn id="107" fill="hold">
                            <p:stCondLst>
                              <p:cond delay="1000"/>
                            </p:stCondLst>
                            <p:childTnLst>
                              <p:par>
                                <p:cTn id="108" presetID="9" presetClass="entr" presetSubtype="0" fill="hold" grpId="0"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dissolve">
                                      <p:cBhvr>
                                        <p:cTn id="110" dur="250"/>
                                        <p:tgtEl>
                                          <p:spTgt spid="56"/>
                                        </p:tgtEl>
                                      </p:cBhvr>
                                    </p:animEffect>
                                  </p:childTnLst>
                                </p:cTn>
                              </p:par>
                            </p:childTnLst>
                          </p:cTn>
                        </p:par>
                        <p:par>
                          <p:cTn id="111" fill="hold">
                            <p:stCondLst>
                              <p:cond delay="1250"/>
                            </p:stCondLst>
                            <p:childTnLst>
                              <p:par>
                                <p:cTn id="112" presetID="9" presetClass="entr" presetSubtype="0" fill="hold" grpId="0" nodeType="after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dissolve">
                                      <p:cBhvr>
                                        <p:cTn id="114" dur="250"/>
                                        <p:tgtEl>
                                          <p:spTgt spid="57"/>
                                        </p:tgtEl>
                                      </p:cBhvr>
                                    </p:animEffect>
                                  </p:childTnLst>
                                </p:cTn>
                              </p:par>
                            </p:childTnLst>
                          </p:cTn>
                        </p:par>
                        <p:par>
                          <p:cTn id="115" fill="hold">
                            <p:stCondLst>
                              <p:cond delay="1500"/>
                            </p:stCondLst>
                            <p:childTnLst>
                              <p:par>
                                <p:cTn id="116" presetID="9" presetClass="entr" presetSubtype="0" fill="hold" grpId="0" nodeType="after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dissolve">
                                      <p:cBhvr>
                                        <p:cTn id="118" dur="250"/>
                                        <p:tgtEl>
                                          <p:spTgt spid="58"/>
                                        </p:tgtEl>
                                      </p:cBhvr>
                                    </p:animEffect>
                                  </p:childTnLst>
                                </p:cTn>
                              </p:par>
                            </p:childTnLst>
                          </p:cTn>
                        </p:par>
                        <p:par>
                          <p:cTn id="119" fill="hold">
                            <p:stCondLst>
                              <p:cond delay="1750"/>
                            </p:stCondLst>
                            <p:childTnLst>
                              <p:par>
                                <p:cTn id="120" presetID="9" presetClass="entr" presetSubtype="0" fill="hold" grpId="0" nodeType="after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dissolve">
                                      <p:cBhvr>
                                        <p:cTn id="122" dur="250"/>
                                        <p:tgtEl>
                                          <p:spTgt spid="59"/>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dissolve">
                                      <p:cBhvr>
                                        <p:cTn id="127" dur="500"/>
                                        <p:tgtEl>
                                          <p:spTgt spid="15"/>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dissolve">
                                      <p:cBhvr>
                                        <p:cTn id="131" dur="500"/>
                                        <p:tgtEl>
                                          <p:spTgt spid="27"/>
                                        </p:tgtEl>
                                      </p:cBhvr>
                                    </p:animEffect>
                                  </p:childTnLst>
                                </p:cTn>
                              </p:par>
                            </p:childTnLst>
                          </p:cTn>
                        </p:par>
                        <p:par>
                          <p:cTn id="132" fill="hold">
                            <p:stCondLst>
                              <p:cond delay="1000"/>
                            </p:stCondLst>
                            <p:childTnLst>
                              <p:par>
                                <p:cTn id="133" presetID="9" presetClass="entr" presetSubtype="0" fill="hold" grpId="0" nodeType="after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dissolve">
                                      <p:cBhvr>
                                        <p:cTn id="135" dur="500"/>
                                        <p:tgtEl>
                                          <p:spTgt spid="28"/>
                                        </p:tgtEl>
                                      </p:cBhvr>
                                    </p:animEffect>
                                  </p:childTnLst>
                                </p:cTn>
                              </p:par>
                            </p:childTnLst>
                          </p:cTn>
                        </p:par>
                        <p:par>
                          <p:cTn id="136" fill="hold">
                            <p:stCondLst>
                              <p:cond delay="1500"/>
                            </p:stCondLst>
                            <p:childTnLst>
                              <p:par>
                                <p:cTn id="137" presetID="9" presetClass="entr" presetSubtype="0"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dissolve">
                                      <p:cBhvr>
                                        <p:cTn id="139" dur="750"/>
                                        <p:tgtEl>
                                          <p:spTgt spid="29"/>
                                        </p:tgtEl>
                                      </p:cBhvr>
                                    </p:animEffect>
                                  </p:childTnLst>
                                </p:cTn>
                              </p:par>
                            </p:childTnLst>
                          </p:cTn>
                        </p:par>
                        <p:par>
                          <p:cTn id="140" fill="hold">
                            <p:stCondLst>
                              <p:cond delay="2250"/>
                            </p:stCondLst>
                            <p:childTnLst>
                              <p:par>
                                <p:cTn id="141" presetID="22" presetClass="entr" presetSubtype="8" fill="hold" nodeType="afterEffect">
                                  <p:stCondLst>
                                    <p:cond delay="0"/>
                                  </p:stCondLst>
                                  <p:childTnLst>
                                    <p:set>
                                      <p:cBhvr>
                                        <p:cTn id="142" dur="1" fill="hold">
                                          <p:stCondLst>
                                            <p:cond delay="0"/>
                                          </p:stCondLst>
                                        </p:cTn>
                                        <p:tgtEl>
                                          <p:spTgt spid="62"/>
                                        </p:tgtEl>
                                        <p:attrNameLst>
                                          <p:attrName>style.visibility</p:attrName>
                                        </p:attrNameLst>
                                      </p:cBhvr>
                                      <p:to>
                                        <p:strVal val="visible"/>
                                      </p:to>
                                    </p:set>
                                    <p:animEffect transition="in" filter="wipe(left)">
                                      <p:cBhvr>
                                        <p:cTn id="143"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animBg="1"/>
      <p:bldP spid="28" grpId="0" animBg="1"/>
      <p:bldP spid="29" grpId="0" animBg="1"/>
      <p:bldP spid="23"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6856" y="124272"/>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n-lt"/>
              </a:rPr>
              <a:t>MACHINE LEARNING</a:t>
            </a:r>
            <a:endParaRPr lang="zh-TW" altLang="en-US" sz="2800" b="1" dirty="0">
              <a:solidFill>
                <a:srgbClr val="FFC000"/>
              </a:solidFill>
              <a:latin typeface="+mn-lt"/>
            </a:endParaRPr>
          </a:p>
        </p:txBody>
      </p:sp>
      <p:sp>
        <p:nvSpPr>
          <p:cNvPr id="3" name="TextBox 2"/>
          <p:cNvSpPr txBox="1"/>
          <p:nvPr/>
        </p:nvSpPr>
        <p:spPr>
          <a:xfrm>
            <a:off x="2843808" y="700336"/>
            <a:ext cx="3456384" cy="369332"/>
          </a:xfrm>
          <a:prstGeom prst="rect">
            <a:avLst/>
          </a:prstGeom>
          <a:noFill/>
        </p:spPr>
        <p:txBody>
          <a:bodyPr wrap="square" rtlCol="0" anchor="ctr">
            <a:spAutoFit/>
          </a:bodyPr>
          <a:lstStyle/>
          <a:p>
            <a:pPr algn="ctr"/>
            <a:r>
              <a:rPr lang="en-US" sz="1800" dirty="0" smtClean="0">
                <a:solidFill>
                  <a:schemeClr val="bg1"/>
                </a:solidFill>
                <a:latin typeface="Helvetica Neue" panose="02000403000000020004" pitchFamily="2" charset="0"/>
                <a:ea typeface="微軟正黑體" pitchFamily="34" charset="-120"/>
                <a:cs typeface="Arial" panose="020B0604020202020204" pitchFamily="34" charset="0"/>
              </a:rPr>
              <a:t>Vision and Voice</a:t>
            </a:r>
            <a:endParaRPr lang="en-US" sz="1800" dirty="0">
              <a:solidFill>
                <a:schemeClr val="bg1"/>
              </a:solidFill>
              <a:latin typeface="Helvetica Neue" panose="02000403000000020004" pitchFamily="2" charset="0"/>
              <a:ea typeface="微軟正黑體" pitchFamily="34" charset="-12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11560" y="1276400"/>
            <a:ext cx="2804170" cy="1515768"/>
          </a:xfrm>
          <a:prstGeom prst="rect">
            <a:avLst/>
          </a:prstGeom>
        </p:spPr>
      </p:pic>
      <p:pic>
        <p:nvPicPr>
          <p:cNvPr id="5" name="Picture 4"/>
          <p:cNvPicPr>
            <a:picLocks noChangeAspect="1"/>
          </p:cNvPicPr>
          <p:nvPr/>
        </p:nvPicPr>
        <p:blipFill>
          <a:blip r:embed="rId3"/>
          <a:stretch>
            <a:fillRect/>
          </a:stretch>
        </p:blipFill>
        <p:spPr>
          <a:xfrm>
            <a:off x="251520" y="2860576"/>
            <a:ext cx="2338636" cy="1559091"/>
          </a:xfrm>
          <a:prstGeom prst="rect">
            <a:avLst/>
          </a:prstGeom>
        </p:spPr>
      </p:pic>
      <p:pic>
        <p:nvPicPr>
          <p:cNvPr id="6" name="Picture 5"/>
          <p:cNvPicPr>
            <a:picLocks noChangeAspect="1"/>
          </p:cNvPicPr>
          <p:nvPr/>
        </p:nvPicPr>
        <p:blipFill rotWithShape="1">
          <a:blip r:embed="rId4"/>
          <a:srcRect l="4403" t="6940" r="4589" b="6788"/>
          <a:stretch/>
        </p:blipFill>
        <p:spPr>
          <a:xfrm>
            <a:off x="2627784" y="2860576"/>
            <a:ext cx="2561968" cy="153223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1284844"/>
            <a:ext cx="2535171" cy="14196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9059" y="1930523"/>
            <a:ext cx="3549500" cy="251422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192" y="2014726"/>
            <a:ext cx="1042565" cy="1409894"/>
          </a:xfrm>
          <a:prstGeom prst="rect">
            <a:avLst/>
          </a:prstGeom>
        </p:spPr>
      </p:pic>
    </p:spTree>
    <p:extLst>
      <p:ext uri="{BB962C8B-B14F-4D97-AF65-F5344CB8AC3E}">
        <p14:creationId xmlns:p14="http://schemas.microsoft.com/office/powerpoint/2010/main" val="1430247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pSp>
        <p:nvGrpSpPr>
          <p:cNvPr id="15" name="Group 14"/>
          <p:cNvGrpSpPr/>
          <p:nvPr/>
        </p:nvGrpSpPr>
        <p:grpSpPr>
          <a:xfrm>
            <a:off x="1408285" y="1464421"/>
            <a:ext cx="6116043" cy="3196355"/>
            <a:chOff x="1408285" y="1227317"/>
            <a:chExt cx="6116043" cy="3196355"/>
          </a:xfrm>
        </p:grpSpPr>
        <p:graphicFrame>
          <p:nvGraphicFramePr>
            <p:cNvPr id="2" name="Diagram 1"/>
            <p:cNvGraphicFramePr/>
            <p:nvPr>
              <p:extLst/>
            </p:nvPr>
          </p:nvGraphicFramePr>
          <p:xfrm>
            <a:off x="1408285" y="1227317"/>
            <a:ext cx="6116043" cy="3196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3842" y="1440114"/>
              <a:ext cx="366182" cy="366182"/>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1693" y="2079272"/>
              <a:ext cx="408045" cy="459051"/>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05270" y="2604470"/>
              <a:ext cx="361138" cy="388918"/>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5659" y="3828605"/>
              <a:ext cx="404246" cy="404246"/>
            </a:xfrm>
            <a:prstGeom prst="rect">
              <a:avLst/>
            </a:prstGeom>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78042" y="3255372"/>
              <a:ext cx="475349" cy="357040"/>
            </a:xfrm>
            <a:prstGeom prst="rect">
              <a:avLst/>
            </a:prstGeom>
          </p:spPr>
        </p:pic>
      </p:grpSp>
      <p:sp>
        <p:nvSpPr>
          <p:cNvPr id="9" name="TextBox 8"/>
          <p:cNvSpPr txBox="1"/>
          <p:nvPr/>
        </p:nvSpPr>
        <p:spPr>
          <a:xfrm>
            <a:off x="1979712" y="1150338"/>
            <a:ext cx="1558988" cy="400110"/>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INDUSTRY</a:t>
            </a:r>
            <a:endParaRPr lang="en-US" sz="20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nvGrpSpPr>
          <p:cNvPr id="18" name="Group 17"/>
          <p:cNvGrpSpPr/>
          <p:nvPr/>
        </p:nvGrpSpPr>
        <p:grpSpPr>
          <a:xfrm>
            <a:off x="3635896" y="1150338"/>
            <a:ext cx="1899210" cy="3321518"/>
            <a:chOff x="3635896" y="913234"/>
            <a:chExt cx="1899210" cy="3321518"/>
          </a:xfrm>
        </p:grpSpPr>
        <p:sp>
          <p:nvSpPr>
            <p:cNvPr id="8" name="Rectangle 7"/>
            <p:cNvSpPr/>
            <p:nvPr/>
          </p:nvSpPr>
          <p:spPr>
            <a:xfrm>
              <a:off x="3691717" y="924155"/>
              <a:ext cx="1843389" cy="3310597"/>
            </a:xfrm>
            <a:prstGeom prst="rect">
              <a:avLst/>
            </a:prstGeom>
            <a:blipFill dpi="0" rotWithShape="1">
              <a:blip r:embed="rId13" cstate="print">
                <a:alphaModFix amt="4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sp>
          <p:nvSpPr>
            <p:cNvPr id="13" name="TextBox 12"/>
            <p:cNvSpPr txBox="1"/>
            <p:nvPr/>
          </p:nvSpPr>
          <p:spPr>
            <a:xfrm>
              <a:off x="3635896" y="913234"/>
              <a:ext cx="1899210" cy="400110"/>
            </a:xfrm>
            <a:prstGeom prst="rect">
              <a:avLst/>
            </a:prstGeom>
            <a:ln>
              <a:solidFill>
                <a:schemeClr val="bg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IMPROVE</a:t>
              </a:r>
              <a:endParaRPr lang="en-US" sz="20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nvGrpSpPr>
          <p:cNvPr id="19" name="Group 18"/>
          <p:cNvGrpSpPr/>
          <p:nvPr/>
        </p:nvGrpSpPr>
        <p:grpSpPr>
          <a:xfrm>
            <a:off x="5688123" y="1149172"/>
            <a:ext cx="2412269" cy="3320783"/>
            <a:chOff x="5688123" y="912068"/>
            <a:chExt cx="2412269" cy="3320783"/>
          </a:xfrm>
        </p:grpSpPr>
        <p:sp>
          <p:nvSpPr>
            <p:cNvPr id="10" name="Rectangle 9"/>
            <p:cNvSpPr/>
            <p:nvPr/>
          </p:nvSpPr>
          <p:spPr>
            <a:xfrm>
              <a:off x="5688123" y="924155"/>
              <a:ext cx="1683187" cy="3308696"/>
            </a:xfrm>
            <a:prstGeom prst="rect">
              <a:avLst/>
            </a:prstGeom>
            <a:blipFill>
              <a:blip r:embed="rId13" cstate="print">
                <a:alphaModFix amt="47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latin typeface="+mj-lt"/>
              </a:endParaRPr>
            </a:p>
          </p:txBody>
        </p:sp>
        <p:sp>
          <p:nvSpPr>
            <p:cNvPr id="14" name="TextBox 13"/>
            <p:cNvSpPr txBox="1"/>
            <p:nvPr/>
          </p:nvSpPr>
          <p:spPr>
            <a:xfrm>
              <a:off x="5688123" y="912068"/>
              <a:ext cx="2412269"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TW" sz="2000" b="1" dirty="0" smtClean="0">
                  <a:solidFill>
                    <a:schemeClr val="bg1"/>
                  </a:solidFill>
                  <a:latin typeface="+mj-lt"/>
                  <a:ea typeface="微軟正黑體" pitchFamily="34" charset="-120"/>
                  <a:cs typeface="Arial" panose="020B0604020202020204" pitchFamily="34" charset="0"/>
                </a:rPr>
                <a:t>ANNUAL EFFECT</a:t>
              </a:r>
              <a:endParaRPr lang="en-US" sz="2000" b="1" dirty="0">
                <a:solidFill>
                  <a:schemeClr val="bg1"/>
                </a:solidFill>
                <a:latin typeface="+mj-lt"/>
                <a:ea typeface="微軟正黑體" pitchFamily="34" charset="-120"/>
                <a:cs typeface="Arial" panose="020B0604020202020204" pitchFamily="34" charset="0"/>
              </a:endParaRPr>
            </a:p>
          </p:txBody>
        </p:sp>
      </p:grpSp>
      <p:sp>
        <p:nvSpPr>
          <p:cNvPr id="11" name="TextBox 10"/>
          <p:cNvSpPr txBox="1"/>
          <p:nvPr/>
        </p:nvSpPr>
        <p:spPr>
          <a:xfrm>
            <a:off x="3704734" y="1690624"/>
            <a:ext cx="1796025" cy="338554"/>
          </a:xfrm>
          <a:prstGeom prst="rect">
            <a:avLst/>
          </a:prstGeom>
          <a:noFill/>
        </p:spPr>
        <p:txBody>
          <a:bodyPr wrap="square" rtlCol="0">
            <a:spAutoFit/>
          </a:bodyPr>
          <a:lstStyle/>
          <a:p>
            <a:pPr algn="ctr"/>
            <a:r>
              <a:rPr lang="en-US" sz="1600" b="1" dirty="0" smtClean="0">
                <a:solidFill>
                  <a:schemeClr val="bg1"/>
                </a:solidFill>
                <a:latin typeface="Arial" panose="020B0604020202020204" pitchFamily="34" charset="0"/>
                <a:ea typeface="微軟正黑體" pitchFamily="34" charset="-120"/>
                <a:cs typeface="Arial" panose="020B0604020202020204" pitchFamily="34" charset="0"/>
              </a:rPr>
              <a:t>1%</a:t>
            </a:r>
            <a:r>
              <a:rPr lang="zh-TW" altLang="en-US" sz="1600" b="1" dirty="0" smtClean="0">
                <a:solidFill>
                  <a:schemeClr val="bg1"/>
                </a:solidFill>
                <a:latin typeface="Arial" panose="020B0604020202020204" pitchFamily="34" charset="0"/>
                <a:ea typeface="微軟正黑體" pitchFamily="34" charset="-120"/>
                <a:cs typeface="Arial" panose="020B0604020202020204" pitchFamily="34" charset="0"/>
              </a:rPr>
              <a:t> </a:t>
            </a: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FUEL</a:t>
            </a:r>
            <a:endParaRPr lang="en-US"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6" name="TextBox 15"/>
          <p:cNvSpPr txBox="1"/>
          <p:nvPr/>
        </p:nvSpPr>
        <p:spPr>
          <a:xfrm>
            <a:off x="3704734" y="2280512"/>
            <a:ext cx="1830371" cy="338554"/>
          </a:xfrm>
          <a:prstGeom prst="rect">
            <a:avLst/>
          </a:prstGeom>
          <a:noFill/>
        </p:spPr>
        <p:txBody>
          <a:bodyPr wrap="square" rtlCol="0">
            <a:spAutoFit/>
          </a:bodyPr>
          <a:lstStyle/>
          <a:p>
            <a:pPr algn="ctr"/>
            <a:r>
              <a:rPr lang="en-US" sz="1600" b="1" dirty="0" smtClean="0">
                <a:solidFill>
                  <a:schemeClr val="bg1"/>
                </a:solidFill>
                <a:latin typeface="Arial" panose="020B0604020202020204" pitchFamily="34" charset="0"/>
                <a:ea typeface="微軟正黑體" pitchFamily="34" charset="-120"/>
                <a:cs typeface="Arial" panose="020B0604020202020204" pitchFamily="34" charset="0"/>
              </a:rPr>
              <a:t>1% </a:t>
            </a: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EFFICIENCY</a:t>
            </a:r>
            <a:endParaRPr lang="en-US"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7" name="TextBox 16"/>
          <p:cNvSpPr txBox="1"/>
          <p:nvPr/>
        </p:nvSpPr>
        <p:spPr>
          <a:xfrm>
            <a:off x="3704734" y="2890842"/>
            <a:ext cx="1809041" cy="338554"/>
          </a:xfrm>
          <a:prstGeom prst="rect">
            <a:avLst/>
          </a:prstGeom>
          <a:noFill/>
        </p:spPr>
        <p:txBody>
          <a:bodyPr wrap="square" rtlCol="0">
            <a:spAutoFit/>
          </a:bodyP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1%</a:t>
            </a:r>
            <a:r>
              <a:rPr lang="zh-TW" altLang="en-US" sz="1600" b="1" dirty="0" smtClean="0">
                <a:solidFill>
                  <a:schemeClr val="bg1"/>
                </a:solidFill>
                <a:latin typeface="Arial" panose="020B0604020202020204" pitchFamily="34" charset="0"/>
                <a:ea typeface="微軟正黑體" pitchFamily="34" charset="-120"/>
                <a:cs typeface="Arial" panose="020B0604020202020204" pitchFamily="34" charset="0"/>
              </a:rPr>
              <a:t> </a:t>
            </a: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FUEL</a:t>
            </a:r>
            <a:endParaRPr lang="en-US" altLang="zh-TW"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22" name="TextBox 21"/>
          <p:cNvSpPr txBox="1"/>
          <p:nvPr/>
        </p:nvSpPr>
        <p:spPr>
          <a:xfrm>
            <a:off x="5866643" y="1696369"/>
            <a:ext cx="122413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微軟正黑體" pitchFamily="34" charset="-120"/>
                <a:cs typeface="Arial" panose="020B0604020202020204" pitchFamily="34" charset="0"/>
              </a:rPr>
              <a:t>$2 – 3 B</a:t>
            </a:r>
          </a:p>
        </p:txBody>
      </p:sp>
      <p:sp>
        <p:nvSpPr>
          <p:cNvPr id="23" name="TextBox 22"/>
          <p:cNvSpPr txBox="1"/>
          <p:nvPr/>
        </p:nvSpPr>
        <p:spPr>
          <a:xfrm>
            <a:off x="5866643" y="2301201"/>
            <a:ext cx="1224136" cy="338554"/>
          </a:xfrm>
          <a:prstGeom prst="rect">
            <a:avLst/>
          </a:prstGeom>
          <a:noFill/>
        </p:spPr>
        <p:txBody>
          <a:bodyPr wrap="square" rtlCol="0">
            <a:spAutoFit/>
          </a:bodyPr>
          <a:lstStyle>
            <a:defPPr>
              <a:defRPr lang="zh-TW"/>
            </a:defPPr>
            <a:lvl1pPr algn="ctr">
              <a:defRPr sz="1600" b="1">
                <a:solidFill>
                  <a:schemeClr val="bg1"/>
                </a:solidFill>
                <a:latin typeface="Arial" panose="020B0604020202020204" pitchFamily="34" charset="0"/>
                <a:ea typeface="微軟正黑體" pitchFamily="34" charset="-120"/>
                <a:cs typeface="Arial" panose="020B0604020202020204" pitchFamily="34" charset="0"/>
              </a:defRPr>
            </a:lvl1pPr>
          </a:lstStyle>
          <a:p>
            <a:r>
              <a:rPr lang="en-US" dirty="0"/>
              <a:t>$4 – 5 B</a:t>
            </a:r>
          </a:p>
        </p:txBody>
      </p:sp>
      <p:sp>
        <p:nvSpPr>
          <p:cNvPr id="24" name="TextBox 23"/>
          <p:cNvSpPr txBox="1"/>
          <p:nvPr/>
        </p:nvSpPr>
        <p:spPr>
          <a:xfrm>
            <a:off x="5866643" y="2895557"/>
            <a:ext cx="1224136" cy="338554"/>
          </a:xfrm>
          <a:prstGeom prst="rect">
            <a:avLst/>
          </a:prstGeom>
          <a:noFill/>
        </p:spPr>
        <p:txBody>
          <a:bodyPr wrap="square" rtlCol="0">
            <a:spAutoFit/>
          </a:bodyPr>
          <a:lstStyle>
            <a:defPPr>
              <a:defRPr lang="zh-TW"/>
            </a:defPPr>
            <a:lvl1pPr algn="ctr">
              <a:defRPr sz="1600" b="1">
                <a:solidFill>
                  <a:schemeClr val="bg1"/>
                </a:solidFill>
                <a:latin typeface="Arial" panose="020B0604020202020204" pitchFamily="34" charset="0"/>
                <a:ea typeface="微軟正黑體" pitchFamily="34" charset="-120"/>
                <a:cs typeface="Arial" panose="020B0604020202020204" pitchFamily="34" charset="0"/>
              </a:defRPr>
            </a:lvl1pPr>
          </a:lstStyle>
          <a:p>
            <a:r>
              <a:rPr lang="en-US" dirty="0"/>
              <a:t>$5 – 7 B</a:t>
            </a:r>
          </a:p>
        </p:txBody>
      </p:sp>
      <p:sp>
        <p:nvSpPr>
          <p:cNvPr id="25" name="TextBox 24"/>
          <p:cNvSpPr txBox="1"/>
          <p:nvPr/>
        </p:nvSpPr>
        <p:spPr>
          <a:xfrm>
            <a:off x="5866643" y="3501719"/>
            <a:ext cx="1224136" cy="338554"/>
          </a:xfrm>
          <a:prstGeom prst="rect">
            <a:avLst/>
          </a:prstGeom>
          <a:noFill/>
        </p:spPr>
        <p:txBody>
          <a:bodyPr wrap="square" rtlCol="0">
            <a:spAutoFit/>
          </a:bodyPr>
          <a:lstStyle>
            <a:defPPr>
              <a:defRPr lang="zh-TW"/>
            </a:defPPr>
            <a:lvl1pPr algn="ctr">
              <a:defRPr sz="1600" b="1">
                <a:solidFill>
                  <a:schemeClr val="bg1"/>
                </a:solidFill>
                <a:latin typeface="Arial" panose="020B0604020202020204" pitchFamily="34" charset="0"/>
                <a:ea typeface="微軟正黑體" pitchFamily="34" charset="-120"/>
                <a:cs typeface="Arial" panose="020B0604020202020204" pitchFamily="34" charset="0"/>
              </a:defRPr>
            </a:lvl1pPr>
          </a:lstStyle>
          <a:p>
            <a:r>
              <a:rPr lang="en-US" dirty="0"/>
              <a:t>$4 – 5 B</a:t>
            </a:r>
          </a:p>
        </p:txBody>
      </p:sp>
      <p:sp>
        <p:nvSpPr>
          <p:cNvPr id="26" name="TextBox 25"/>
          <p:cNvSpPr txBox="1"/>
          <p:nvPr/>
        </p:nvSpPr>
        <p:spPr>
          <a:xfrm>
            <a:off x="5915154" y="4098555"/>
            <a:ext cx="1224136" cy="338554"/>
          </a:xfrm>
          <a:prstGeom prst="rect">
            <a:avLst/>
          </a:prstGeom>
          <a:noFill/>
        </p:spPr>
        <p:txBody>
          <a:bodyPr wrap="square" rtlCol="0">
            <a:spAutoFit/>
          </a:bodyPr>
          <a:lstStyle>
            <a:defPPr>
              <a:defRPr lang="zh-TW"/>
            </a:defPPr>
            <a:lvl1pPr algn="ctr">
              <a:defRPr sz="1600" b="1">
                <a:solidFill>
                  <a:schemeClr val="bg1"/>
                </a:solidFill>
                <a:latin typeface="Arial" panose="020B0604020202020204" pitchFamily="34" charset="0"/>
                <a:ea typeface="微軟正黑體" pitchFamily="34" charset="-120"/>
                <a:cs typeface="Arial" panose="020B0604020202020204" pitchFamily="34" charset="0"/>
              </a:defRPr>
            </a:lvl1pPr>
          </a:lstStyle>
          <a:p>
            <a:r>
              <a:rPr lang="en-US" dirty="0"/>
              <a:t>$5 – 7 B</a:t>
            </a:r>
          </a:p>
        </p:txBody>
      </p:sp>
      <p:sp>
        <p:nvSpPr>
          <p:cNvPr id="27" name="Title 1"/>
          <p:cNvSpPr txBox="1">
            <a:spLocks/>
          </p:cNvSpPr>
          <p:nvPr/>
        </p:nvSpPr>
        <p:spPr>
          <a:xfrm>
            <a:off x="446856" y="65318"/>
            <a:ext cx="83736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INDUSTRIAL INTERNET EFFECT</a:t>
            </a:r>
            <a:endParaRPr lang="zh-TW" altLang="en-US" sz="2800" b="1" dirty="0">
              <a:solidFill>
                <a:srgbClr val="FFC000"/>
              </a:solidFill>
            </a:endParaRPr>
          </a:p>
        </p:txBody>
      </p:sp>
      <p:sp>
        <p:nvSpPr>
          <p:cNvPr id="28" name="TextBox 27"/>
          <p:cNvSpPr txBox="1"/>
          <p:nvPr/>
        </p:nvSpPr>
        <p:spPr>
          <a:xfrm>
            <a:off x="3707904" y="3479206"/>
            <a:ext cx="1830371" cy="338554"/>
          </a:xfrm>
          <a:prstGeom prst="rect">
            <a:avLst/>
          </a:prstGeom>
          <a:noFill/>
        </p:spPr>
        <p:txBody>
          <a:bodyPr wrap="square" rtlCol="0">
            <a:spAutoFit/>
          </a:bodyP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1% EFFICIENCY</a:t>
            </a:r>
            <a:endParaRPr lang="en-US" altLang="zh-TW"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29" name="TextBox 28"/>
          <p:cNvSpPr txBox="1"/>
          <p:nvPr/>
        </p:nvSpPr>
        <p:spPr>
          <a:xfrm>
            <a:off x="3714993" y="4098924"/>
            <a:ext cx="1830371" cy="338554"/>
          </a:xfrm>
          <a:prstGeom prst="rect">
            <a:avLst/>
          </a:prstGeom>
          <a:noFill/>
        </p:spPr>
        <p:txBody>
          <a:bodyPr wrap="square" rtlCol="0">
            <a:spAutoFit/>
          </a:bodyPr>
          <a:lstStyle/>
          <a:p>
            <a:pPr algn="ct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1% EFFICIENCY</a:t>
            </a:r>
            <a:endParaRPr lang="en-US" altLang="zh-TW"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0" name="Rectangle 29"/>
          <p:cNvSpPr/>
          <p:nvPr/>
        </p:nvSpPr>
        <p:spPr>
          <a:xfrm>
            <a:off x="107504" y="4841623"/>
            <a:ext cx="4572000" cy="246221"/>
          </a:xfrm>
          <a:prstGeom prst="rect">
            <a:avLst/>
          </a:prstGeom>
        </p:spPr>
        <p:txBody>
          <a:bodyPr>
            <a:spAutoFit/>
          </a:bodyPr>
          <a:lstStyle/>
          <a:p>
            <a:r>
              <a:rPr lang="en-US" sz="1000" i="1" dirty="0">
                <a:solidFill>
                  <a:schemeClr val="bg1"/>
                </a:solidFill>
                <a:latin typeface="+mj-lt"/>
              </a:rPr>
              <a:t>Source: </a:t>
            </a:r>
            <a:r>
              <a:rPr lang="en-US" sz="1000" i="1" dirty="0" smtClean="0">
                <a:solidFill>
                  <a:schemeClr val="bg1"/>
                </a:solidFill>
                <a:latin typeface="+mj-lt"/>
              </a:rPr>
              <a:t>GE</a:t>
            </a:r>
            <a:endParaRPr lang="en-US" sz="1000" i="1" dirty="0">
              <a:solidFill>
                <a:schemeClr val="bg1"/>
              </a:solidFill>
              <a:latin typeface="+mj-lt"/>
            </a:endParaRPr>
          </a:p>
        </p:txBody>
      </p:sp>
    </p:spTree>
    <p:extLst>
      <p:ext uri="{BB962C8B-B14F-4D97-AF65-F5344CB8AC3E}">
        <p14:creationId xmlns:p14="http://schemas.microsoft.com/office/powerpoint/2010/main" val="140147886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par>
                          <p:cTn id="29" fill="hold">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par>
                          <p:cTn id="33" fill="hold">
                            <p:stCondLst>
                              <p:cond delay="2500"/>
                            </p:stCondLst>
                            <p:childTnLst>
                              <p:par>
                                <p:cTn id="34" presetID="9"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par>
                          <p:cTn id="42" fill="hold">
                            <p:stCondLst>
                              <p:cond delay="500"/>
                            </p:stCondLst>
                            <p:childTnLst>
                              <p:par>
                                <p:cTn id="43" presetID="9"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par>
                          <p:cTn id="46" fill="hold">
                            <p:stCondLst>
                              <p:cond delay="1000"/>
                            </p:stCondLst>
                            <p:childTnLst>
                              <p:par>
                                <p:cTn id="47" presetID="9"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childTnLst>
                          </p:cTn>
                        </p:par>
                        <p:par>
                          <p:cTn id="50" fill="hold">
                            <p:stCondLst>
                              <p:cond delay="1500"/>
                            </p:stCondLst>
                            <p:childTnLst>
                              <p:par>
                                <p:cTn id="51" presetID="9"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childTnLst>
                          </p:cTn>
                        </p:par>
                        <p:par>
                          <p:cTn id="54" fill="hold">
                            <p:stCondLst>
                              <p:cond delay="2000"/>
                            </p:stCondLst>
                            <p:childTnLst>
                              <p:par>
                                <p:cTn id="55" presetID="9"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par>
                          <p:cTn id="58" fill="hold">
                            <p:stCondLst>
                              <p:cond delay="2500"/>
                            </p:stCondLst>
                            <p:childTnLst>
                              <p:par>
                                <p:cTn id="59" presetID="9"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p:bldP spid="17" grpId="0"/>
      <p:bldP spid="22" grpId="0"/>
      <p:bldP spid="23" grpId="0"/>
      <p:bldP spid="24" grpId="0"/>
      <p:bldP spid="25" grpId="0"/>
      <p:bldP spid="26"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720167" y="1329919"/>
            <a:ext cx="3112936" cy="1127661"/>
            <a:chOff x="5490385" y="1167955"/>
            <a:chExt cx="2679377" cy="970605"/>
          </a:xfrm>
        </p:grpSpPr>
        <p:sp>
          <p:nvSpPr>
            <p:cNvPr id="22" name="矩形 21"/>
            <p:cNvSpPr/>
            <p:nvPr/>
          </p:nvSpPr>
          <p:spPr>
            <a:xfrm>
              <a:off x="5911972" y="1211373"/>
              <a:ext cx="2257790" cy="927187"/>
            </a:xfrm>
            <a:prstGeom prst="rect">
              <a:avLst/>
            </a:prstGeom>
          </p:spPr>
          <p:txBody>
            <a:bodyPr wrap="square">
              <a:spAutoFit/>
            </a:bodyPr>
            <a:lstStyle/>
            <a:p>
              <a:pPr marL="177800" indent="-177800">
                <a:buFont typeface="Arial"/>
                <a:buChar char="•"/>
              </a:pPr>
              <a:r>
                <a:rPr lang="en-US" altLang="zh-TW" sz="1600" b="1" dirty="0" smtClean="0">
                  <a:solidFill>
                    <a:schemeClr val="bg1"/>
                  </a:solidFill>
                  <a:ea typeface="ＭＳ Ｐゴシック" charset="-128"/>
                  <a:cs typeface="ＭＳ Ｐゴシック" charset="-128"/>
                </a:rPr>
                <a:t>Subject to wear-out</a:t>
              </a:r>
            </a:p>
            <a:p>
              <a:pPr marL="177800" indent="-177800">
                <a:buFont typeface="Arial"/>
                <a:buChar char="•"/>
              </a:pPr>
              <a:r>
                <a:rPr lang="en-US" altLang="zh-TW" sz="1600" b="1" dirty="0" smtClean="0">
                  <a:solidFill>
                    <a:schemeClr val="bg1"/>
                  </a:solidFill>
                  <a:ea typeface="ＭＳ Ｐゴシック" charset="-128"/>
                  <a:cs typeface="ＭＳ Ｐゴシック" charset="-128"/>
                </a:rPr>
                <a:t>Consumable Replacement</a:t>
              </a:r>
            </a:p>
            <a:p>
              <a:pPr marL="177800" indent="-177800">
                <a:buFont typeface="Arial"/>
                <a:buChar char="•"/>
              </a:pPr>
              <a:r>
                <a:rPr lang="en-US" altLang="zh-TW" sz="1600" b="1" dirty="0" smtClean="0">
                  <a:solidFill>
                    <a:schemeClr val="bg1"/>
                  </a:solidFill>
                  <a:ea typeface="ＭＳ Ｐゴシック" charset="-128"/>
                  <a:cs typeface="ＭＳ Ｐゴシック" charset="-128"/>
                </a:rPr>
                <a:t>Failure pattern known</a:t>
              </a:r>
              <a:endParaRPr lang="en-US" altLang="zh-TW" sz="1600" b="1" dirty="0">
                <a:solidFill>
                  <a:schemeClr val="bg1"/>
                </a:solidFill>
              </a:endParaRPr>
            </a:p>
          </p:txBody>
        </p:sp>
        <p:cxnSp>
          <p:nvCxnSpPr>
            <p:cNvPr id="48" name="直線接點 47"/>
            <p:cNvCxnSpPr/>
            <p:nvPr/>
          </p:nvCxnSpPr>
          <p:spPr>
            <a:xfrm>
              <a:off x="5490385" y="1167955"/>
              <a:ext cx="2160907" cy="0"/>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39" name="Group 38"/>
          <p:cNvGrpSpPr/>
          <p:nvPr/>
        </p:nvGrpSpPr>
        <p:grpSpPr>
          <a:xfrm>
            <a:off x="1213889" y="1347295"/>
            <a:ext cx="2710039" cy="1350968"/>
            <a:chOff x="1321022" y="1182910"/>
            <a:chExt cx="2332593" cy="1162810"/>
          </a:xfrm>
        </p:grpSpPr>
        <p:sp>
          <p:nvSpPr>
            <p:cNvPr id="36" name="矩形 35"/>
            <p:cNvSpPr/>
            <p:nvPr/>
          </p:nvSpPr>
          <p:spPr>
            <a:xfrm>
              <a:off x="1321022" y="1206605"/>
              <a:ext cx="1798459" cy="1139115"/>
            </a:xfrm>
            <a:prstGeom prst="rect">
              <a:avLst/>
            </a:prstGeom>
          </p:spPr>
          <p:txBody>
            <a:bodyPr wrap="square">
              <a:spAutoFit/>
            </a:bodyPr>
            <a:lstStyle/>
            <a:p>
              <a:pPr marL="177800" indent="-177800">
                <a:buFont typeface="Arial"/>
                <a:buChar char="•"/>
              </a:pPr>
              <a:r>
                <a:rPr lang="en-US" altLang="zh-TW" sz="1600" b="1" dirty="0" smtClean="0">
                  <a:solidFill>
                    <a:schemeClr val="bg1"/>
                  </a:solidFill>
                  <a:ea typeface="ＭＳ Ｐゴシック" charset="-128"/>
                  <a:cs typeface="ＭＳ Ｐゴシック" charset="-128"/>
                </a:rPr>
                <a:t>Small items</a:t>
              </a:r>
            </a:p>
            <a:p>
              <a:pPr marL="177800" indent="-177800">
                <a:buFont typeface="Arial"/>
                <a:buChar char="•"/>
              </a:pPr>
              <a:r>
                <a:rPr lang="en-US" altLang="zh-TW" sz="1600" b="1" dirty="0" smtClean="0">
                  <a:solidFill>
                    <a:schemeClr val="bg1"/>
                  </a:solidFill>
                  <a:ea typeface="ＭＳ Ｐゴシック" charset="-128"/>
                  <a:cs typeface="ＭＳ Ｐゴシック" charset="-128"/>
                </a:rPr>
                <a:t>Non-critical</a:t>
              </a:r>
            </a:p>
            <a:p>
              <a:pPr marL="177800" indent="-177800">
                <a:buFont typeface="Arial"/>
                <a:buChar char="•"/>
              </a:pPr>
              <a:r>
                <a:rPr lang="en-US" altLang="zh-TW" sz="1600" b="1" dirty="0" smtClean="0">
                  <a:solidFill>
                    <a:schemeClr val="bg1"/>
                  </a:solidFill>
                  <a:ea typeface="ＭＳ Ｐゴシック" charset="-128"/>
                </a:rPr>
                <a:t>Inconsequential</a:t>
              </a:r>
            </a:p>
            <a:p>
              <a:pPr marL="177800" indent="-177800">
                <a:buFont typeface="Arial"/>
                <a:buChar char="•"/>
              </a:pPr>
              <a:r>
                <a:rPr lang="en-US" altLang="zh-TW" sz="1600" b="1" dirty="0" smtClean="0">
                  <a:solidFill>
                    <a:schemeClr val="bg1"/>
                  </a:solidFill>
                  <a:ea typeface="ＭＳ Ｐゴシック" charset="-128"/>
                </a:rPr>
                <a:t>Likely to fail</a:t>
              </a:r>
            </a:p>
            <a:p>
              <a:pPr marL="177800" indent="-177800">
                <a:buFont typeface="Arial"/>
                <a:buChar char="•"/>
              </a:pPr>
              <a:r>
                <a:rPr lang="en-US" altLang="zh-TW" sz="1600" b="1" dirty="0" smtClean="0">
                  <a:solidFill>
                    <a:schemeClr val="bg1"/>
                  </a:solidFill>
                  <a:ea typeface="ＭＳ Ｐゴシック" charset="-128"/>
                </a:rPr>
                <a:t>Redundant</a:t>
              </a:r>
              <a:endParaRPr lang="en-US" altLang="zh-TW" sz="1600" b="1" dirty="0">
                <a:solidFill>
                  <a:schemeClr val="bg1"/>
                </a:solidFill>
              </a:endParaRPr>
            </a:p>
          </p:txBody>
        </p:sp>
        <p:cxnSp>
          <p:nvCxnSpPr>
            <p:cNvPr id="45" name="直線接點 44"/>
            <p:cNvCxnSpPr/>
            <p:nvPr/>
          </p:nvCxnSpPr>
          <p:spPr>
            <a:xfrm>
              <a:off x="1321022" y="1182910"/>
              <a:ext cx="2332593" cy="0"/>
            </a:xfrm>
            <a:prstGeom prst="line">
              <a:avLst/>
            </a:prstGeom>
            <a:ln w="6350"/>
          </p:spPr>
          <p:style>
            <a:lnRef idx="1">
              <a:schemeClr val="accent6"/>
            </a:lnRef>
            <a:fillRef idx="0">
              <a:schemeClr val="accent6"/>
            </a:fillRef>
            <a:effectRef idx="0">
              <a:schemeClr val="accent6"/>
            </a:effectRef>
            <a:fontRef idx="minor">
              <a:schemeClr val="tx1"/>
            </a:fontRef>
          </p:style>
        </p:cxnSp>
      </p:grpSp>
      <p:grpSp>
        <p:nvGrpSpPr>
          <p:cNvPr id="42" name="Group 41"/>
          <p:cNvGrpSpPr/>
          <p:nvPr/>
        </p:nvGrpSpPr>
        <p:grpSpPr>
          <a:xfrm>
            <a:off x="107504" y="3347583"/>
            <a:ext cx="3122005" cy="1292738"/>
            <a:chOff x="702743" y="2485424"/>
            <a:chExt cx="2687181" cy="1112690"/>
          </a:xfrm>
        </p:grpSpPr>
        <p:sp>
          <p:nvSpPr>
            <p:cNvPr id="37" name="矩形 36"/>
            <p:cNvSpPr/>
            <p:nvPr/>
          </p:nvSpPr>
          <p:spPr>
            <a:xfrm>
              <a:off x="702743" y="2525227"/>
              <a:ext cx="2549495" cy="1072887"/>
            </a:xfrm>
            <a:prstGeom prst="rect">
              <a:avLst/>
            </a:prstGeom>
          </p:spPr>
          <p:txBody>
            <a:bodyPr wrap="square">
              <a:spAutoFit/>
            </a:bodyPr>
            <a:lstStyle/>
            <a:p>
              <a:pPr marL="177800" indent="-177800">
                <a:buFont typeface="Arial"/>
                <a:buChar char="•"/>
              </a:pPr>
              <a:r>
                <a:rPr lang="en-US" altLang="zh-TW" sz="1500" b="1" dirty="0" smtClean="0">
                  <a:solidFill>
                    <a:schemeClr val="bg1"/>
                  </a:solidFill>
                  <a:ea typeface="ＭＳ Ｐゴシック" charset="-128"/>
                  <a:cs typeface="ＭＳ Ｐゴシック" charset="-128"/>
                </a:rPr>
                <a:t>Root Cause Failure Analysis </a:t>
              </a:r>
            </a:p>
            <a:p>
              <a:pPr marL="177800" indent="-177800">
                <a:buFont typeface="Arial"/>
                <a:buChar char="•"/>
              </a:pPr>
              <a:r>
                <a:rPr lang="en-US" altLang="zh-TW" sz="1500" b="1" dirty="0" smtClean="0">
                  <a:solidFill>
                    <a:schemeClr val="bg1"/>
                  </a:solidFill>
                  <a:ea typeface="ＭＳ Ｐゴシック" charset="-128"/>
                  <a:cs typeface="ＭＳ Ｐゴシック" charset="-128"/>
                </a:rPr>
                <a:t>Age Exploration (Preventive Maintenance Optimization)</a:t>
              </a:r>
            </a:p>
            <a:p>
              <a:pPr marL="177800" indent="-177800">
                <a:buFont typeface="Arial"/>
                <a:buChar char="•"/>
              </a:pPr>
              <a:r>
                <a:rPr lang="en-US" altLang="zh-TW" sz="1500" b="1" dirty="0" smtClean="0">
                  <a:solidFill>
                    <a:schemeClr val="bg1"/>
                  </a:solidFill>
                  <a:ea typeface="ＭＳ Ｐゴシック" charset="-128"/>
                  <a:cs typeface="ＭＳ Ｐゴシック" charset="-128"/>
                </a:rPr>
                <a:t>Failure Modes and Effects Analysis (FMEA)</a:t>
              </a:r>
              <a:endParaRPr lang="en-US" altLang="zh-TW" sz="1500" b="1" dirty="0">
                <a:solidFill>
                  <a:schemeClr val="bg1"/>
                </a:solidFill>
                <a:ea typeface="ＭＳ Ｐゴシック" charset="-128"/>
                <a:cs typeface="ＭＳ Ｐゴシック" charset="-128"/>
              </a:endParaRPr>
            </a:p>
          </p:txBody>
        </p:sp>
        <p:cxnSp>
          <p:nvCxnSpPr>
            <p:cNvPr id="47" name="直線接點 46"/>
            <p:cNvCxnSpPr/>
            <p:nvPr/>
          </p:nvCxnSpPr>
          <p:spPr>
            <a:xfrm>
              <a:off x="734924" y="2485424"/>
              <a:ext cx="2655000" cy="0"/>
            </a:xfrm>
            <a:prstGeom prst="line">
              <a:avLst/>
            </a:prstGeom>
            <a:ln w="6350"/>
          </p:spPr>
          <p:style>
            <a:lnRef idx="1">
              <a:schemeClr val="accent6"/>
            </a:lnRef>
            <a:fillRef idx="0">
              <a:schemeClr val="accent6"/>
            </a:fillRef>
            <a:effectRef idx="0">
              <a:schemeClr val="accent6"/>
            </a:effectRef>
            <a:fontRef idx="minor">
              <a:schemeClr val="tx1"/>
            </a:fontRef>
          </p:style>
        </p:cxnSp>
      </p:grpSp>
      <p:grpSp>
        <p:nvGrpSpPr>
          <p:cNvPr id="7" name="群組 6"/>
          <p:cNvGrpSpPr/>
          <p:nvPr/>
        </p:nvGrpSpPr>
        <p:grpSpPr>
          <a:xfrm>
            <a:off x="3885174" y="1980651"/>
            <a:ext cx="1512168" cy="1472372"/>
            <a:chOff x="3466676" y="2963916"/>
            <a:chExt cx="1734876" cy="1689219"/>
          </a:xfrm>
          <a:solidFill>
            <a:srgbClr val="9BBB59"/>
          </a:solidFill>
          <a:effectLst>
            <a:outerShdw blurRad="50800" dist="38100" dir="2700000" algn="tl" rotWithShape="0">
              <a:prstClr val="black">
                <a:alpha val="40000"/>
              </a:prstClr>
            </a:outerShdw>
          </a:effectLst>
        </p:grpSpPr>
        <p:sp>
          <p:nvSpPr>
            <p:cNvPr id="2" name="橢圓 1"/>
            <p:cNvSpPr/>
            <p:nvPr/>
          </p:nvSpPr>
          <p:spPr>
            <a:xfrm>
              <a:off x="3491880" y="2963916"/>
              <a:ext cx="1689219" cy="16892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dirty="0"/>
            </a:p>
          </p:txBody>
        </p:sp>
        <p:sp>
          <p:nvSpPr>
            <p:cNvPr id="3" name="矩形 2"/>
            <p:cNvSpPr/>
            <p:nvPr/>
          </p:nvSpPr>
          <p:spPr>
            <a:xfrm>
              <a:off x="3466676" y="3290195"/>
              <a:ext cx="1734876" cy="953384"/>
            </a:xfrm>
            <a:prstGeom prst="rect">
              <a:avLst/>
            </a:prstGeom>
            <a:noFill/>
          </p:spPr>
          <p:txBody>
            <a:bodyPr wrap="square">
              <a:spAutoFit/>
            </a:bodyPr>
            <a:lstStyle/>
            <a:p>
              <a:pPr algn="ctr"/>
              <a:r>
                <a:rPr lang="en-US" altLang="zh-TW" sz="1600" b="1" dirty="0" smtClean="0">
                  <a:solidFill>
                    <a:schemeClr val="bg1"/>
                  </a:solidFill>
                </a:rPr>
                <a:t>Reliability</a:t>
              </a:r>
            </a:p>
            <a:p>
              <a:pPr algn="ctr"/>
              <a:r>
                <a:rPr lang="en-US" altLang="zh-TW" sz="1600" b="1" dirty="0" smtClean="0">
                  <a:solidFill>
                    <a:schemeClr val="bg1"/>
                  </a:solidFill>
                </a:rPr>
                <a:t>Centered</a:t>
              </a:r>
            </a:p>
            <a:p>
              <a:pPr algn="ctr"/>
              <a:r>
                <a:rPr lang="en-US" altLang="zh-TW" sz="1600" b="1" dirty="0" smtClean="0">
                  <a:solidFill>
                    <a:schemeClr val="bg1"/>
                  </a:solidFill>
                </a:rPr>
                <a:t>Maintenance</a:t>
              </a:r>
              <a:endParaRPr lang="zh-TW" altLang="en-US" sz="1600" b="1" dirty="0">
                <a:solidFill>
                  <a:schemeClr val="bg1"/>
                </a:solidFill>
              </a:endParaRPr>
            </a:p>
          </p:txBody>
        </p:sp>
      </p:grpSp>
      <p:grpSp>
        <p:nvGrpSpPr>
          <p:cNvPr id="15" name="Group 14"/>
          <p:cNvGrpSpPr/>
          <p:nvPr/>
        </p:nvGrpSpPr>
        <p:grpSpPr>
          <a:xfrm>
            <a:off x="3079183" y="1204392"/>
            <a:ext cx="1747125" cy="1466741"/>
            <a:chOff x="2983895" y="1204392"/>
            <a:chExt cx="1747125" cy="1466741"/>
          </a:xfrm>
        </p:grpSpPr>
        <p:grpSp>
          <p:nvGrpSpPr>
            <p:cNvPr id="8" name="群組 7"/>
            <p:cNvGrpSpPr/>
            <p:nvPr/>
          </p:nvGrpSpPr>
          <p:grpSpPr>
            <a:xfrm>
              <a:off x="2983895" y="1204392"/>
              <a:ext cx="1005626" cy="952765"/>
              <a:chOff x="2409757" y="2132856"/>
              <a:chExt cx="1082123" cy="1080120"/>
            </a:xfrm>
            <a:solidFill>
              <a:srgbClr val="76C2AF"/>
            </a:solidFill>
            <a:effectLst>
              <a:outerShdw blurRad="50800" dist="38100" dir="2700000" algn="tl" rotWithShape="0">
                <a:prstClr val="black">
                  <a:alpha val="40000"/>
                </a:prstClr>
              </a:outerShdw>
            </a:effectLst>
          </p:grpSpPr>
          <p:sp>
            <p:nvSpPr>
              <p:cNvPr id="5" name="橢圓 4"/>
              <p:cNvSpPr/>
              <p:nvPr/>
            </p:nvSpPr>
            <p:spPr>
              <a:xfrm>
                <a:off x="2411760" y="2132856"/>
                <a:ext cx="1080120" cy="1080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effectLst>
                    <a:outerShdw blurRad="38100" dist="38100" dir="2700000" algn="tl">
                      <a:srgbClr val="000000">
                        <a:alpha val="43137"/>
                      </a:srgbClr>
                    </a:outerShdw>
                  </a:effectLst>
                </a:endParaRPr>
              </a:p>
            </p:txBody>
          </p:sp>
          <p:sp>
            <p:nvSpPr>
              <p:cNvPr id="6" name="文字方塊 5"/>
              <p:cNvSpPr txBox="1"/>
              <p:nvPr/>
            </p:nvSpPr>
            <p:spPr>
              <a:xfrm>
                <a:off x="2409757" y="2502854"/>
                <a:ext cx="1035310" cy="314025"/>
              </a:xfrm>
              <a:prstGeom prst="rect">
                <a:avLst/>
              </a:prstGeom>
              <a:noFill/>
            </p:spPr>
            <p:txBody>
              <a:bodyPr wrap="none" rtlCol="0">
                <a:spAutoFit/>
              </a:bodyPr>
              <a:lstStyle/>
              <a:p>
                <a:pPr algn="ctr"/>
                <a:r>
                  <a:rPr lang="en-US" altLang="zh-TW" sz="1200" b="1" dirty="0" smtClean="0">
                    <a:solidFill>
                      <a:schemeClr val="bg1"/>
                    </a:solidFill>
                  </a:rPr>
                  <a:t>REACTIVE</a:t>
                </a:r>
              </a:p>
            </p:txBody>
          </p:sp>
        </p:grpSp>
        <p:grpSp>
          <p:nvGrpSpPr>
            <p:cNvPr id="21" name="群組 20"/>
            <p:cNvGrpSpPr/>
            <p:nvPr/>
          </p:nvGrpSpPr>
          <p:grpSpPr>
            <a:xfrm rot="20525520">
              <a:off x="3546846" y="1523029"/>
              <a:ext cx="1184174" cy="1148104"/>
              <a:chOff x="3923928" y="1700808"/>
              <a:chExt cx="3267893" cy="3168352"/>
            </a:xfrm>
          </p:grpSpPr>
          <p:sp>
            <p:nvSpPr>
              <p:cNvPr id="9" name="弧形 8"/>
              <p:cNvSpPr/>
              <p:nvPr/>
            </p:nvSpPr>
            <p:spPr>
              <a:xfrm>
                <a:off x="3923928" y="1700808"/>
                <a:ext cx="3168352" cy="3168352"/>
              </a:xfrm>
              <a:prstGeom prst="arc">
                <a:avLst/>
              </a:prstGeom>
              <a:noFill/>
              <a:ln w="2857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10"/>
              </a:p>
            </p:txBody>
          </p:sp>
          <p:sp>
            <p:nvSpPr>
              <p:cNvPr id="10" name="等腰三角形 9"/>
              <p:cNvSpPr/>
              <p:nvPr/>
            </p:nvSpPr>
            <p:spPr>
              <a:xfrm rot="10800000">
                <a:off x="6992738" y="3270079"/>
                <a:ext cx="199083" cy="221359"/>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p>
            </p:txBody>
          </p:sp>
        </p:grpSp>
      </p:grpSp>
      <p:grpSp>
        <p:nvGrpSpPr>
          <p:cNvPr id="35" name="Group 34"/>
          <p:cNvGrpSpPr/>
          <p:nvPr/>
        </p:nvGrpSpPr>
        <p:grpSpPr>
          <a:xfrm>
            <a:off x="3014437" y="2512345"/>
            <a:ext cx="1533441" cy="1705153"/>
            <a:chOff x="2919149" y="2512345"/>
            <a:chExt cx="1533441" cy="1705153"/>
          </a:xfrm>
        </p:grpSpPr>
        <p:grpSp>
          <p:nvGrpSpPr>
            <p:cNvPr id="11" name="群組 10"/>
            <p:cNvGrpSpPr/>
            <p:nvPr/>
          </p:nvGrpSpPr>
          <p:grpSpPr>
            <a:xfrm>
              <a:off x="2919149" y="3201967"/>
              <a:ext cx="1082348" cy="1015531"/>
              <a:chOff x="2396629" y="2132856"/>
              <a:chExt cx="1096169" cy="1080120"/>
            </a:xfrm>
            <a:effectLst>
              <a:outerShdw blurRad="50800" dist="38100" dir="2700000" algn="tl" rotWithShape="0">
                <a:prstClr val="black">
                  <a:alpha val="40000"/>
                </a:prstClr>
              </a:outerShdw>
            </a:effectLst>
          </p:grpSpPr>
          <p:sp>
            <p:nvSpPr>
              <p:cNvPr id="12" name="橢圓 11"/>
              <p:cNvSpPr/>
              <p:nvPr/>
            </p:nvSpPr>
            <p:spPr>
              <a:xfrm>
                <a:off x="2411760" y="2132856"/>
                <a:ext cx="1080120" cy="1080120"/>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dirty="0">
                  <a:effectLst>
                    <a:outerShdw blurRad="38100" dist="38100" dir="2700000" algn="tl">
                      <a:srgbClr val="000000">
                        <a:alpha val="43137"/>
                      </a:srgbClr>
                    </a:outerShdw>
                  </a:effectLst>
                </a:endParaRPr>
              </a:p>
            </p:txBody>
          </p:sp>
          <p:sp>
            <p:nvSpPr>
              <p:cNvPr id="13" name="文字方塊 12"/>
              <p:cNvSpPr txBox="1"/>
              <p:nvPr/>
            </p:nvSpPr>
            <p:spPr>
              <a:xfrm>
                <a:off x="2396629" y="2514629"/>
                <a:ext cx="1096169" cy="294616"/>
              </a:xfrm>
              <a:prstGeom prst="rect">
                <a:avLst/>
              </a:prstGeom>
              <a:noFill/>
            </p:spPr>
            <p:txBody>
              <a:bodyPr wrap="none" rtlCol="0">
                <a:spAutoFit/>
              </a:bodyPr>
              <a:lstStyle/>
              <a:p>
                <a:pPr algn="ctr"/>
                <a:r>
                  <a:rPr lang="en-US" altLang="ja-JP" sz="1200" b="1" dirty="0" smtClean="0">
                    <a:solidFill>
                      <a:schemeClr val="bg1"/>
                    </a:solidFill>
                  </a:rPr>
                  <a:t>PROACTIVE</a:t>
                </a:r>
              </a:p>
            </p:txBody>
          </p:sp>
        </p:grpSp>
        <p:grpSp>
          <p:nvGrpSpPr>
            <p:cNvPr id="29" name="群組 28"/>
            <p:cNvGrpSpPr/>
            <p:nvPr/>
          </p:nvGrpSpPr>
          <p:grpSpPr>
            <a:xfrm rot="15462583">
              <a:off x="3286451" y="2530380"/>
              <a:ext cx="1184174" cy="1148104"/>
              <a:chOff x="3923928" y="1700808"/>
              <a:chExt cx="3267893" cy="3168352"/>
            </a:xfrm>
          </p:grpSpPr>
          <p:sp>
            <p:nvSpPr>
              <p:cNvPr id="30" name="弧形 29"/>
              <p:cNvSpPr/>
              <p:nvPr/>
            </p:nvSpPr>
            <p:spPr>
              <a:xfrm>
                <a:off x="3923928" y="1700808"/>
                <a:ext cx="3168352" cy="3168352"/>
              </a:xfrm>
              <a:prstGeom prst="arc">
                <a:avLst/>
              </a:prstGeom>
              <a:noFill/>
              <a:ln w="2857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10"/>
              </a:p>
            </p:txBody>
          </p:sp>
          <p:sp>
            <p:nvSpPr>
              <p:cNvPr id="31" name="等腰三角形 30"/>
              <p:cNvSpPr/>
              <p:nvPr/>
            </p:nvSpPr>
            <p:spPr>
              <a:xfrm rot="10800000">
                <a:off x="6992738" y="3270079"/>
                <a:ext cx="199083" cy="221359"/>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p>
            </p:txBody>
          </p:sp>
        </p:grpSp>
      </p:grpSp>
      <p:grpSp>
        <p:nvGrpSpPr>
          <p:cNvPr id="32" name="Group 31"/>
          <p:cNvGrpSpPr/>
          <p:nvPr/>
        </p:nvGrpSpPr>
        <p:grpSpPr>
          <a:xfrm>
            <a:off x="4690385" y="1204411"/>
            <a:ext cx="1688325" cy="1718261"/>
            <a:chOff x="4595097" y="1204411"/>
            <a:chExt cx="1688325" cy="1718261"/>
          </a:xfrm>
        </p:grpSpPr>
        <p:grpSp>
          <p:nvGrpSpPr>
            <p:cNvPr id="23" name="群組 22"/>
            <p:cNvGrpSpPr/>
            <p:nvPr/>
          </p:nvGrpSpPr>
          <p:grpSpPr>
            <a:xfrm rot="4313504">
              <a:off x="4577062" y="1756533"/>
              <a:ext cx="1184174" cy="1148104"/>
              <a:chOff x="3923928" y="1700808"/>
              <a:chExt cx="3267893" cy="3168352"/>
            </a:xfrm>
          </p:grpSpPr>
          <p:sp>
            <p:nvSpPr>
              <p:cNvPr id="24" name="弧形 23"/>
              <p:cNvSpPr/>
              <p:nvPr/>
            </p:nvSpPr>
            <p:spPr>
              <a:xfrm>
                <a:off x="3923928" y="1700808"/>
                <a:ext cx="3168352" cy="3168352"/>
              </a:xfrm>
              <a:prstGeom prst="arc">
                <a:avLst/>
              </a:prstGeom>
              <a:noFill/>
              <a:ln w="2857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10"/>
              </a:p>
            </p:txBody>
          </p:sp>
          <p:sp>
            <p:nvSpPr>
              <p:cNvPr id="25" name="等腰三角形 24"/>
              <p:cNvSpPr/>
              <p:nvPr/>
            </p:nvSpPr>
            <p:spPr>
              <a:xfrm rot="10800000">
                <a:off x="6992738" y="3270079"/>
                <a:ext cx="199083" cy="221359"/>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p>
            </p:txBody>
          </p:sp>
        </p:grpSp>
        <p:grpSp>
          <p:nvGrpSpPr>
            <p:cNvPr id="14" name="群組 13"/>
            <p:cNvGrpSpPr/>
            <p:nvPr/>
          </p:nvGrpSpPr>
          <p:grpSpPr>
            <a:xfrm>
              <a:off x="4899734" y="1204411"/>
              <a:ext cx="1383688" cy="1004209"/>
              <a:chOff x="2230722" y="2132856"/>
              <a:chExt cx="1488285" cy="1080120"/>
            </a:xfrm>
            <a:effectLst>
              <a:outerShdw blurRad="50800" dist="38100" dir="2700000" algn="tl" rotWithShape="0">
                <a:prstClr val="black">
                  <a:alpha val="40000"/>
                </a:prstClr>
              </a:outerShdw>
            </a:effectLst>
          </p:grpSpPr>
          <p:sp>
            <p:nvSpPr>
              <p:cNvPr id="16" name="橢圓 15"/>
              <p:cNvSpPr/>
              <p:nvPr/>
            </p:nvSpPr>
            <p:spPr>
              <a:xfrm>
                <a:off x="2411760" y="2132856"/>
                <a:ext cx="1105657" cy="1080120"/>
              </a:xfrm>
              <a:prstGeom prst="ellipse">
                <a:avLst/>
              </a:prstGeom>
              <a:solidFill>
                <a:srgbClr val="F0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effectLst>
                    <a:outerShdw blurRad="38100" dist="38100" dir="2700000" algn="tl">
                      <a:srgbClr val="000000">
                        <a:alpha val="43137"/>
                      </a:srgbClr>
                    </a:outerShdw>
                  </a:effectLst>
                </a:endParaRPr>
              </a:p>
            </p:txBody>
          </p:sp>
          <p:sp>
            <p:nvSpPr>
              <p:cNvPr id="17" name="文字方塊 16"/>
              <p:cNvSpPr txBox="1"/>
              <p:nvPr/>
            </p:nvSpPr>
            <p:spPr>
              <a:xfrm>
                <a:off x="2230722" y="2490549"/>
                <a:ext cx="1488285" cy="297938"/>
              </a:xfrm>
              <a:prstGeom prst="rect">
                <a:avLst/>
              </a:prstGeom>
              <a:noFill/>
            </p:spPr>
            <p:txBody>
              <a:bodyPr wrap="square" rtlCol="0">
                <a:spAutoFit/>
              </a:bodyPr>
              <a:lstStyle/>
              <a:p>
                <a:pPr algn="ctr"/>
                <a:r>
                  <a:rPr lang="en-US" altLang="ja-JP" sz="1200" b="1" dirty="0" smtClean="0">
                    <a:solidFill>
                      <a:schemeClr val="bg1"/>
                    </a:solidFill>
                  </a:rPr>
                  <a:t>PREVENTIVE</a:t>
                </a:r>
                <a:endParaRPr lang="en-US" altLang="zh-TW" sz="1200" b="1" dirty="0" smtClean="0">
                  <a:solidFill>
                    <a:schemeClr val="bg1"/>
                  </a:solidFill>
                </a:endParaRPr>
              </a:p>
            </p:txBody>
          </p:sp>
        </p:grpSp>
      </p:grpSp>
      <p:grpSp>
        <p:nvGrpSpPr>
          <p:cNvPr id="41" name="Group 40"/>
          <p:cNvGrpSpPr/>
          <p:nvPr/>
        </p:nvGrpSpPr>
        <p:grpSpPr>
          <a:xfrm>
            <a:off x="5665440" y="3352840"/>
            <a:ext cx="3515072" cy="1100972"/>
            <a:chOff x="5490385" y="2896680"/>
            <a:chExt cx="3025504" cy="947632"/>
          </a:xfrm>
        </p:grpSpPr>
        <p:sp>
          <p:nvSpPr>
            <p:cNvPr id="34" name="矩形 33"/>
            <p:cNvSpPr/>
            <p:nvPr/>
          </p:nvSpPr>
          <p:spPr>
            <a:xfrm>
              <a:off x="6037327" y="2917126"/>
              <a:ext cx="2478562" cy="927186"/>
            </a:xfrm>
            <a:prstGeom prst="rect">
              <a:avLst/>
            </a:prstGeom>
          </p:spPr>
          <p:txBody>
            <a:bodyPr wrap="square">
              <a:spAutoFit/>
            </a:bodyPr>
            <a:lstStyle/>
            <a:p>
              <a:pPr marL="177800" indent="-177800">
                <a:buFont typeface="Arial"/>
                <a:buChar char="•"/>
              </a:pPr>
              <a:r>
                <a:rPr lang="en-US" altLang="zh-TW" sz="1600" b="1" dirty="0" smtClean="0">
                  <a:solidFill>
                    <a:schemeClr val="bg1"/>
                  </a:solidFill>
                  <a:ea typeface="ＭＳ Ｐゴシック" charset="-128"/>
                  <a:cs typeface="ＭＳ Ｐゴシック" charset="-128"/>
                </a:rPr>
                <a:t>Random failure patterns</a:t>
              </a:r>
            </a:p>
            <a:p>
              <a:pPr marL="177800" indent="-177800">
                <a:buFont typeface="Arial"/>
                <a:buChar char="•"/>
              </a:pPr>
              <a:r>
                <a:rPr lang="en-US" altLang="zh-TW" sz="1600" b="1" dirty="0" smtClean="0">
                  <a:solidFill>
                    <a:schemeClr val="bg1"/>
                  </a:solidFill>
                  <a:ea typeface="ＭＳ Ｐゴシック" charset="-128"/>
                  <a:cs typeface="ＭＳ Ｐゴシック" charset="-128"/>
                </a:rPr>
                <a:t>Not subject to wear out</a:t>
              </a:r>
            </a:p>
            <a:p>
              <a:pPr marL="177800" indent="-177800">
                <a:buFont typeface="Arial"/>
                <a:buChar char="•"/>
              </a:pPr>
              <a:r>
                <a:rPr lang="en-US" altLang="zh-TW" sz="1600" b="1" dirty="0" smtClean="0">
                  <a:solidFill>
                    <a:schemeClr val="bg1"/>
                  </a:solidFill>
                  <a:ea typeface="ＭＳ Ｐゴシック" charset="-128"/>
                  <a:cs typeface="ＭＳ Ｐゴシック" charset="-128"/>
                </a:rPr>
                <a:t>Preventive maintenance induced failures</a:t>
              </a:r>
              <a:endParaRPr lang="en-US" altLang="zh-TW" sz="1600" b="1" dirty="0">
                <a:solidFill>
                  <a:schemeClr val="bg1"/>
                </a:solidFill>
                <a:ea typeface="ＭＳ Ｐゴシック" charset="-128"/>
                <a:cs typeface="ＭＳ Ｐゴシック" charset="-128"/>
              </a:endParaRPr>
            </a:p>
          </p:txBody>
        </p:sp>
        <p:cxnSp>
          <p:nvCxnSpPr>
            <p:cNvPr id="49" name="直線接點 48"/>
            <p:cNvCxnSpPr/>
            <p:nvPr/>
          </p:nvCxnSpPr>
          <p:spPr>
            <a:xfrm>
              <a:off x="5490385" y="2896680"/>
              <a:ext cx="2160907" cy="0"/>
            </a:xfrm>
            <a:prstGeom prst="line">
              <a:avLst/>
            </a:prstGeom>
            <a:ln w="6350"/>
          </p:spPr>
          <p:style>
            <a:lnRef idx="1">
              <a:schemeClr val="accent6"/>
            </a:lnRef>
            <a:fillRef idx="0">
              <a:schemeClr val="accent6"/>
            </a:fillRef>
            <a:effectRef idx="0">
              <a:schemeClr val="accent6"/>
            </a:effectRef>
            <a:fontRef idx="minor">
              <a:schemeClr val="tx1"/>
            </a:fontRef>
          </p:style>
        </p:cxnSp>
      </p:grpSp>
      <p:grpSp>
        <p:nvGrpSpPr>
          <p:cNvPr id="33" name="Group 32"/>
          <p:cNvGrpSpPr/>
          <p:nvPr/>
        </p:nvGrpSpPr>
        <p:grpSpPr>
          <a:xfrm>
            <a:off x="4471617" y="2776983"/>
            <a:ext cx="1940209" cy="1440094"/>
            <a:chOff x="4376329" y="2776983"/>
            <a:chExt cx="1940209" cy="1440094"/>
          </a:xfrm>
        </p:grpSpPr>
        <p:grpSp>
          <p:nvGrpSpPr>
            <p:cNvPr id="26" name="群組 25"/>
            <p:cNvGrpSpPr/>
            <p:nvPr/>
          </p:nvGrpSpPr>
          <p:grpSpPr>
            <a:xfrm rot="9848920">
              <a:off x="4376329" y="2776983"/>
              <a:ext cx="1184174" cy="1148104"/>
              <a:chOff x="3923928" y="1700808"/>
              <a:chExt cx="3267893" cy="3168352"/>
            </a:xfrm>
          </p:grpSpPr>
          <p:sp>
            <p:nvSpPr>
              <p:cNvPr id="27" name="弧形 26"/>
              <p:cNvSpPr/>
              <p:nvPr/>
            </p:nvSpPr>
            <p:spPr>
              <a:xfrm>
                <a:off x="3923928" y="1700808"/>
                <a:ext cx="3168352" cy="3168352"/>
              </a:xfrm>
              <a:prstGeom prst="arc">
                <a:avLst/>
              </a:prstGeom>
              <a:noFill/>
              <a:ln w="2857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210"/>
              </a:p>
            </p:txBody>
          </p:sp>
          <p:sp>
            <p:nvSpPr>
              <p:cNvPr id="28" name="等腰三角形 27"/>
              <p:cNvSpPr/>
              <p:nvPr/>
            </p:nvSpPr>
            <p:spPr>
              <a:xfrm rot="10800000">
                <a:off x="6992738" y="3270079"/>
                <a:ext cx="199083" cy="221359"/>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p>
            </p:txBody>
          </p:sp>
        </p:grpSp>
        <p:grpSp>
          <p:nvGrpSpPr>
            <p:cNvPr id="18" name="群組 17"/>
            <p:cNvGrpSpPr/>
            <p:nvPr/>
          </p:nvGrpSpPr>
          <p:grpSpPr>
            <a:xfrm>
              <a:off x="4948386" y="3139223"/>
              <a:ext cx="1368152" cy="1077854"/>
              <a:chOff x="2296117" y="2132856"/>
              <a:chExt cx="1326555" cy="1080120"/>
            </a:xfrm>
            <a:effectLst>
              <a:outerShdw blurRad="50800" dist="38100" dir="2700000" algn="tl" rotWithShape="0">
                <a:prstClr val="black">
                  <a:alpha val="40000"/>
                </a:prstClr>
              </a:outerShdw>
            </a:effectLst>
          </p:grpSpPr>
          <p:sp>
            <p:nvSpPr>
              <p:cNvPr id="19" name="橢圓 18"/>
              <p:cNvSpPr/>
              <p:nvPr/>
            </p:nvSpPr>
            <p:spPr>
              <a:xfrm>
                <a:off x="2411760" y="2132856"/>
                <a:ext cx="1080120" cy="108012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10">
                  <a:effectLst>
                    <a:outerShdw blurRad="38100" dist="38100" dir="2700000" algn="tl">
                      <a:srgbClr val="000000">
                        <a:alpha val="43137"/>
                      </a:srgbClr>
                    </a:outerShdw>
                  </a:effectLst>
                </a:endParaRPr>
              </a:p>
            </p:txBody>
          </p:sp>
          <p:sp>
            <p:nvSpPr>
              <p:cNvPr id="20" name="文字方塊 19"/>
              <p:cNvSpPr txBox="1"/>
              <p:nvPr/>
            </p:nvSpPr>
            <p:spPr>
              <a:xfrm>
                <a:off x="2296117" y="2534139"/>
                <a:ext cx="1326555" cy="277581"/>
              </a:xfrm>
              <a:prstGeom prst="rect">
                <a:avLst/>
              </a:prstGeom>
              <a:noFill/>
            </p:spPr>
            <p:txBody>
              <a:bodyPr wrap="square" rtlCol="0">
                <a:spAutoFit/>
              </a:bodyPr>
              <a:lstStyle/>
              <a:p>
                <a:pPr algn="ctr"/>
                <a:r>
                  <a:rPr lang="en-US" altLang="ja-JP" sz="1200" b="1" dirty="0" smtClean="0">
                    <a:solidFill>
                      <a:schemeClr val="bg1"/>
                    </a:solidFill>
                  </a:rPr>
                  <a:t>PREDICTIVE</a:t>
                </a:r>
              </a:p>
            </p:txBody>
          </p:sp>
        </p:grpSp>
      </p:grpSp>
      <p:sp>
        <p:nvSpPr>
          <p:cNvPr id="44" name="Title 1"/>
          <p:cNvSpPr txBox="1">
            <a:spLocks/>
          </p:cNvSpPr>
          <p:nvPr/>
        </p:nvSpPr>
        <p:spPr>
          <a:xfrm>
            <a:off x="446856" y="52264"/>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rPr>
              <a:t>PREDICTIVE MAINTENANCE</a:t>
            </a:r>
            <a:endParaRPr lang="en-US" altLang="zh-TW" sz="2800" b="1" dirty="0">
              <a:solidFill>
                <a:srgbClr val="FFC000"/>
              </a:solidFill>
              <a:latin typeface="+mj-lt"/>
            </a:endParaRPr>
          </a:p>
        </p:txBody>
      </p:sp>
    </p:spTree>
    <p:extLst>
      <p:ext uri="{BB962C8B-B14F-4D97-AF65-F5344CB8AC3E}">
        <p14:creationId xmlns:p14="http://schemas.microsoft.com/office/powerpoint/2010/main" val="1026008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dissolve">
                                      <p:cBhvr>
                                        <p:cTn id="23" dur="500"/>
                                        <p:tgtEl>
                                          <p:spTgt spid="33"/>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dissolve">
                                      <p:cBhvr>
                                        <p:cTn id="31" dur="500"/>
                                        <p:tgtEl>
                                          <p:spTgt spid="35"/>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1520" y="1204392"/>
            <a:ext cx="2808312" cy="1696322"/>
            <a:chOff x="251520" y="1128561"/>
            <a:chExt cx="2808312" cy="1696322"/>
          </a:xfrm>
        </p:grpSpPr>
        <p:sp>
          <p:nvSpPr>
            <p:cNvPr id="6" name="Rectangle 5"/>
            <p:cNvSpPr/>
            <p:nvPr/>
          </p:nvSpPr>
          <p:spPr>
            <a:xfrm>
              <a:off x="251520" y="2486329"/>
              <a:ext cx="2808312" cy="338554"/>
            </a:xfrm>
            <a:prstGeom prst="rect">
              <a:avLst/>
            </a:prstGeom>
          </p:spPr>
          <p:txBody>
            <a:bodyPr wrap="square">
              <a:spAutoFit/>
            </a:bodyPr>
            <a:lstStyle/>
            <a:p>
              <a:pPr marL="285768" indent="-285768">
                <a:buFont typeface="Arial" panose="020B0604020202020204" pitchFamily="34" charset="0"/>
                <a:buChar char="•"/>
              </a:pPr>
              <a:endParaRPr lang="en-US" altLang="zh-TW" sz="1600" dirty="0" smtClean="0">
                <a:ln>
                  <a:solidFill>
                    <a:srgbClr val="FF9900"/>
                  </a:solidFill>
                </a:ln>
                <a:solidFill>
                  <a:schemeClr val="bg1"/>
                </a:solidFill>
                <a:effectLst>
                  <a:outerShdw blurRad="60007" dist="310007" dir="7680000" sy="30000" kx="1300200" algn="ctr" rotWithShape="0">
                    <a:prstClr val="black">
                      <a:alpha val="32000"/>
                    </a:prstClr>
                  </a:outerShdw>
                </a:effectLst>
              </a:endParaRPr>
            </a:p>
          </p:txBody>
        </p:sp>
        <p:grpSp>
          <p:nvGrpSpPr>
            <p:cNvPr id="12" name="Group 11"/>
            <p:cNvGrpSpPr/>
            <p:nvPr/>
          </p:nvGrpSpPr>
          <p:grpSpPr>
            <a:xfrm>
              <a:off x="634548" y="1128561"/>
              <a:ext cx="2080778" cy="1347064"/>
              <a:chOff x="6961" y="496472"/>
              <a:chExt cx="2080778" cy="871679"/>
            </a:xfrm>
            <a:solidFill>
              <a:srgbClr val="F05542"/>
            </a:solidFill>
          </p:grpSpPr>
          <p:sp>
            <p:nvSpPr>
              <p:cNvPr id="25" name="Rounded Rectangle 24"/>
              <p:cNvSpPr/>
              <p:nvPr/>
            </p:nvSpPr>
            <p:spPr>
              <a:xfrm>
                <a:off x="6961" y="496472"/>
                <a:ext cx="2080778" cy="871679"/>
              </a:xfrm>
              <a:prstGeom prst="roundRect">
                <a:avLst>
                  <a:gd name="adj" fmla="val 10000"/>
                </a:avLst>
              </a:prstGeom>
              <a:grpFill/>
              <a:ln>
                <a:solidFill>
                  <a:schemeClr val="bg1">
                    <a:lumMod val="50000"/>
                  </a:schemeClr>
                </a:solidFill>
              </a:ln>
            </p:spPr>
            <p:style>
              <a:lnRef idx="1">
                <a:schemeClr val="accent6"/>
              </a:lnRef>
              <a:fillRef idx="2">
                <a:schemeClr val="accent6"/>
              </a:fillRef>
              <a:effectRef idx="1">
                <a:schemeClr val="accent6"/>
              </a:effectRef>
              <a:fontRef idx="minor">
                <a:schemeClr val="dk1"/>
              </a:fontRef>
            </p:style>
          </p:sp>
          <p:sp>
            <p:nvSpPr>
              <p:cNvPr id="26" name="Rounded Rectangle 4"/>
              <p:cNvSpPr/>
              <p:nvPr/>
            </p:nvSpPr>
            <p:spPr>
              <a:xfrm>
                <a:off x="32492" y="522003"/>
                <a:ext cx="2029716" cy="820617"/>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76200" tIns="76200" rIns="76200" bIns="76200" numCol="1" spcCol="1270" anchor="ctr" anchorCtr="0">
                <a:noAutofit/>
              </a:bodyPr>
              <a:lstStyle/>
              <a:p>
                <a:pPr algn="ctr" defTabSz="889000">
                  <a:lnSpc>
                    <a:spcPts val="2200"/>
                  </a:lnSpc>
                  <a:spcBef>
                    <a:spcPct val="0"/>
                  </a:spcBef>
                </a:pPr>
                <a:r>
                  <a:rPr lang="en-US" sz="2000" b="1" dirty="0" smtClean="0">
                    <a:solidFill>
                      <a:schemeClr val="bg1"/>
                    </a:solidFill>
                    <a:latin typeface="Arial" panose="020B0604020202020204" pitchFamily="34" charset="0"/>
                    <a:ea typeface="微軟正黑體" pitchFamily="34" charset="-120"/>
                    <a:cs typeface="Arial" panose="020B0604020202020204" pitchFamily="34" charset="0"/>
                  </a:rPr>
                  <a:t>Data </a:t>
                </a:r>
                <a:r>
                  <a:rPr lang="en-US" sz="2000" b="1" dirty="0">
                    <a:solidFill>
                      <a:schemeClr val="bg1"/>
                    </a:solidFill>
                    <a:latin typeface="Arial" panose="020B0604020202020204" pitchFamily="34" charset="0"/>
                    <a:ea typeface="微軟正黑體" pitchFamily="34" charset="-120"/>
                    <a:cs typeface="Arial" panose="020B0604020202020204" pitchFamily="34" charset="0"/>
                  </a:rPr>
                  <a:t> </a:t>
                </a:r>
                <a:r>
                  <a:rPr lang="en-US" sz="2000" b="1" dirty="0" smtClean="0">
                    <a:solidFill>
                      <a:schemeClr val="bg1"/>
                    </a:solidFill>
                    <a:latin typeface="Arial" panose="020B0604020202020204" pitchFamily="34" charset="0"/>
                    <a:ea typeface="微軟正黑體" pitchFamily="34" charset="-120"/>
                    <a:cs typeface="Arial" panose="020B0604020202020204" pitchFamily="34" charset="0"/>
                  </a:rPr>
                  <a:t>Collection</a:t>
                </a:r>
                <a:endParaRPr lang="en-US" sz="2000" kern="1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grpSp>
      <p:grpSp>
        <p:nvGrpSpPr>
          <p:cNvPr id="13" name="Group 12"/>
          <p:cNvGrpSpPr/>
          <p:nvPr/>
        </p:nvGrpSpPr>
        <p:grpSpPr>
          <a:xfrm>
            <a:off x="2923404" y="1618018"/>
            <a:ext cx="441124" cy="516032"/>
            <a:chOff x="2295817" y="674295"/>
            <a:chExt cx="441124" cy="516032"/>
          </a:xfrm>
          <a:solidFill>
            <a:schemeClr val="bg1"/>
          </a:solidFill>
          <a:effectLst>
            <a:outerShdw blurRad="50800" dist="38100" dir="2700000" algn="tl" rotWithShape="0">
              <a:prstClr val="black">
                <a:alpha val="40000"/>
              </a:prstClr>
            </a:outerShdw>
          </a:effectLst>
        </p:grpSpPr>
        <p:sp>
          <p:nvSpPr>
            <p:cNvPr id="23" name="Right Arrow 22"/>
            <p:cNvSpPr/>
            <p:nvPr/>
          </p:nvSpPr>
          <p:spPr>
            <a:xfrm>
              <a:off x="2295817" y="674295"/>
              <a:ext cx="441124" cy="516032"/>
            </a:xfrm>
            <a:prstGeom prst="rightArrow">
              <a:avLst>
                <a:gd name="adj1" fmla="val 60000"/>
                <a:gd name="adj2" fmla="val 50000"/>
              </a:avLst>
            </a:prstGeom>
            <a:grpFill/>
            <a:ln>
              <a:solidFill>
                <a:schemeClr val="bg1">
                  <a:lumMod val="50000"/>
                </a:schemeClr>
              </a:solidFill>
            </a:ln>
          </p:spPr>
          <p:style>
            <a:lnRef idx="1">
              <a:schemeClr val="accent6"/>
            </a:lnRef>
            <a:fillRef idx="2">
              <a:schemeClr val="accent6"/>
            </a:fillRef>
            <a:effectRef idx="1">
              <a:schemeClr val="accent6"/>
            </a:effectRef>
            <a:fontRef idx="minor">
              <a:schemeClr val="dk1"/>
            </a:fontRef>
          </p:style>
        </p:sp>
        <p:sp>
          <p:nvSpPr>
            <p:cNvPr id="24" name="Right Arrow 6"/>
            <p:cNvSpPr/>
            <p:nvPr/>
          </p:nvSpPr>
          <p:spPr>
            <a:xfrm>
              <a:off x="2295817" y="777501"/>
              <a:ext cx="308787" cy="309620"/>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chemeClr val="bg1"/>
                </a:solidFill>
              </a:endParaRPr>
            </a:p>
          </p:txBody>
        </p:sp>
      </p:grpSp>
      <p:grpSp>
        <p:nvGrpSpPr>
          <p:cNvPr id="15" name="Group 14"/>
          <p:cNvGrpSpPr/>
          <p:nvPr/>
        </p:nvGrpSpPr>
        <p:grpSpPr>
          <a:xfrm>
            <a:off x="5836493" y="1618018"/>
            <a:ext cx="441124" cy="516032"/>
            <a:chOff x="5208906" y="674295"/>
            <a:chExt cx="441124" cy="516032"/>
          </a:xfrm>
          <a:solidFill>
            <a:schemeClr val="bg1"/>
          </a:solidFill>
          <a:effectLst>
            <a:outerShdw blurRad="50800" dist="38100" dir="2700000" algn="tl" rotWithShape="0">
              <a:prstClr val="black">
                <a:alpha val="40000"/>
              </a:prstClr>
            </a:outerShdw>
          </a:effectLst>
        </p:grpSpPr>
        <p:sp>
          <p:nvSpPr>
            <p:cNvPr id="19" name="Right Arrow 18"/>
            <p:cNvSpPr/>
            <p:nvPr/>
          </p:nvSpPr>
          <p:spPr>
            <a:xfrm>
              <a:off x="5208906" y="674295"/>
              <a:ext cx="441124" cy="516032"/>
            </a:xfrm>
            <a:prstGeom prst="rightArrow">
              <a:avLst>
                <a:gd name="adj1" fmla="val 60000"/>
                <a:gd name="adj2" fmla="val 50000"/>
              </a:avLst>
            </a:prstGeom>
            <a:grpFill/>
            <a:ln>
              <a:solidFill>
                <a:schemeClr val="bg1">
                  <a:lumMod val="50000"/>
                </a:schemeClr>
              </a:solidFill>
            </a:ln>
          </p:spPr>
          <p:style>
            <a:lnRef idx="1">
              <a:schemeClr val="accent6"/>
            </a:lnRef>
            <a:fillRef idx="2">
              <a:schemeClr val="accent6"/>
            </a:fillRef>
            <a:effectRef idx="1">
              <a:schemeClr val="accent6"/>
            </a:effectRef>
            <a:fontRef idx="minor">
              <a:schemeClr val="dk1"/>
            </a:fontRef>
          </p:style>
        </p:sp>
        <p:sp>
          <p:nvSpPr>
            <p:cNvPr id="20" name="Right Arrow 10"/>
            <p:cNvSpPr/>
            <p:nvPr/>
          </p:nvSpPr>
          <p:spPr>
            <a:xfrm>
              <a:off x="5208906" y="777501"/>
              <a:ext cx="308787" cy="309620"/>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chemeClr val="bg1"/>
                </a:solidFill>
              </a:endParaRPr>
            </a:p>
          </p:txBody>
        </p:sp>
      </p:grpSp>
      <p:sp>
        <p:nvSpPr>
          <p:cNvPr id="27" name="Title 1"/>
          <p:cNvSpPr txBox="1">
            <a:spLocks/>
          </p:cNvSpPr>
          <p:nvPr/>
        </p:nvSpPr>
        <p:spPr>
          <a:xfrm>
            <a:off x="446856" y="65318"/>
            <a:ext cx="83736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a:solidFill>
                  <a:srgbClr val="FFC000"/>
                </a:solidFill>
                <a:latin typeface="+mj-lt"/>
                <a:cs typeface="Arial" panose="020B0604020202020204" pitchFamily="34" charset="0"/>
              </a:rPr>
              <a:t>BEARING FAILURE DIAGNOSIS</a:t>
            </a:r>
            <a:endParaRPr lang="zh-TW" altLang="en-US" sz="2800" b="1" dirty="0">
              <a:solidFill>
                <a:srgbClr val="FFC000"/>
              </a:solidFill>
              <a:latin typeface="+mj-lt"/>
              <a:cs typeface="Arial" panose="020B0604020202020204" pitchFamily="34" charset="0"/>
            </a:endParaRPr>
          </a:p>
        </p:txBody>
      </p:sp>
      <p:grpSp>
        <p:nvGrpSpPr>
          <p:cNvPr id="14" name="Group 13"/>
          <p:cNvGrpSpPr/>
          <p:nvPr/>
        </p:nvGrpSpPr>
        <p:grpSpPr>
          <a:xfrm>
            <a:off x="3547637" y="1204392"/>
            <a:ext cx="2080778" cy="1347064"/>
            <a:chOff x="2920050" y="496472"/>
            <a:chExt cx="2080778" cy="871679"/>
          </a:xfrm>
          <a:solidFill>
            <a:srgbClr val="60C5B8"/>
          </a:solidFill>
        </p:grpSpPr>
        <p:sp>
          <p:nvSpPr>
            <p:cNvPr id="21" name="Rounded Rectangle 20"/>
            <p:cNvSpPr/>
            <p:nvPr/>
          </p:nvSpPr>
          <p:spPr>
            <a:xfrm>
              <a:off x="2920050" y="496472"/>
              <a:ext cx="2080778" cy="871679"/>
            </a:xfrm>
            <a:prstGeom prst="roundRect">
              <a:avLst>
                <a:gd name="adj" fmla="val 10000"/>
              </a:avLst>
            </a:prstGeom>
            <a:grpFill/>
            <a:ln>
              <a:solidFill>
                <a:schemeClr val="bg1">
                  <a:lumMod val="50000"/>
                </a:schemeClr>
              </a:solidFill>
            </a:ln>
          </p:spPr>
          <p:style>
            <a:lnRef idx="1">
              <a:schemeClr val="accent6"/>
            </a:lnRef>
            <a:fillRef idx="2">
              <a:schemeClr val="accent6"/>
            </a:fillRef>
            <a:effectRef idx="1">
              <a:schemeClr val="accent6"/>
            </a:effectRef>
            <a:fontRef idx="minor">
              <a:schemeClr val="dk1"/>
            </a:fontRef>
          </p:style>
        </p:sp>
        <p:sp>
          <p:nvSpPr>
            <p:cNvPr id="22" name="Rounded Rectangle 8"/>
            <p:cNvSpPr/>
            <p:nvPr/>
          </p:nvSpPr>
          <p:spPr>
            <a:xfrm>
              <a:off x="2945581" y="522003"/>
              <a:ext cx="2029716" cy="820617"/>
            </a:xfrm>
            <a:prstGeom prst="rect">
              <a:avLst/>
            </a:prstGeom>
            <a:grpFill/>
            <a:effectLst/>
          </p:spPr>
          <p:style>
            <a:lnRef idx="0">
              <a:scrgbClr r="0" g="0" b="0"/>
            </a:lnRef>
            <a:fillRef idx="0">
              <a:scrgbClr r="0" g="0" b="0"/>
            </a:fillRef>
            <a:effectRef idx="0">
              <a:scrgbClr r="0" g="0" b="0"/>
            </a:effectRef>
            <a:fontRef idx="minor">
              <a:schemeClr val="dk1"/>
            </a:fontRef>
          </p:style>
          <p:txBody>
            <a:bodyPr spcFirstLastPara="0" vert="horz" wrap="square" lIns="72390" tIns="72390" rIns="72390" bIns="72390" numCol="1" spcCol="1270" anchor="ctr" anchorCtr="0">
              <a:noAutofit/>
            </a:bodyPr>
            <a:lstStyle/>
            <a:p>
              <a:pPr algn="ctr">
                <a:lnSpc>
                  <a:spcPts val="2200"/>
                </a:lnSpc>
              </a:pPr>
              <a:r>
                <a:rPr lang="en-US" altLang="zh-TW" sz="2000" b="1" dirty="0" smtClean="0">
                  <a:solidFill>
                    <a:schemeClr val="bg1"/>
                  </a:solidFill>
                  <a:latin typeface="+mj-lt"/>
                </a:rPr>
                <a:t>Feature Extraction and Selection</a:t>
              </a:r>
            </a:p>
            <a:p>
              <a:pPr lvl="0" algn="ctr"/>
              <a:r>
                <a:rPr lang="en-US" sz="2000" b="1" dirty="0">
                  <a:solidFill>
                    <a:schemeClr val="bg1"/>
                  </a:solidFill>
                  <a:latin typeface="+mj-lt"/>
                </a:rPr>
                <a:t>(FFT)</a:t>
              </a:r>
            </a:p>
          </p:txBody>
        </p:sp>
      </p:grpSp>
      <p:grpSp>
        <p:nvGrpSpPr>
          <p:cNvPr id="16" name="Group 15"/>
          <p:cNvGrpSpPr/>
          <p:nvPr/>
        </p:nvGrpSpPr>
        <p:grpSpPr>
          <a:xfrm>
            <a:off x="6460727" y="1204392"/>
            <a:ext cx="2080778" cy="1347064"/>
            <a:chOff x="5833140" y="496472"/>
            <a:chExt cx="2080778" cy="871679"/>
          </a:xfrm>
        </p:grpSpPr>
        <p:sp>
          <p:nvSpPr>
            <p:cNvPr id="17" name="Rounded Rectangle 16"/>
            <p:cNvSpPr/>
            <p:nvPr/>
          </p:nvSpPr>
          <p:spPr>
            <a:xfrm>
              <a:off x="5833140" y="496472"/>
              <a:ext cx="2080778" cy="871679"/>
            </a:xfrm>
            <a:prstGeom prst="roundRect">
              <a:avLst>
                <a:gd name="adj" fmla="val 10000"/>
              </a:avLst>
            </a:prstGeom>
            <a:solidFill>
              <a:srgbClr val="FCD062"/>
            </a:solidFill>
            <a:ln>
              <a:solidFill>
                <a:schemeClr val="bg1">
                  <a:lumMod val="50000"/>
                </a:schemeClr>
              </a:solidFill>
            </a:ln>
          </p:spPr>
          <p:style>
            <a:lnRef idx="1">
              <a:schemeClr val="accent6"/>
            </a:lnRef>
            <a:fillRef idx="2">
              <a:schemeClr val="accent6"/>
            </a:fillRef>
            <a:effectRef idx="1">
              <a:schemeClr val="accent6"/>
            </a:effectRef>
            <a:fontRef idx="minor">
              <a:schemeClr val="dk1"/>
            </a:fontRef>
          </p:style>
        </p:sp>
        <p:sp>
          <p:nvSpPr>
            <p:cNvPr id="18" name="Rounded Rectangle 12"/>
            <p:cNvSpPr/>
            <p:nvPr/>
          </p:nvSpPr>
          <p:spPr>
            <a:xfrm>
              <a:off x="5858670" y="522003"/>
              <a:ext cx="2055247" cy="82061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72390" tIns="72390" rIns="72390" bIns="72390" numCol="1" spcCol="1270" anchor="ctr" anchorCtr="0">
              <a:noAutofit/>
            </a:bodyPr>
            <a:lstStyle/>
            <a:p>
              <a:pPr algn="ctr">
                <a:lnSpc>
                  <a:spcPts val="2200"/>
                </a:lnSpc>
              </a:pPr>
              <a:r>
                <a:rPr lang="en-US" altLang="zh-TW" sz="2000" b="1" dirty="0" smtClean="0">
                  <a:solidFill>
                    <a:schemeClr val="bg1"/>
                  </a:solidFill>
                  <a:latin typeface="+mj-lt"/>
                </a:rPr>
                <a:t>Health Assessment &amp; Fault Diagnosis</a:t>
              </a:r>
            </a:p>
            <a:p>
              <a:pPr algn="ctr"/>
              <a:r>
                <a:rPr lang="en-US" sz="2000" b="1" dirty="0">
                  <a:solidFill>
                    <a:schemeClr val="bg1"/>
                  </a:solidFill>
                  <a:latin typeface="+mj-lt"/>
                </a:rPr>
                <a:t>(SOM)</a:t>
              </a:r>
            </a:p>
          </p:txBody>
        </p:sp>
      </p:grpSp>
      <p:grpSp>
        <p:nvGrpSpPr>
          <p:cNvPr id="40" name="Group 39"/>
          <p:cNvGrpSpPr/>
          <p:nvPr/>
        </p:nvGrpSpPr>
        <p:grpSpPr>
          <a:xfrm>
            <a:off x="6490393" y="2716560"/>
            <a:ext cx="2064374" cy="1832546"/>
            <a:chOff x="539552" y="1294772"/>
            <a:chExt cx="3467354" cy="3077972"/>
          </a:xfrm>
        </p:grpSpPr>
        <p:pic>
          <p:nvPicPr>
            <p:cNvPr id="41" name="Picture 40"/>
            <p:cNvPicPr>
              <a:picLocks noChangeAspect="1"/>
            </p:cNvPicPr>
            <p:nvPr/>
          </p:nvPicPr>
          <p:blipFill>
            <a:blip r:embed="rId3" cstate="print"/>
            <a:stretch>
              <a:fillRect/>
            </a:stretch>
          </p:blipFill>
          <p:spPr>
            <a:xfrm>
              <a:off x="539552" y="1294772"/>
              <a:ext cx="3467354" cy="3077972"/>
            </a:xfrm>
            <a:prstGeom prst="rect">
              <a:avLst/>
            </a:prstGeom>
            <a:ln w="88900" cap="sq" cmpd="thickThin">
              <a:solidFill>
                <a:srgbClr val="000000"/>
              </a:solidFill>
              <a:prstDash val="solid"/>
              <a:miter lim="800000"/>
            </a:ln>
            <a:effectLst>
              <a:innerShdw blurRad="76200">
                <a:srgbClr val="000000"/>
              </a:innerShdw>
            </a:effectLst>
          </p:spPr>
        </p:pic>
        <p:sp>
          <p:nvSpPr>
            <p:cNvPr id="42" name="Rectangle 41"/>
            <p:cNvSpPr/>
            <p:nvPr/>
          </p:nvSpPr>
          <p:spPr>
            <a:xfrm>
              <a:off x="2768428" y="2038732"/>
              <a:ext cx="532493" cy="336015"/>
            </a:xfrm>
            <a:prstGeom prst="rect">
              <a:avLst/>
            </a:prstGeom>
            <a:solidFill>
              <a:srgbClr val="FF0000"/>
            </a:solidFill>
          </p:spPr>
          <p:txBody>
            <a:bodyPr wrap="square">
              <a:spAutoFit/>
            </a:bodyPr>
            <a:lstStyle/>
            <a:p>
              <a:pPr algn="ctr"/>
              <a:r>
                <a:rPr lang="en-US" sz="700" b="1" smtClean="0">
                  <a:solidFill>
                    <a:schemeClr val="bg1"/>
                  </a:solidFill>
                  <a:latin typeface="Arial" panose="020B0604020202020204" pitchFamily="34" charset="0"/>
                  <a:ea typeface="微軟正黑體" pitchFamily="34" charset="-120"/>
                  <a:cs typeface="Arial" panose="020B0604020202020204" pitchFamily="34" charset="0"/>
                </a:rPr>
                <a:t>RF</a:t>
              </a:r>
              <a:endParaRPr lang="en-US" sz="700" dirty="0">
                <a:solidFill>
                  <a:schemeClr val="bg1"/>
                </a:solidFill>
              </a:endParaRPr>
            </a:p>
          </p:txBody>
        </p:sp>
        <p:sp>
          <p:nvSpPr>
            <p:cNvPr id="43" name="Rectangle 42"/>
            <p:cNvSpPr/>
            <p:nvPr/>
          </p:nvSpPr>
          <p:spPr>
            <a:xfrm>
              <a:off x="1007604" y="1932970"/>
              <a:ext cx="540062" cy="336015"/>
            </a:xfrm>
            <a:prstGeom prst="rect">
              <a:avLst/>
            </a:prstGeom>
            <a:solidFill>
              <a:srgbClr val="FFFF00"/>
            </a:solidFill>
          </p:spPr>
          <p:txBody>
            <a:bodyPr wrap="square">
              <a:spAutoFit/>
            </a:bodyPr>
            <a:lstStyle/>
            <a:p>
              <a:pPr algn="ctr"/>
              <a:r>
                <a:rPr lang="en-US" altLang="zh-TW" sz="700" b="1" dirty="0" smtClean="0">
                  <a:latin typeface="Arial" panose="020B0604020202020204" pitchFamily="34" charset="0"/>
                  <a:ea typeface="微軟正黑體" pitchFamily="34" charset="-120"/>
                  <a:cs typeface="Arial" panose="020B0604020202020204" pitchFamily="34" charset="0"/>
                </a:rPr>
                <a:t>O</a:t>
              </a:r>
              <a:r>
                <a:rPr lang="en-US" sz="700" b="1" dirty="0" smtClean="0">
                  <a:latin typeface="Arial" panose="020B0604020202020204" pitchFamily="34" charset="0"/>
                  <a:ea typeface="微軟正黑體" pitchFamily="34" charset="-120"/>
                  <a:cs typeface="Arial" panose="020B0604020202020204" pitchFamily="34" charset="0"/>
                </a:rPr>
                <a:t>F</a:t>
              </a:r>
              <a:endParaRPr lang="en-US" sz="700" dirty="0"/>
            </a:p>
          </p:txBody>
        </p:sp>
        <p:sp>
          <p:nvSpPr>
            <p:cNvPr id="44" name="Rectangle 43"/>
            <p:cNvSpPr/>
            <p:nvPr/>
          </p:nvSpPr>
          <p:spPr>
            <a:xfrm>
              <a:off x="2312587" y="3592044"/>
              <a:ext cx="507340" cy="336015"/>
            </a:xfrm>
            <a:prstGeom prst="rect">
              <a:avLst/>
            </a:prstGeom>
            <a:solidFill>
              <a:srgbClr val="0000FF"/>
            </a:solidFill>
            <a:ln>
              <a:noFill/>
            </a:ln>
          </p:spPr>
          <p:txBody>
            <a:bodyPr wrap="square">
              <a:spAutoFit/>
            </a:bodyPr>
            <a:lstStyle/>
            <a:p>
              <a:pPr algn="ctr"/>
              <a:r>
                <a:rPr lang="en-US" altLang="zh-TW" sz="700" b="1" smtClean="0">
                  <a:solidFill>
                    <a:schemeClr val="bg1"/>
                  </a:solidFill>
                  <a:latin typeface="Arial" panose="020B0604020202020204" pitchFamily="34" charset="0"/>
                  <a:ea typeface="微軟正黑體" pitchFamily="34" charset="-120"/>
                  <a:cs typeface="Arial" panose="020B0604020202020204" pitchFamily="34" charset="0"/>
                </a:rPr>
                <a:t>I</a:t>
              </a:r>
              <a:r>
                <a:rPr lang="en-US" sz="700" b="1" smtClean="0">
                  <a:solidFill>
                    <a:schemeClr val="bg1"/>
                  </a:solidFill>
                  <a:latin typeface="Arial" panose="020B0604020202020204" pitchFamily="34" charset="0"/>
                  <a:ea typeface="微軟正黑體" pitchFamily="34" charset="-120"/>
                  <a:cs typeface="Arial" panose="020B0604020202020204" pitchFamily="34" charset="0"/>
                </a:rPr>
                <a:t>F</a:t>
              </a:r>
              <a:endParaRPr lang="en-US" sz="700" dirty="0">
                <a:solidFill>
                  <a:schemeClr val="bg1"/>
                </a:solidFill>
              </a:endParaRPr>
            </a:p>
          </p:txBody>
        </p:sp>
        <p:sp>
          <p:nvSpPr>
            <p:cNvPr id="45" name="Rectangle 44"/>
            <p:cNvSpPr/>
            <p:nvPr/>
          </p:nvSpPr>
          <p:spPr>
            <a:xfrm>
              <a:off x="1107077" y="3026388"/>
              <a:ext cx="308602" cy="336015"/>
            </a:xfrm>
            <a:prstGeom prst="rect">
              <a:avLst/>
            </a:prstGeom>
            <a:solidFill>
              <a:srgbClr val="02FA00"/>
            </a:solidFill>
          </p:spPr>
          <p:txBody>
            <a:bodyPr wrap="square">
              <a:spAutoFit/>
            </a:bodyPr>
            <a:lstStyle/>
            <a:p>
              <a:pPr algn="ctr"/>
              <a:r>
                <a:rPr lang="en-US" altLang="zh-TW" sz="700" b="1" dirty="0" smtClean="0">
                  <a:latin typeface="Arial" panose="020B0604020202020204" pitchFamily="34" charset="0"/>
                  <a:ea typeface="微軟正黑體" pitchFamily="34" charset="-120"/>
                  <a:cs typeface="Arial" panose="020B0604020202020204" pitchFamily="34" charset="0"/>
                </a:rPr>
                <a:t>N</a:t>
              </a:r>
              <a:endParaRPr lang="en-US" sz="700" dirty="0"/>
            </a:p>
          </p:txBody>
        </p:sp>
      </p:grpSp>
      <p:grpSp>
        <p:nvGrpSpPr>
          <p:cNvPr id="4" name="Group 3"/>
          <p:cNvGrpSpPr/>
          <p:nvPr/>
        </p:nvGrpSpPr>
        <p:grpSpPr>
          <a:xfrm>
            <a:off x="977996" y="3004592"/>
            <a:ext cx="5451172" cy="1655497"/>
            <a:chOff x="977996" y="3004592"/>
            <a:chExt cx="5451172" cy="1655497"/>
          </a:xfrm>
        </p:grpSpPr>
        <p:pic>
          <p:nvPicPr>
            <p:cNvPr id="31" name="Picture 30"/>
            <p:cNvPicPr>
              <a:picLocks noChangeAspect="1"/>
            </p:cNvPicPr>
            <p:nvPr/>
          </p:nvPicPr>
          <p:blipFill>
            <a:blip r:embed="rId4" cstate="print"/>
            <a:stretch>
              <a:fillRect/>
            </a:stretch>
          </p:blipFill>
          <p:spPr>
            <a:xfrm>
              <a:off x="1187624" y="3276251"/>
              <a:ext cx="1238082" cy="971121"/>
            </a:xfrm>
            <a:prstGeom prst="rect">
              <a:avLst/>
            </a:prstGeom>
          </p:spPr>
        </p:pic>
        <p:pic>
          <p:nvPicPr>
            <p:cNvPr id="32" name="Picture 31"/>
            <p:cNvPicPr>
              <a:picLocks noChangeAspect="1"/>
            </p:cNvPicPr>
            <p:nvPr/>
          </p:nvPicPr>
          <p:blipFill>
            <a:blip r:embed="rId5" cstate="print"/>
            <a:stretch>
              <a:fillRect/>
            </a:stretch>
          </p:blipFill>
          <p:spPr>
            <a:xfrm>
              <a:off x="2450275" y="3276252"/>
              <a:ext cx="1212925" cy="971120"/>
            </a:xfrm>
            <a:prstGeom prst="rect">
              <a:avLst/>
            </a:prstGeom>
          </p:spPr>
        </p:pic>
        <p:pic>
          <p:nvPicPr>
            <p:cNvPr id="33" name="Picture 32"/>
            <p:cNvPicPr>
              <a:picLocks noChangeAspect="1"/>
            </p:cNvPicPr>
            <p:nvPr/>
          </p:nvPicPr>
          <p:blipFill>
            <a:blip r:embed="rId6" cstate="print"/>
            <a:stretch>
              <a:fillRect/>
            </a:stretch>
          </p:blipFill>
          <p:spPr>
            <a:xfrm>
              <a:off x="3688239" y="3276252"/>
              <a:ext cx="1212926" cy="971120"/>
            </a:xfrm>
            <a:prstGeom prst="rect">
              <a:avLst/>
            </a:prstGeom>
          </p:spPr>
        </p:pic>
        <p:pic>
          <p:nvPicPr>
            <p:cNvPr id="34" name="Picture 33"/>
            <p:cNvPicPr>
              <a:picLocks noChangeAspect="1"/>
            </p:cNvPicPr>
            <p:nvPr/>
          </p:nvPicPr>
          <p:blipFill>
            <a:blip r:embed="rId7" cstate="print"/>
            <a:stretch>
              <a:fillRect/>
            </a:stretch>
          </p:blipFill>
          <p:spPr>
            <a:xfrm>
              <a:off x="4917702" y="3276251"/>
              <a:ext cx="1238474" cy="971121"/>
            </a:xfrm>
            <a:prstGeom prst="rect">
              <a:avLst/>
            </a:prstGeom>
          </p:spPr>
        </p:pic>
        <p:sp>
          <p:nvSpPr>
            <p:cNvPr id="35" name="Rectangle 34"/>
            <p:cNvSpPr/>
            <p:nvPr/>
          </p:nvSpPr>
          <p:spPr>
            <a:xfrm>
              <a:off x="1440039" y="3012732"/>
              <a:ext cx="713657" cy="276999"/>
            </a:xfrm>
            <a:prstGeom prst="rect">
              <a:avLst/>
            </a:prstGeom>
          </p:spPr>
          <p:txBody>
            <a:bodyPr wrap="none">
              <a:spAutoFit/>
            </a:bodyPr>
            <a:lstStyle/>
            <a:p>
              <a:r>
                <a:rPr lang="en-US" altLang="zh-TW" sz="1200" b="1" dirty="0" smtClean="0">
                  <a:solidFill>
                    <a:srgbClr val="FFC000"/>
                  </a:solidFill>
                  <a:latin typeface="Arial" panose="020B0604020202020204" pitchFamily="34" charset="0"/>
                  <a:ea typeface="微軟正黑體" pitchFamily="34" charset="-120"/>
                  <a:cs typeface="Arial" panose="020B0604020202020204" pitchFamily="34" charset="0"/>
                </a:rPr>
                <a:t>Normal</a:t>
              </a:r>
              <a:endParaRPr lang="en-US" sz="1200" dirty="0">
                <a:solidFill>
                  <a:srgbClr val="FFC000"/>
                </a:solidFill>
              </a:endParaRPr>
            </a:p>
          </p:txBody>
        </p:sp>
        <p:sp>
          <p:nvSpPr>
            <p:cNvPr id="36" name="Rectangle 35"/>
            <p:cNvSpPr/>
            <p:nvPr/>
          </p:nvSpPr>
          <p:spPr>
            <a:xfrm>
              <a:off x="4784072" y="3004592"/>
              <a:ext cx="1298753" cy="276999"/>
            </a:xfrm>
            <a:prstGeom prst="rect">
              <a:avLst/>
            </a:prstGeom>
          </p:spPr>
          <p:txBody>
            <a:bodyPr wrap="none">
              <a:spAutoFit/>
            </a:bodyPr>
            <a:lstStyle/>
            <a:p>
              <a:pPr marL="292100"/>
              <a:r>
                <a:rPr lang="en-US" altLang="zh-CN" sz="1200" b="1" smtClean="0">
                  <a:solidFill>
                    <a:schemeClr val="bg1"/>
                  </a:solidFill>
                  <a:latin typeface="Arial" panose="020B0604020202020204" pitchFamily="34" charset="0"/>
                  <a:ea typeface="微軟正黑體" pitchFamily="34" charset="-120"/>
                  <a:cs typeface="Arial" panose="020B0604020202020204" pitchFamily="34" charset="0"/>
                </a:rPr>
                <a:t>Outer Race</a:t>
              </a:r>
              <a:endParaRPr lang="en-US" sz="12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7" name="Rectangle 36"/>
            <p:cNvSpPr/>
            <p:nvPr/>
          </p:nvSpPr>
          <p:spPr>
            <a:xfrm>
              <a:off x="3535750" y="3012732"/>
              <a:ext cx="1265090" cy="276999"/>
            </a:xfrm>
            <a:prstGeom prst="rect">
              <a:avLst/>
            </a:prstGeom>
          </p:spPr>
          <p:txBody>
            <a:bodyPr wrap="none">
              <a:spAutoFit/>
            </a:bodyPr>
            <a:lstStyle/>
            <a:p>
              <a:pPr marL="292100"/>
              <a:r>
                <a:rPr lang="en-US" altLang="zh-TW" sz="1200" b="1" smtClean="0">
                  <a:solidFill>
                    <a:schemeClr val="bg1"/>
                  </a:solidFill>
                  <a:latin typeface="Arial" panose="020B0604020202020204" pitchFamily="34" charset="0"/>
                  <a:ea typeface="微軟正黑體" pitchFamily="34" charset="-120"/>
                  <a:cs typeface="Arial" panose="020B0604020202020204" pitchFamily="34" charset="0"/>
                </a:rPr>
                <a:t>Inner Race</a:t>
              </a:r>
              <a:endParaRPr lang="en-US" sz="12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8" name="Rectangle 37"/>
            <p:cNvSpPr/>
            <p:nvPr/>
          </p:nvSpPr>
          <p:spPr>
            <a:xfrm>
              <a:off x="2697203" y="3012732"/>
              <a:ext cx="620683" cy="276999"/>
            </a:xfrm>
            <a:prstGeom prst="rect">
              <a:avLst/>
            </a:prstGeom>
          </p:spPr>
          <p:txBody>
            <a:bodyPr wrap="none">
              <a:spAutoFit/>
            </a:bodyPr>
            <a:lstStyle/>
            <a:p>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Roller</a:t>
              </a:r>
              <a:endParaRPr lang="en-US" sz="1200" dirty="0"/>
            </a:p>
          </p:txBody>
        </p:sp>
        <p:sp>
          <p:nvSpPr>
            <p:cNvPr id="3" name="Rectangle 2"/>
            <p:cNvSpPr/>
            <p:nvPr/>
          </p:nvSpPr>
          <p:spPr>
            <a:xfrm>
              <a:off x="977996" y="4290757"/>
              <a:ext cx="5451172" cy="369332"/>
            </a:xfrm>
            <a:prstGeom prst="rect">
              <a:avLst/>
            </a:prstGeom>
          </p:spPr>
          <p:txBody>
            <a:bodyPr wrap="none">
              <a:spAutoFit/>
            </a:bodyPr>
            <a:lstStyle/>
            <a:p>
              <a:r>
                <a:rPr lang="en-US" altLang="zh-TW" sz="1800" b="1" dirty="0">
                  <a:solidFill>
                    <a:schemeClr val="bg1"/>
                  </a:solidFill>
                  <a:latin typeface="Arial" panose="020B0604020202020204" pitchFamily="34" charset="0"/>
                  <a:ea typeface="微軟正黑體" pitchFamily="34" charset="-120"/>
                  <a:cs typeface="Arial" panose="020B0604020202020204" pitchFamily="34" charset="0"/>
                </a:rPr>
                <a:t>V</a:t>
              </a:r>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ibration signals for </a:t>
              </a:r>
              <a:r>
                <a:rPr lang="en-US" altLang="zh-TW" sz="1800" b="1" smtClean="0">
                  <a:solidFill>
                    <a:schemeClr val="bg1"/>
                  </a:solidFill>
                  <a:latin typeface="Arial" panose="020B0604020202020204" pitchFamily="34" charset="0"/>
                  <a:ea typeface="微軟正黑體" pitchFamily="34" charset="-120"/>
                  <a:cs typeface="Arial" panose="020B0604020202020204" pitchFamily="34" charset="0"/>
                </a:rPr>
                <a:t>different bearing situations</a:t>
              </a:r>
              <a:endParaRPr lang="en-US" dirty="0"/>
            </a:p>
          </p:txBody>
        </p:sp>
      </p:grpSp>
    </p:spTree>
    <p:extLst>
      <p:ext uri="{BB962C8B-B14F-4D97-AF65-F5344CB8AC3E}">
        <p14:creationId xmlns:p14="http://schemas.microsoft.com/office/powerpoint/2010/main" val="129981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27" name="Title 1"/>
          <p:cNvSpPr txBox="1">
            <a:spLocks/>
          </p:cNvSpPr>
          <p:nvPr/>
        </p:nvSpPr>
        <p:spPr>
          <a:xfrm>
            <a:off x="446856" y="65318"/>
            <a:ext cx="83736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r"/>
            <a:r>
              <a:rPr lang="en-US" altLang="zh-TW" sz="2400" b="1" dirty="0" smtClean="0">
                <a:solidFill>
                  <a:srgbClr val="FFC000"/>
                </a:solidFill>
                <a:latin typeface="Arial" panose="020B0604020202020204" pitchFamily="34" charset="0"/>
                <a:cs typeface="Arial" panose="020B0604020202020204" pitchFamily="34" charset="0"/>
              </a:rPr>
              <a:t>	</a:t>
            </a:r>
            <a:r>
              <a:rPr lang="en-US" altLang="zh-TW" sz="2800" b="1" dirty="0" smtClean="0">
                <a:solidFill>
                  <a:srgbClr val="FFC000"/>
                </a:solidFill>
                <a:latin typeface="+mj-lt"/>
              </a:rPr>
              <a:t>DIGITAL MANUFACTURING EVOVLUTION</a:t>
            </a:r>
            <a:endParaRPr lang="id-ID" sz="2800" b="1" dirty="0">
              <a:solidFill>
                <a:srgbClr val="FFC000"/>
              </a:solidFill>
              <a:latin typeface="+mj-lt"/>
              <a:cs typeface="Arial" panose="020B0604020202020204" pitchFamily="34" charset="0"/>
            </a:endParaRPr>
          </a:p>
        </p:txBody>
      </p:sp>
      <p:grpSp>
        <p:nvGrpSpPr>
          <p:cNvPr id="40" name="Group 39"/>
          <p:cNvGrpSpPr/>
          <p:nvPr/>
        </p:nvGrpSpPr>
        <p:grpSpPr>
          <a:xfrm>
            <a:off x="2857620" y="2601236"/>
            <a:ext cx="1385536" cy="1987914"/>
            <a:chOff x="2089488" y="2025173"/>
            <a:chExt cx="1385536" cy="1987914"/>
          </a:xfrm>
        </p:grpSpPr>
        <p:sp>
          <p:nvSpPr>
            <p:cNvPr id="41" name="Rectangle 40"/>
            <p:cNvSpPr/>
            <p:nvPr/>
          </p:nvSpPr>
          <p:spPr>
            <a:xfrm>
              <a:off x="2128834" y="3649963"/>
              <a:ext cx="1341787" cy="363124"/>
            </a:xfrm>
            <a:prstGeom prst="rect">
              <a:avLst/>
            </a:prstGeom>
            <a:solidFill>
              <a:srgbClr val="FF5050"/>
            </a:solidFill>
            <a:ln w="19050">
              <a:solidFill>
                <a:srgbClr val="FF505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1200" b="1" dirty="0" smtClean="0">
                  <a:latin typeface="Arial" panose="020B0604020202020204" pitchFamily="34" charset="0"/>
                  <a:cs typeface="Arial" panose="020B0604020202020204" pitchFamily="34" charset="0"/>
                </a:rPr>
                <a:t>CAD/CAM</a:t>
              </a:r>
              <a:endParaRPr lang="en-US" sz="1200" b="1" dirty="0">
                <a:latin typeface="Arial" panose="020B0604020202020204" pitchFamily="34" charset="0"/>
                <a:cs typeface="Arial" panose="020B0604020202020204" pitchFamily="34" charset="0"/>
              </a:endParaRPr>
            </a:p>
          </p:txBody>
        </p:sp>
        <p:sp>
          <p:nvSpPr>
            <p:cNvPr id="42" name="Rectangle 41"/>
            <p:cNvSpPr/>
            <p:nvPr/>
          </p:nvSpPr>
          <p:spPr>
            <a:xfrm>
              <a:off x="2128834" y="2359824"/>
              <a:ext cx="1341787" cy="125669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Rectangle 42"/>
            <p:cNvSpPr/>
            <p:nvPr/>
          </p:nvSpPr>
          <p:spPr>
            <a:xfrm>
              <a:off x="2132857" y="2222450"/>
              <a:ext cx="1341787" cy="76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Design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4" name="Rectangle 43"/>
            <p:cNvSpPr/>
            <p:nvPr/>
          </p:nvSpPr>
          <p:spPr>
            <a:xfrm>
              <a:off x="2132857" y="2124120"/>
              <a:ext cx="1341787" cy="768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Production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5" name="Rectangle 44"/>
            <p:cNvSpPr/>
            <p:nvPr/>
          </p:nvSpPr>
          <p:spPr>
            <a:xfrm>
              <a:off x="2133237" y="2025173"/>
              <a:ext cx="1341787" cy="7685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Purchasing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6" name="TextBox 45"/>
            <p:cNvSpPr txBox="1"/>
            <p:nvPr/>
          </p:nvSpPr>
          <p:spPr>
            <a:xfrm>
              <a:off x="2094409" y="2376751"/>
              <a:ext cx="615874" cy="246221"/>
            </a:xfrm>
            <a:prstGeom prst="rect">
              <a:avLst/>
            </a:prstGeom>
            <a:noFill/>
          </p:spPr>
          <p:txBody>
            <a:bodyPr wrap="none" rtlCol="0">
              <a:spAutoFit/>
            </a:bodyPr>
            <a:lstStyle/>
            <a:p>
              <a:r>
                <a:rPr lang="en-US" sz="500" b="1" dirty="0">
                  <a:solidFill>
                    <a:schemeClr val="tx1">
                      <a:lumMod val="75000"/>
                      <a:lumOff val="25000"/>
                    </a:schemeClr>
                  </a:solidFill>
                  <a:latin typeface="Arial" panose="020B0604020202020204" pitchFamily="34" charset="0"/>
                  <a:cs typeface="Arial" panose="020B0604020202020204" pitchFamily="34" charset="0"/>
                </a:rPr>
                <a:t>3D Wireframe </a:t>
              </a:r>
              <a:endParaRPr lang="en-US" sz="500" b="1" dirty="0" smtClean="0">
                <a:solidFill>
                  <a:schemeClr val="tx1">
                    <a:lumMod val="75000"/>
                    <a:lumOff val="25000"/>
                  </a:schemeClr>
                </a:solidFill>
                <a:latin typeface="Arial" panose="020B0604020202020204" pitchFamily="34" charset="0"/>
                <a:cs typeface="Arial" panose="020B0604020202020204" pitchFamily="34" charset="0"/>
              </a:endParaRPr>
            </a:p>
            <a:p>
              <a:r>
                <a:rPr lang="en-US" sz="500" b="1" dirty="0" smtClean="0">
                  <a:solidFill>
                    <a:schemeClr val="tx1">
                      <a:lumMod val="75000"/>
                      <a:lumOff val="25000"/>
                    </a:schemeClr>
                  </a:solidFill>
                  <a:latin typeface="Arial" panose="020B0604020202020204" pitchFamily="34" charset="0"/>
                  <a:cs typeface="Arial" panose="020B0604020202020204" pitchFamily="34" charset="0"/>
                </a:rPr>
                <a:t>CAD/CAM</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7" name="Picture 8" descr="https://www.colourbox.com/preview/8145371-wire-frame-car.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24345" y="2510827"/>
              <a:ext cx="884803" cy="5975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2089488" y="2891888"/>
              <a:ext cx="637027" cy="169277"/>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CNC/Robots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9" name="Picture 10" descr="http://users.dsic.upv.es/~jsilva/cnc/m3x-s3.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3531" y="3042237"/>
              <a:ext cx="415371" cy="5253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2782317" y="3119446"/>
              <a:ext cx="637027" cy="169277"/>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MRP II/EDI</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1" name="Picture 28" descr="http://dcomputers.net/images/8244.Istock%205519523%20-3%20servers%20black%20tower%20small_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88266" y="3266236"/>
              <a:ext cx="417471" cy="29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5518707" y="1537077"/>
            <a:ext cx="1464064" cy="3050953"/>
            <a:chOff x="4191501" y="961014"/>
            <a:chExt cx="1464064" cy="3050953"/>
          </a:xfrm>
        </p:grpSpPr>
        <p:sp>
          <p:nvSpPr>
            <p:cNvPr id="53" name="Rectangle 52"/>
            <p:cNvSpPr/>
            <p:nvPr/>
          </p:nvSpPr>
          <p:spPr>
            <a:xfrm>
              <a:off x="4340712" y="1573054"/>
              <a:ext cx="1314473" cy="2042349"/>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800" dirty="0">
                <a:latin typeface="Arial" panose="020B0604020202020204" pitchFamily="34" charset="0"/>
                <a:cs typeface="Arial" panose="020B0604020202020204" pitchFamily="34" charset="0"/>
              </a:endParaRPr>
            </a:p>
          </p:txBody>
        </p:sp>
        <p:pic>
          <p:nvPicPr>
            <p:cNvPr id="54" name="Picture 53"/>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4459509" y="2787848"/>
              <a:ext cx="1013739" cy="181562"/>
            </a:xfrm>
            <a:prstGeom prst="rect">
              <a:avLst/>
            </a:prstGeom>
          </p:spPr>
        </p:pic>
        <p:sp>
          <p:nvSpPr>
            <p:cNvPr id="55" name="Rectangle 54"/>
            <p:cNvSpPr/>
            <p:nvPr/>
          </p:nvSpPr>
          <p:spPr>
            <a:xfrm>
              <a:off x="4340712" y="3648843"/>
              <a:ext cx="1314473" cy="363124"/>
            </a:xfrm>
            <a:prstGeom prst="rect">
              <a:avLst/>
            </a:prstGeom>
            <a:solidFill>
              <a:srgbClr val="FF5050"/>
            </a:solidFill>
            <a:ln w="19050">
              <a:solidFill>
                <a:srgbClr val="FF505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900" b="1" dirty="0" smtClean="0">
                  <a:solidFill>
                    <a:schemeClr val="bg1"/>
                  </a:solidFill>
                  <a:latin typeface="Arial" panose="020B0604020202020204" pitchFamily="34" charset="0"/>
                  <a:ea typeface="微軟正黑體" pitchFamily="34" charset="-120"/>
                  <a:cs typeface="Arial" panose="020B0604020202020204" pitchFamily="34" charset="0"/>
                </a:rPr>
                <a:t>Digital Model &amp;</a:t>
              </a:r>
            </a:p>
            <a:p>
              <a:pPr algn="ctr"/>
              <a:r>
                <a:rPr lang="en-US" sz="900" b="1" dirty="0" smtClean="0">
                  <a:solidFill>
                    <a:schemeClr val="bg1"/>
                  </a:solidFill>
                  <a:latin typeface="Arial" panose="020B0604020202020204" pitchFamily="34" charset="0"/>
                  <a:ea typeface="微軟正黑體" pitchFamily="34" charset="-120"/>
                  <a:cs typeface="Arial" panose="020B0604020202020204" pitchFamily="34" charset="0"/>
                </a:rPr>
                <a:t>Collaborative Design</a:t>
              </a:r>
              <a:endParaRPr lang="en-US" sz="900" dirty="0">
                <a:latin typeface="Arial" panose="020B0604020202020204" pitchFamily="34" charset="0"/>
                <a:cs typeface="Arial" panose="020B0604020202020204" pitchFamily="34" charset="0"/>
              </a:endParaRPr>
            </a:p>
          </p:txBody>
        </p:sp>
        <p:sp>
          <p:nvSpPr>
            <p:cNvPr id="56" name="Rectangle 55"/>
            <p:cNvSpPr/>
            <p:nvPr/>
          </p:nvSpPr>
          <p:spPr>
            <a:xfrm>
              <a:off x="4340712" y="1453765"/>
              <a:ext cx="1314473" cy="76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Design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7" name="Rectangle 56"/>
            <p:cNvSpPr/>
            <p:nvPr/>
          </p:nvSpPr>
          <p:spPr>
            <a:xfrm>
              <a:off x="4340712" y="1355434"/>
              <a:ext cx="1314473" cy="768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Production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8" name="Rectangle 57"/>
            <p:cNvSpPr/>
            <p:nvPr/>
          </p:nvSpPr>
          <p:spPr>
            <a:xfrm>
              <a:off x="4341092" y="1256487"/>
              <a:ext cx="1314473" cy="7685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Purchasing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Rectangle 58"/>
            <p:cNvSpPr/>
            <p:nvPr/>
          </p:nvSpPr>
          <p:spPr>
            <a:xfrm>
              <a:off x="4340712" y="1157540"/>
              <a:ext cx="1314473" cy="768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Marketing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Rectangle 59"/>
            <p:cNvSpPr/>
            <p:nvPr/>
          </p:nvSpPr>
          <p:spPr>
            <a:xfrm>
              <a:off x="4340712" y="1058593"/>
              <a:ext cx="1314473" cy="76853"/>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Field Support</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1" name="Rectangle 60"/>
            <p:cNvSpPr/>
            <p:nvPr/>
          </p:nvSpPr>
          <p:spPr>
            <a:xfrm>
              <a:off x="4340712" y="961014"/>
              <a:ext cx="1314473" cy="7685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Logistics</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2" name="TextBox 61"/>
            <p:cNvSpPr txBox="1"/>
            <p:nvPr/>
          </p:nvSpPr>
          <p:spPr>
            <a:xfrm>
              <a:off x="4553706" y="1563205"/>
              <a:ext cx="800219"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Full Digital Mockups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3" name="Picture 26" descr="https://res.cloudinary.com/fiverr/image/fetch/t_gig_galery/https%3A%2F%2Fcdnil0.fiverrcdn.com%2Fdeliveries%2F1328224%2Fv2_680_459%2Fgraphics-services_ws_1385841543.jpg%3F138584154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19458"/>
            <a:stretch/>
          </p:blipFill>
          <p:spPr bwMode="auto">
            <a:xfrm>
              <a:off x="4866495" y="2349521"/>
              <a:ext cx="298983" cy="142576"/>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p:cNvGrpSpPr/>
            <p:nvPr/>
          </p:nvGrpSpPr>
          <p:grpSpPr>
            <a:xfrm>
              <a:off x="4517373" y="1695180"/>
              <a:ext cx="951261" cy="790729"/>
              <a:chOff x="5724907" y="3344101"/>
              <a:chExt cx="1265133" cy="1036183"/>
            </a:xfrm>
          </p:grpSpPr>
          <p:pic>
            <p:nvPicPr>
              <p:cNvPr id="71" name="Picture 26" descr="https://res.cloudinary.com/fiverr/image/fetch/t_gig_galery/https%3A%2F%2Fcdnil0.fiverrcdn.com%2Fdeliveries%2F1328224%2Fv2_680_459%2Fgraphics-services_ws_1385841543.jpg%3F138584154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26988" y="3344101"/>
                <a:ext cx="1000525" cy="63452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0" cstate="screen">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rcRect/>
              <a:stretch/>
            </p:blipFill>
            <p:spPr>
              <a:xfrm>
                <a:off x="5778169" y="3941410"/>
                <a:ext cx="1152128" cy="432049"/>
              </a:xfrm>
              <a:prstGeom prst="rect">
                <a:avLst/>
              </a:prstGeom>
            </p:spPr>
          </p:pic>
          <p:pic>
            <p:nvPicPr>
              <p:cNvPr id="73" name="Picture 72"/>
              <p:cNvPicPr>
                <a:picLocks noChangeAspect="1"/>
              </p:cNvPicPr>
              <p:nvPr/>
            </p:nvPicPr>
            <p:blipFill rotWithShape="1">
              <a:blip r:embed="rId11" cstate="screen">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rcRect/>
              <a:stretch/>
            </p:blipFill>
            <p:spPr>
              <a:xfrm>
                <a:off x="5724907" y="4037169"/>
                <a:ext cx="432049" cy="343115"/>
              </a:xfrm>
              <a:prstGeom prst="rect">
                <a:avLst/>
              </a:prstGeom>
            </p:spPr>
          </p:pic>
          <p:pic>
            <p:nvPicPr>
              <p:cNvPr id="74" name="Picture 26" descr="https://res.cloudinary.com/fiverr/image/fetch/t_gig_galery/https%3A%2F%2Fcdnil0.fiverrcdn.com%2Fdeliveries%2F1328224%2Fv2_680_459%2Fgraphics-services_ws_1385841543.jpg%3F1385841543"/>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r="-19458"/>
              <a:stretch/>
            </p:blipFill>
            <p:spPr bwMode="auto">
              <a:xfrm>
                <a:off x="5784804" y="4061043"/>
                <a:ext cx="361036" cy="16963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557991" y="4033374"/>
                <a:ext cx="432049" cy="343115"/>
              </a:xfrm>
              <a:prstGeom prst="rect">
                <a:avLst/>
              </a:prstGeom>
            </p:spPr>
          </p:pic>
          <p:pic>
            <p:nvPicPr>
              <p:cNvPr id="76" name="Picture 26" descr="https://res.cloudinary.com/fiverr/image/fetch/t_gig_galery/https%3A%2F%2Fcdnil0.fiverrcdn.com%2Fdeliveries%2F1328224%2Fv2_680_459%2Fgraphics-services_ws_1385841543.jpg%3F1385841543"/>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r="-19458"/>
              <a:stretch/>
            </p:blipFill>
            <p:spPr bwMode="auto">
              <a:xfrm>
                <a:off x="6617887" y="4057248"/>
                <a:ext cx="361036" cy="16963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6" descr="https://res.cloudinary.com/fiverr/image/fetch/t_gig_galery/https%3A%2F%2Fcdnil0.fiverrcdn.com%2Fdeliveries%2F1328224%2Fv2_680_459%2Fgraphics-services_ws_1385841543.jpg%3F1385841543"/>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r="-19458"/>
              <a:stretch/>
            </p:blipFill>
            <p:spPr bwMode="auto">
              <a:xfrm>
                <a:off x="6196772" y="4059219"/>
                <a:ext cx="361036" cy="169638"/>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30" descr="http://www.nx-id.com/web/images/default/02.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658393" y="3039889"/>
              <a:ext cx="288541" cy="2782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191501" y="3047095"/>
              <a:ext cx="526737" cy="246221"/>
            </a:xfrm>
            <a:prstGeom prst="rect">
              <a:avLst/>
            </a:prstGeom>
            <a:noFill/>
          </p:spPr>
          <p:txBody>
            <a:bodyPr wrap="square" rtlCol="0">
              <a:spAutoFit/>
            </a:bodyPr>
            <a:lstStyle/>
            <a:p>
              <a:pPr algn="r"/>
              <a:r>
                <a:rPr lang="en-US" sz="500" b="1" dirty="0" smtClean="0">
                  <a:solidFill>
                    <a:schemeClr val="tx1">
                      <a:lumMod val="75000"/>
                      <a:lumOff val="25000"/>
                    </a:schemeClr>
                  </a:solidFill>
                  <a:latin typeface="Arial" panose="020B0604020202020204" pitchFamily="34" charset="0"/>
                  <a:cs typeface="Arial" panose="020B0604020202020204" pitchFamily="34" charset="0"/>
                </a:rPr>
                <a:t>RFID Tracking </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7" name="Picture 32" descr="http://www.adbarcode.com/images/articleimages/rugged_pda.jp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336235" y="3033864"/>
              <a:ext cx="273811" cy="277894"/>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4771891" y="3041697"/>
              <a:ext cx="649558" cy="246221"/>
            </a:xfrm>
            <a:prstGeom prst="rect">
              <a:avLst/>
            </a:prstGeom>
            <a:noFill/>
          </p:spPr>
          <p:txBody>
            <a:bodyPr wrap="square" rtlCol="0">
              <a:spAutoFit/>
            </a:bodyPr>
            <a:lstStyle/>
            <a:p>
              <a:pPr algn="r"/>
              <a:r>
                <a:rPr lang="en-US" sz="500" b="1" dirty="0" smtClean="0">
                  <a:solidFill>
                    <a:schemeClr val="tx1">
                      <a:lumMod val="75000"/>
                      <a:lumOff val="25000"/>
                    </a:schemeClr>
                  </a:solidFill>
                  <a:latin typeface="Arial" panose="020B0604020202020204" pitchFamily="34" charset="0"/>
                  <a:cs typeface="Arial" panose="020B0604020202020204" pitchFamily="34" charset="0"/>
                </a:rPr>
                <a:t>Ruggedized devices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 name="TextBox 68"/>
            <p:cNvSpPr txBox="1"/>
            <p:nvPr/>
          </p:nvSpPr>
          <p:spPr>
            <a:xfrm>
              <a:off x="4448953" y="2557614"/>
              <a:ext cx="1029585"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Collaborative 3D Design &amp; Content Portals/Archiving</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0" name="Picture 6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467820" y="3397538"/>
              <a:ext cx="1013738" cy="181562"/>
            </a:xfrm>
            <a:prstGeom prst="rect">
              <a:avLst/>
            </a:prstGeom>
          </p:spPr>
        </p:pic>
      </p:grpSp>
      <p:grpSp>
        <p:nvGrpSpPr>
          <p:cNvPr id="98" name="Group 97"/>
          <p:cNvGrpSpPr/>
          <p:nvPr/>
        </p:nvGrpSpPr>
        <p:grpSpPr>
          <a:xfrm>
            <a:off x="7004651" y="772343"/>
            <a:ext cx="1361013" cy="3815687"/>
            <a:chOff x="5411853" y="196280"/>
            <a:chExt cx="1361013" cy="3815687"/>
          </a:xfrm>
        </p:grpSpPr>
        <p:sp>
          <p:nvSpPr>
            <p:cNvPr id="99" name="Rectangle 98"/>
            <p:cNvSpPr/>
            <p:nvPr/>
          </p:nvSpPr>
          <p:spPr>
            <a:xfrm>
              <a:off x="5446650" y="907326"/>
              <a:ext cx="1321361" cy="2708077"/>
            </a:xfrm>
            <a:prstGeom prst="rect">
              <a:avLst/>
            </a:prstGeom>
            <a:solidFill>
              <a:schemeClr val="bg1"/>
            </a:solidFill>
            <a:ln>
              <a:solidFill>
                <a:srgbClr val="FF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800" dirty="0">
                <a:latin typeface="Arial" panose="020B0604020202020204" pitchFamily="34" charset="0"/>
                <a:cs typeface="Arial" panose="020B0604020202020204" pitchFamily="34" charset="0"/>
              </a:endParaRPr>
            </a:p>
          </p:txBody>
        </p:sp>
        <p:pic>
          <p:nvPicPr>
            <p:cNvPr id="100" name="Picture 50" descr="http://previews.123rf.com/images/cheskyw/cheskyw1410/cheskyw141000034/32981134-Drone-paquete-de-cart-n-de-entrega-sobre-fondo-blanco-Foto-de-archivo.jp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555436" y="2520545"/>
              <a:ext cx="778708" cy="58666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5435054" y="3648843"/>
              <a:ext cx="1332958" cy="363124"/>
            </a:xfrm>
            <a:prstGeom prst="rect">
              <a:avLst/>
            </a:prstGeom>
            <a:solidFill>
              <a:srgbClr val="009999"/>
            </a:solidFill>
            <a:ln w="19050">
              <a:solidFill>
                <a:srgbClr val="009999"/>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900" b="1" dirty="0" smtClean="0">
                  <a:solidFill>
                    <a:schemeClr val="bg1"/>
                  </a:solidFill>
                  <a:ea typeface="微軟正黑體" pitchFamily="34" charset="-120"/>
                  <a:cs typeface="Arial" panose="020B0604020202020204" pitchFamily="34" charset="0"/>
                </a:rPr>
                <a:t>Collaborative </a:t>
              </a:r>
              <a:r>
                <a:rPr lang="en-US" sz="900" b="1" dirty="0" smtClean="0">
                  <a:cs typeface="Arial" panose="020B0604020202020204" pitchFamily="34" charset="0"/>
                </a:rPr>
                <a:t>PLM</a:t>
              </a:r>
              <a:r>
                <a:rPr lang="en-US" sz="900" b="1" dirty="0">
                  <a:solidFill>
                    <a:schemeClr val="bg1"/>
                  </a:solidFill>
                  <a:ea typeface="微軟正黑體" pitchFamily="34" charset="-120"/>
                  <a:cs typeface="Arial" panose="020B0604020202020204" pitchFamily="34" charset="0"/>
                </a:rPr>
                <a:t> </a:t>
              </a:r>
              <a:r>
                <a:rPr lang="en-US" altLang="zh-TW" sz="900" b="1" dirty="0" smtClean="0">
                  <a:solidFill>
                    <a:schemeClr val="bg1"/>
                  </a:solidFill>
                  <a:ea typeface="微軟正黑體" pitchFamily="34" charset="-120"/>
                  <a:cs typeface="Arial" panose="020B0604020202020204" pitchFamily="34" charset="0"/>
                </a:rPr>
                <a:t>&amp; Cloud Linked </a:t>
              </a:r>
              <a:r>
                <a:rPr lang="en-US" altLang="zh-TW" sz="900" b="1" dirty="0" smtClean="0"/>
                <a:t>E-commerce</a:t>
              </a:r>
              <a:endParaRPr lang="en-US" sz="900" b="1" dirty="0">
                <a:cs typeface="Arial" panose="020B0604020202020204" pitchFamily="34" charset="0"/>
              </a:endParaRPr>
            </a:p>
          </p:txBody>
        </p:sp>
        <p:sp>
          <p:nvSpPr>
            <p:cNvPr id="102" name="Rectangle 101"/>
            <p:cNvSpPr/>
            <p:nvPr/>
          </p:nvSpPr>
          <p:spPr>
            <a:xfrm>
              <a:off x="5451125" y="786285"/>
              <a:ext cx="1321361" cy="76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Design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3" name="Rectangle 102"/>
            <p:cNvSpPr/>
            <p:nvPr/>
          </p:nvSpPr>
          <p:spPr>
            <a:xfrm>
              <a:off x="5451125" y="687955"/>
              <a:ext cx="1321361" cy="768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Production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4" name="Rectangle 103"/>
            <p:cNvSpPr/>
            <p:nvPr/>
          </p:nvSpPr>
          <p:spPr>
            <a:xfrm>
              <a:off x="5451505" y="589008"/>
              <a:ext cx="1321361" cy="7685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Purchasing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5" name="Rectangle 104"/>
            <p:cNvSpPr/>
            <p:nvPr/>
          </p:nvSpPr>
          <p:spPr>
            <a:xfrm>
              <a:off x="5451125" y="490060"/>
              <a:ext cx="1321361" cy="768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Marketing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6" name="Rectangle 105"/>
            <p:cNvSpPr/>
            <p:nvPr/>
          </p:nvSpPr>
          <p:spPr>
            <a:xfrm>
              <a:off x="5451125" y="391113"/>
              <a:ext cx="1321361" cy="76853"/>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lumMod val="75000"/>
                      <a:lumOff val="25000"/>
                    </a:schemeClr>
                  </a:solidFill>
                  <a:latin typeface="Arial" panose="020B0604020202020204" pitchFamily="34" charset="0"/>
                  <a:cs typeface="Arial" panose="020B0604020202020204" pitchFamily="34" charset="0"/>
                </a:rPr>
                <a:t>Field Support</a:t>
              </a:r>
            </a:p>
          </p:txBody>
        </p:sp>
        <p:sp>
          <p:nvSpPr>
            <p:cNvPr id="107" name="Rectangle 106"/>
            <p:cNvSpPr/>
            <p:nvPr/>
          </p:nvSpPr>
          <p:spPr>
            <a:xfrm>
              <a:off x="5451125" y="293534"/>
              <a:ext cx="1321361" cy="7685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lumMod val="75000"/>
                      <a:lumOff val="25000"/>
                    </a:schemeClr>
                  </a:solidFill>
                  <a:latin typeface="Arial" panose="020B0604020202020204" pitchFamily="34" charset="0"/>
                  <a:cs typeface="Arial" panose="020B0604020202020204" pitchFamily="34" charset="0"/>
                </a:rPr>
                <a:t>Logistics</a:t>
              </a:r>
            </a:p>
          </p:txBody>
        </p:sp>
        <p:sp>
          <p:nvSpPr>
            <p:cNvPr id="108" name="Rectangle 107"/>
            <p:cNvSpPr/>
            <p:nvPr/>
          </p:nvSpPr>
          <p:spPr>
            <a:xfrm>
              <a:off x="5446650" y="196280"/>
              <a:ext cx="1321361" cy="76853"/>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Sales</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9" name="TextBox 108"/>
            <p:cNvSpPr txBox="1"/>
            <p:nvPr/>
          </p:nvSpPr>
          <p:spPr>
            <a:xfrm>
              <a:off x="5637937" y="893670"/>
              <a:ext cx="739305"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Collaborative PLM</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10" name="Picture 38" descr="https://www.internationalmedicalrelief.org/wp-content/uploads/2013/10/airplane.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555436" y="1002501"/>
              <a:ext cx="1155504" cy="44006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4" descr="http://www.makerbot.com/mb-images/homepage/bots/rep2x.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411853" y="1567931"/>
              <a:ext cx="742140" cy="74791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6" descr="http://zdnet1.cbsistatic.com/hub/i/r/2015/10/08/e7956a3c-cbbb-4f26-a294-92584dd22748/resize/770xauto/041417ca67baa1f71dd250dbf868a195/samsung-galaxy-tab-e-nook-barnes-noble-android-tablets.jpg"/>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6218652" y="1544382"/>
              <a:ext cx="358206" cy="57258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8" descr="http://www4.pcmag.com/media/images/423989-google-glass.jpg?thumb=y"/>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17651" y="2212770"/>
              <a:ext cx="585934" cy="33520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p:cNvPicPr>
              <a:picLocks noChangeAspect="1"/>
            </p:cNvPicPr>
            <p:nvPr/>
          </p:nvPicPr>
          <p:blipFill rotWithShape="1">
            <a:blip r:embed="rId22" cstate="screen">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a:xfrm>
              <a:off x="5993073" y="3129809"/>
              <a:ext cx="745516" cy="434101"/>
            </a:xfrm>
            <a:prstGeom prst="rect">
              <a:avLst/>
            </a:prstGeom>
          </p:spPr>
        </p:pic>
        <p:sp>
          <p:nvSpPr>
            <p:cNvPr id="115" name="TextBox 114"/>
            <p:cNvSpPr txBox="1"/>
            <p:nvPr/>
          </p:nvSpPr>
          <p:spPr>
            <a:xfrm>
              <a:off x="5514295" y="1432287"/>
              <a:ext cx="526106"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3D Printers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6" name="TextBox 115"/>
            <p:cNvSpPr txBox="1"/>
            <p:nvPr/>
          </p:nvSpPr>
          <p:spPr>
            <a:xfrm>
              <a:off x="6110772" y="1398173"/>
              <a:ext cx="546945"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Tablet/Apps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7" name="TextBox 116"/>
            <p:cNvSpPr txBox="1"/>
            <p:nvPr/>
          </p:nvSpPr>
          <p:spPr>
            <a:xfrm>
              <a:off x="5445215" y="2150997"/>
              <a:ext cx="468398"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Wearable</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8" name="TextBox 117"/>
            <p:cNvSpPr txBox="1"/>
            <p:nvPr/>
          </p:nvSpPr>
          <p:spPr>
            <a:xfrm>
              <a:off x="5477265" y="2470128"/>
              <a:ext cx="663964"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Drone Logistics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9" name="TextBox 118"/>
            <p:cNvSpPr txBox="1"/>
            <p:nvPr/>
          </p:nvSpPr>
          <p:spPr>
            <a:xfrm>
              <a:off x="5492921" y="3011486"/>
              <a:ext cx="569387" cy="169277"/>
            </a:xfrm>
            <a:prstGeom prst="rect">
              <a:avLst/>
            </a:prstGeom>
            <a:noFill/>
          </p:spPr>
          <p:txBody>
            <a:bodyPr wrap="non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Social Media</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20" name="Picture 52" descr="http://spectrum.ieee.org/image/1749400"/>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276892" y="2218781"/>
              <a:ext cx="457093" cy="937093"/>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6054242" y="2089570"/>
              <a:ext cx="545713" cy="246221"/>
            </a:xfrm>
            <a:prstGeom prst="rect">
              <a:avLst/>
            </a:prstGeom>
            <a:noFill/>
          </p:spPr>
          <p:txBody>
            <a:bodyPr wrap="square" rtlCol="0">
              <a:spAutoFit/>
            </a:bodyPr>
            <a:lstStyle/>
            <a:p>
              <a:r>
                <a:rPr lang="en-US" sz="500" b="1" dirty="0" smtClean="0">
                  <a:solidFill>
                    <a:schemeClr val="tx1">
                      <a:lumMod val="75000"/>
                      <a:lumOff val="25000"/>
                    </a:schemeClr>
                  </a:solidFill>
                  <a:latin typeface="Arial" panose="020B0604020202020204" pitchFamily="34" charset="0"/>
                  <a:cs typeface="Arial" panose="020B0604020202020204" pitchFamily="34" charset="0"/>
                </a:rPr>
                <a:t>Humanoid Robots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0" name="Group 19"/>
          <p:cNvGrpSpPr/>
          <p:nvPr/>
        </p:nvGrpSpPr>
        <p:grpSpPr>
          <a:xfrm>
            <a:off x="4135086" y="2151135"/>
            <a:ext cx="1484623" cy="2438015"/>
            <a:chOff x="3861354" y="1863103"/>
            <a:chExt cx="1484623" cy="2438015"/>
          </a:xfrm>
        </p:grpSpPr>
        <p:grpSp>
          <p:nvGrpSpPr>
            <p:cNvPr id="78" name="Group 77"/>
            <p:cNvGrpSpPr/>
            <p:nvPr/>
          </p:nvGrpSpPr>
          <p:grpSpPr>
            <a:xfrm>
              <a:off x="3861354" y="1863103"/>
              <a:ext cx="1484623" cy="2438015"/>
              <a:chOff x="3090302" y="1575072"/>
              <a:chExt cx="1484623" cy="2438015"/>
            </a:xfrm>
          </p:grpSpPr>
          <p:sp>
            <p:nvSpPr>
              <p:cNvPr id="79" name="Rectangle 78"/>
              <p:cNvSpPr/>
              <p:nvPr/>
            </p:nvSpPr>
            <p:spPr>
              <a:xfrm>
                <a:off x="3234699" y="1995580"/>
                <a:ext cx="1332755" cy="161982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a:latin typeface="Arial" panose="020B0604020202020204" pitchFamily="34" charset="0"/>
                  <a:cs typeface="Arial" panose="020B0604020202020204" pitchFamily="34" charset="0"/>
                </a:endParaRPr>
              </a:p>
            </p:txBody>
          </p:sp>
          <p:sp>
            <p:nvSpPr>
              <p:cNvPr id="80" name="Rectangle 79"/>
              <p:cNvSpPr/>
              <p:nvPr/>
            </p:nvSpPr>
            <p:spPr>
              <a:xfrm>
                <a:off x="3234773" y="3649963"/>
                <a:ext cx="1332755" cy="363124"/>
              </a:xfrm>
              <a:prstGeom prst="rect">
                <a:avLst/>
              </a:prstGeom>
              <a:solidFill>
                <a:srgbClr val="009999"/>
              </a:solidFill>
              <a:ln w="19050">
                <a:solidFill>
                  <a:srgbClr val="009999"/>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1000" b="1" dirty="0" smtClean="0"/>
                  <a:t>Electronic Product Definition</a:t>
                </a:r>
                <a:endParaRPr lang="en-US" sz="1000" b="1" dirty="0">
                  <a:latin typeface="Arial" panose="020B0604020202020204" pitchFamily="34" charset="0"/>
                  <a:cs typeface="Arial" panose="020B0604020202020204" pitchFamily="34" charset="0"/>
                </a:endParaRPr>
              </a:p>
            </p:txBody>
          </p:sp>
          <p:sp>
            <p:nvSpPr>
              <p:cNvPr id="81" name="Rectangle 80"/>
              <p:cNvSpPr/>
              <p:nvPr/>
            </p:nvSpPr>
            <p:spPr>
              <a:xfrm>
                <a:off x="3234773" y="1871296"/>
                <a:ext cx="1332755" cy="76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Design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2" name="Rectangle 81"/>
              <p:cNvSpPr/>
              <p:nvPr/>
            </p:nvSpPr>
            <p:spPr>
              <a:xfrm>
                <a:off x="3234773" y="1772966"/>
                <a:ext cx="1332755" cy="768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lumMod val="75000"/>
                        <a:lumOff val="25000"/>
                      </a:schemeClr>
                    </a:solidFill>
                    <a:latin typeface="Arial" panose="020B0604020202020204" pitchFamily="34" charset="0"/>
                    <a:cs typeface="Arial" panose="020B0604020202020204" pitchFamily="34" charset="0"/>
                  </a:rPr>
                  <a:t>Production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3" name="Rectangle 82"/>
              <p:cNvSpPr/>
              <p:nvPr/>
            </p:nvSpPr>
            <p:spPr>
              <a:xfrm>
                <a:off x="3235153" y="1674019"/>
                <a:ext cx="1332755" cy="7685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Purchasing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4" name="Rectangle 83"/>
              <p:cNvSpPr/>
              <p:nvPr/>
            </p:nvSpPr>
            <p:spPr>
              <a:xfrm>
                <a:off x="3234773" y="1575072"/>
                <a:ext cx="1332755" cy="768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Marketing</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85" name="Picture 14" descr="http://img5a.flixcart.com/image/video-glasses/j/e/h/domo-nhance-vr4-universal-virtual-reality-3d-headset-for-mobile-400x400-imae6jaaz8zgwavy.jpe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3309397" y="2695720"/>
                <a:ext cx="406050" cy="24829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6" descr="http://virtualperformance.esi-group.com/sites/virtualperformance.esi-group.com/files/pictures/G_MKT_RL_10_296_neon_statics_torsion1.JPEG"/>
              <p:cNvPicPr>
                <a:picLocks noChangeAspect="1" noChangeArrowheads="1"/>
              </p:cNvPicPr>
              <p:nvPr/>
            </p:nvPicPr>
            <p:blipFill rotWithShape="1">
              <a:blip r:embed="rId25" cstate="screen">
                <a:extLst>
                  <a:ext uri="{28A0092B-C50C-407E-A947-70E740481C1C}">
                    <a14:useLocalDpi xmlns:a14="http://schemas.microsoft.com/office/drawing/2010/main"/>
                  </a:ext>
                </a:extLst>
              </a:blip>
              <a:srcRect/>
              <a:stretch/>
            </p:blipFill>
            <p:spPr bwMode="auto">
              <a:xfrm>
                <a:off x="4050364" y="2649203"/>
                <a:ext cx="497321" cy="2826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http://proto3000.com/assets/uploads/Images/NewHeaderImages/PlasticPrototypin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3629224" y="2787446"/>
                <a:ext cx="363160" cy="38712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2" descr="http://logok.org/wp-content/uploads/2014/10/Internet-Explorer-logo.png"/>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l="28093" t="12909" r="22576" b="21316"/>
              <a:stretch/>
            </p:blipFill>
            <p:spPr bwMode="auto">
              <a:xfrm>
                <a:off x="3482966" y="3306318"/>
                <a:ext cx="255260" cy="27691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4" descr="http://iconizer.net/files/Crystal_Clear/orig/netscape.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3748816" y="3351260"/>
                <a:ext cx="227642" cy="231035"/>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3355367" y="1976471"/>
                <a:ext cx="626267"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3D Solid Model CAD</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1" name="TextBox 90"/>
              <p:cNvSpPr txBox="1"/>
              <p:nvPr/>
            </p:nvSpPr>
            <p:spPr>
              <a:xfrm>
                <a:off x="3698667" y="2512261"/>
                <a:ext cx="637027"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Stress Analysis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2" name="TextBox 91"/>
              <p:cNvSpPr txBox="1"/>
              <p:nvPr/>
            </p:nvSpPr>
            <p:spPr>
              <a:xfrm>
                <a:off x="3782399" y="2895812"/>
                <a:ext cx="643315"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Rapid Prototyping</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3" name="TextBox 92"/>
              <p:cNvSpPr txBox="1"/>
              <p:nvPr/>
            </p:nvSpPr>
            <p:spPr>
              <a:xfrm>
                <a:off x="3090302" y="3117462"/>
                <a:ext cx="887288"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Web Portals &amp; Intranets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4" name="TextBox 93"/>
              <p:cNvSpPr txBox="1"/>
              <p:nvPr/>
            </p:nvSpPr>
            <p:spPr>
              <a:xfrm>
                <a:off x="3937898" y="3128386"/>
                <a:ext cx="637027" cy="169277"/>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ERP, CRM, EDI</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5" name="Picture 28" descr="http://dcomputers.net/images/8244.Istock%205519523%20-3%20servers%20black%20tower%20small_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72254" y="3274522"/>
                <a:ext cx="417471" cy="29791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rotWithShape="1">
              <a:blip r:embed="rId29" cstate="screen">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3437367" y="2206111"/>
                <a:ext cx="896976" cy="341381"/>
              </a:xfrm>
              <a:prstGeom prst="rect">
                <a:avLst/>
              </a:prstGeom>
            </p:spPr>
          </p:pic>
          <p:sp>
            <p:nvSpPr>
              <p:cNvPr id="97" name="TextBox 96"/>
              <p:cNvSpPr txBox="1"/>
              <p:nvPr/>
            </p:nvSpPr>
            <p:spPr>
              <a:xfrm>
                <a:off x="3786954" y="1973042"/>
                <a:ext cx="702276"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Product Rendering</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23" name="TextBox 122"/>
            <p:cNvSpPr txBox="1"/>
            <p:nvPr/>
          </p:nvSpPr>
          <p:spPr>
            <a:xfrm>
              <a:off x="3933438" y="2745653"/>
              <a:ext cx="637027"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VR Visualization</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25" name="Group 124"/>
          <p:cNvGrpSpPr/>
          <p:nvPr/>
        </p:nvGrpSpPr>
        <p:grpSpPr>
          <a:xfrm>
            <a:off x="835737" y="1359244"/>
            <a:ext cx="7840719" cy="3589564"/>
            <a:chOff x="562005" y="855189"/>
            <a:chExt cx="7840719" cy="3589564"/>
          </a:xfrm>
        </p:grpSpPr>
        <p:cxnSp>
          <p:nvCxnSpPr>
            <p:cNvPr id="126" name="Straight Arrow Connector 125"/>
            <p:cNvCxnSpPr/>
            <p:nvPr/>
          </p:nvCxnSpPr>
          <p:spPr>
            <a:xfrm flipV="1">
              <a:off x="1187431" y="1039855"/>
              <a:ext cx="0" cy="3147078"/>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878270" y="4132102"/>
              <a:ext cx="7524454" cy="312651"/>
              <a:chOff x="694760" y="4048614"/>
              <a:chExt cx="6053570" cy="326790"/>
            </a:xfrm>
          </p:grpSpPr>
          <p:cxnSp>
            <p:nvCxnSpPr>
              <p:cNvPr id="131" name="Straight Arrow Connector 130"/>
              <p:cNvCxnSpPr/>
              <p:nvPr/>
            </p:nvCxnSpPr>
            <p:spPr>
              <a:xfrm>
                <a:off x="911775" y="4054405"/>
                <a:ext cx="5724641"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694760" y="4053703"/>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1970</a:t>
                </a:r>
                <a:endParaRPr lang="en-US" sz="1400" b="1" dirty="0">
                  <a:solidFill>
                    <a:schemeClr val="bg1"/>
                  </a:solidFill>
                  <a:latin typeface="Arial" panose="020B0604020202020204" pitchFamily="34" charset="0"/>
                  <a:cs typeface="Arial" panose="020B0604020202020204" pitchFamily="34" charset="0"/>
                </a:endParaRPr>
              </a:p>
            </p:txBody>
          </p:sp>
          <p:sp>
            <p:nvSpPr>
              <p:cNvPr id="133" name="TextBox 132"/>
              <p:cNvSpPr txBox="1"/>
              <p:nvPr/>
            </p:nvSpPr>
            <p:spPr>
              <a:xfrm>
                <a:off x="1818473" y="4053709"/>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1980</a:t>
                </a:r>
                <a:endParaRPr lang="en-US" sz="1400" b="1" dirty="0">
                  <a:solidFill>
                    <a:schemeClr val="bg1"/>
                  </a:solidFill>
                  <a:latin typeface="Arial" panose="020B0604020202020204" pitchFamily="34" charset="0"/>
                  <a:cs typeface="Arial" panose="020B0604020202020204" pitchFamily="34" charset="0"/>
                </a:endParaRPr>
              </a:p>
            </p:txBody>
          </p:sp>
          <p:sp>
            <p:nvSpPr>
              <p:cNvPr id="134" name="TextBox 133"/>
              <p:cNvSpPr txBox="1"/>
              <p:nvPr/>
            </p:nvSpPr>
            <p:spPr>
              <a:xfrm>
                <a:off x="2933838" y="4052434"/>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1990</a:t>
                </a:r>
                <a:endParaRPr lang="en-US" sz="1400" b="1" dirty="0">
                  <a:solidFill>
                    <a:schemeClr val="bg1"/>
                  </a:solidFill>
                  <a:latin typeface="Arial" panose="020B0604020202020204" pitchFamily="34" charset="0"/>
                  <a:cs typeface="Arial" panose="020B0604020202020204" pitchFamily="34" charset="0"/>
                </a:endParaRPr>
              </a:p>
            </p:txBody>
          </p:sp>
          <p:sp>
            <p:nvSpPr>
              <p:cNvPr id="135" name="TextBox 134"/>
              <p:cNvSpPr txBox="1"/>
              <p:nvPr/>
            </p:nvSpPr>
            <p:spPr>
              <a:xfrm>
                <a:off x="4049201" y="4051160"/>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2000</a:t>
                </a:r>
                <a:endParaRPr lang="en-US" sz="1400" b="1" dirty="0">
                  <a:solidFill>
                    <a:schemeClr val="bg1"/>
                  </a:solidFill>
                  <a:latin typeface="Arial" panose="020B0604020202020204" pitchFamily="34" charset="0"/>
                  <a:cs typeface="Arial" panose="020B0604020202020204" pitchFamily="34" charset="0"/>
                </a:endParaRPr>
              </a:p>
            </p:txBody>
          </p:sp>
          <p:sp>
            <p:nvSpPr>
              <p:cNvPr id="136" name="TextBox 135"/>
              <p:cNvSpPr txBox="1"/>
              <p:nvPr/>
            </p:nvSpPr>
            <p:spPr>
              <a:xfrm>
                <a:off x="5164567" y="4049886"/>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2010</a:t>
                </a:r>
                <a:endParaRPr lang="en-US" sz="1400" b="1" dirty="0">
                  <a:solidFill>
                    <a:schemeClr val="bg1"/>
                  </a:solidFill>
                  <a:latin typeface="Arial" panose="020B0604020202020204" pitchFamily="34" charset="0"/>
                  <a:cs typeface="Arial" panose="020B0604020202020204" pitchFamily="34" charset="0"/>
                </a:endParaRPr>
              </a:p>
            </p:txBody>
          </p:sp>
          <p:sp>
            <p:nvSpPr>
              <p:cNvPr id="137" name="TextBox 136"/>
              <p:cNvSpPr txBox="1"/>
              <p:nvPr/>
            </p:nvSpPr>
            <p:spPr>
              <a:xfrm>
                <a:off x="6279930" y="4048614"/>
                <a:ext cx="468400" cy="321695"/>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2020</a:t>
                </a:r>
                <a:endParaRPr lang="en-US" sz="1400" b="1" dirty="0">
                  <a:solidFill>
                    <a:schemeClr val="bg1"/>
                  </a:solidFill>
                  <a:latin typeface="Arial" panose="020B0604020202020204" pitchFamily="34" charset="0"/>
                  <a:cs typeface="Arial" panose="020B0604020202020204" pitchFamily="34" charset="0"/>
                </a:endParaRPr>
              </a:p>
            </p:txBody>
          </p:sp>
        </p:grpSp>
        <p:sp>
          <p:nvSpPr>
            <p:cNvPr id="128" name="TextBox 127"/>
            <p:cNvSpPr txBox="1"/>
            <p:nvPr/>
          </p:nvSpPr>
          <p:spPr>
            <a:xfrm>
              <a:off x="562005" y="855189"/>
              <a:ext cx="639919" cy="338554"/>
            </a:xfrm>
            <a:prstGeom prst="rect">
              <a:avLst/>
            </a:prstGeom>
            <a:noFill/>
          </p:spPr>
          <p:txBody>
            <a:bodyPr wrap="none" rtlCol="0">
              <a:spAutoFit/>
            </a:bodyPr>
            <a:lstStyle/>
            <a:p>
              <a:pPr algn="ctr">
                <a:spcBef>
                  <a:spcPct val="0"/>
                </a:spcBef>
              </a:pPr>
              <a:r>
                <a:rPr lang="en-US" sz="1600" b="1" dirty="0" smtClean="0">
                  <a:solidFill>
                    <a:schemeClr val="bg1"/>
                  </a:solidFill>
                  <a:latin typeface="Arial" panose="020B0604020202020204" pitchFamily="34" charset="0"/>
                  <a:ea typeface="微軟正黑體" pitchFamily="34" charset="-120"/>
                  <a:cs typeface="Arial" panose="020B0604020202020204" pitchFamily="34" charset="0"/>
                </a:rPr>
                <a:t>High</a:t>
              </a:r>
              <a:endParaRPr lang="en-US" sz="16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29" name="TextBox 128"/>
            <p:cNvSpPr txBox="1"/>
            <p:nvPr/>
          </p:nvSpPr>
          <p:spPr>
            <a:xfrm rot="16200000">
              <a:off x="-191714" y="2366817"/>
              <a:ext cx="2220480" cy="307777"/>
            </a:xfrm>
            <a:prstGeom prst="rect">
              <a:avLst/>
            </a:prstGeom>
            <a:noFill/>
          </p:spPr>
          <p:txBody>
            <a:bodyPr wrap="none" rtlCol="0">
              <a:spAutoFit/>
            </a:bodyPr>
            <a:lstStyle/>
            <a:p>
              <a:pPr algn="ctr">
                <a:spcBef>
                  <a:spcPct val="0"/>
                </a:spcBef>
              </a:pPr>
              <a:r>
                <a:rPr lang="en-US" altLang="zh-TW" sz="1400" b="1" dirty="0" smtClean="0">
                  <a:solidFill>
                    <a:schemeClr val="bg1"/>
                  </a:solidFill>
                </a:rPr>
                <a:t>Digital Ubiquitous Level</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130" name="TextBox 129"/>
            <p:cNvSpPr txBox="1"/>
            <p:nvPr/>
          </p:nvSpPr>
          <p:spPr>
            <a:xfrm>
              <a:off x="584639" y="3859396"/>
              <a:ext cx="595035" cy="338554"/>
            </a:xfrm>
            <a:prstGeom prst="rect">
              <a:avLst/>
            </a:prstGeom>
            <a:noFill/>
          </p:spPr>
          <p:txBody>
            <a:bodyPr wrap="none" rtlCol="0">
              <a:spAutoFit/>
            </a:bodyPr>
            <a:lstStyle/>
            <a:p>
              <a:pPr algn="ctr">
                <a:spcBef>
                  <a:spcPct val="0"/>
                </a:spcBef>
              </a:pPr>
              <a:r>
                <a:rPr lang="en-US" sz="1600" b="1" dirty="0" smtClean="0">
                  <a:solidFill>
                    <a:schemeClr val="bg1"/>
                  </a:solidFill>
                  <a:latin typeface="Arial" panose="020B0604020202020204" pitchFamily="34" charset="0"/>
                  <a:ea typeface="微軟正黑體" pitchFamily="34" charset="-120"/>
                  <a:cs typeface="Arial" panose="020B0604020202020204" pitchFamily="34" charset="0"/>
                </a:rPr>
                <a:t>Low</a:t>
              </a:r>
              <a:endParaRPr lang="en-US" sz="16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sp>
        <p:nvSpPr>
          <p:cNvPr id="138" name="Rectangle 137"/>
          <p:cNvSpPr/>
          <p:nvPr/>
        </p:nvSpPr>
        <p:spPr>
          <a:xfrm>
            <a:off x="2267744" y="2206299"/>
            <a:ext cx="1975334" cy="4741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smtClean="0">
                <a:solidFill>
                  <a:schemeClr val="tx1"/>
                </a:solidFill>
                <a:latin typeface="Arial" panose="020B0604020202020204" pitchFamily="34" charset="0"/>
                <a:ea typeface="微軟正黑體" pitchFamily="34" charset="-120"/>
                <a:cs typeface="Arial" panose="020B0604020202020204" pitchFamily="34" charset="0"/>
              </a:rPr>
              <a:t>Procurement</a:t>
            </a:r>
            <a:endParaRPr lang="en-US" sz="1800" b="1" dirty="0">
              <a:solidFill>
                <a:schemeClr val="tx1"/>
              </a:solidFill>
              <a:latin typeface="Arial" panose="020B0604020202020204" pitchFamily="34" charset="0"/>
              <a:ea typeface="微軟正黑體" pitchFamily="34" charset="-120"/>
              <a:cs typeface="Arial" panose="020B0604020202020204" pitchFamily="34" charset="0"/>
            </a:endParaRPr>
          </a:p>
        </p:txBody>
      </p:sp>
      <p:sp>
        <p:nvSpPr>
          <p:cNvPr id="139" name="Rectangle 138"/>
          <p:cNvSpPr/>
          <p:nvPr/>
        </p:nvSpPr>
        <p:spPr>
          <a:xfrm>
            <a:off x="3401762" y="1726376"/>
            <a:ext cx="2219833" cy="4991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Arial" panose="020B0604020202020204" pitchFamily="34" charset="0"/>
                <a:ea typeface="微軟正黑體" pitchFamily="34" charset="-120"/>
                <a:cs typeface="Arial" panose="020B0604020202020204" pitchFamily="34" charset="0"/>
              </a:rPr>
              <a:t>Marketing</a:t>
            </a:r>
            <a:endParaRPr lang="en-US" sz="1800" b="1" dirty="0">
              <a:solidFill>
                <a:schemeClr val="tx1"/>
              </a:solidFill>
              <a:latin typeface="Arial" panose="020B0604020202020204" pitchFamily="34" charset="0"/>
              <a:ea typeface="微軟正黑體" pitchFamily="34" charset="-120"/>
              <a:cs typeface="Arial" panose="020B0604020202020204" pitchFamily="34" charset="0"/>
            </a:endParaRPr>
          </a:p>
        </p:txBody>
      </p:sp>
      <p:sp>
        <p:nvSpPr>
          <p:cNvPr id="140" name="Rectangle 139"/>
          <p:cNvSpPr/>
          <p:nvPr/>
        </p:nvSpPr>
        <p:spPr>
          <a:xfrm>
            <a:off x="4775172" y="1218182"/>
            <a:ext cx="2207205" cy="494098"/>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Arial" panose="020B0604020202020204" pitchFamily="34" charset="0"/>
                <a:ea typeface="微軟正黑體" pitchFamily="34" charset="-120"/>
                <a:cs typeface="Arial" panose="020B0604020202020204" pitchFamily="34" charset="0"/>
              </a:rPr>
              <a:t> </a:t>
            </a:r>
            <a:r>
              <a:rPr lang="en-US" altLang="zh-TW" sz="1800" b="1" dirty="0" smtClean="0">
                <a:solidFill>
                  <a:schemeClr val="tx1"/>
                </a:solidFill>
                <a:latin typeface="Arial" panose="020B0604020202020204" pitchFamily="34" charset="0"/>
                <a:ea typeface="微軟正黑體" pitchFamily="34" charset="-120"/>
                <a:cs typeface="Arial" panose="020B0604020202020204" pitchFamily="34" charset="0"/>
              </a:rPr>
              <a:t>S</a:t>
            </a:r>
            <a:r>
              <a:rPr lang="en-US" sz="1800" b="1" dirty="0" smtClean="0">
                <a:solidFill>
                  <a:schemeClr val="tx1"/>
                </a:solidFill>
                <a:latin typeface="Arial" panose="020B0604020202020204" pitchFamily="34" charset="0"/>
                <a:ea typeface="微軟正黑體" pitchFamily="34" charset="-120"/>
                <a:cs typeface="Arial" panose="020B0604020202020204" pitchFamily="34" charset="0"/>
              </a:rPr>
              <a:t>upport</a:t>
            </a:r>
            <a:endParaRPr lang="en-US" sz="1800" b="1" dirty="0">
              <a:solidFill>
                <a:schemeClr val="tx1"/>
              </a:solidFill>
              <a:latin typeface="Arial" panose="020B0604020202020204" pitchFamily="34" charset="0"/>
              <a:ea typeface="微軟正黑體" pitchFamily="34" charset="-120"/>
              <a:cs typeface="Arial" panose="020B0604020202020204" pitchFamily="34" charset="0"/>
            </a:endParaRPr>
          </a:p>
        </p:txBody>
      </p:sp>
      <p:sp>
        <p:nvSpPr>
          <p:cNvPr id="141" name="Rectangle 140"/>
          <p:cNvSpPr/>
          <p:nvPr/>
        </p:nvSpPr>
        <p:spPr>
          <a:xfrm>
            <a:off x="4775145" y="712032"/>
            <a:ext cx="2207205" cy="4940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solidFill>
                  <a:schemeClr val="tx1"/>
                </a:solidFill>
                <a:latin typeface="Arial" panose="020B0604020202020204" pitchFamily="34" charset="0"/>
                <a:ea typeface="微軟正黑體" pitchFamily="34" charset="-120"/>
                <a:cs typeface="Arial" panose="020B0604020202020204" pitchFamily="34" charset="0"/>
              </a:rPr>
              <a:t>Logistics</a:t>
            </a:r>
            <a:endParaRPr lang="en-US" sz="1800" b="1" dirty="0">
              <a:solidFill>
                <a:schemeClr val="tx1"/>
              </a:solidFill>
              <a:latin typeface="Arial" panose="020B0604020202020204" pitchFamily="34" charset="0"/>
              <a:ea typeface="微軟正黑體" pitchFamily="34" charset="-120"/>
              <a:cs typeface="Arial" panose="020B0604020202020204" pitchFamily="34" charset="0"/>
            </a:endParaRPr>
          </a:p>
        </p:txBody>
      </p:sp>
      <p:sp>
        <p:nvSpPr>
          <p:cNvPr id="142" name="Rectangle 141"/>
          <p:cNvSpPr/>
          <p:nvPr/>
        </p:nvSpPr>
        <p:spPr>
          <a:xfrm>
            <a:off x="4809489" y="769226"/>
            <a:ext cx="2210314" cy="502881"/>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Arial" panose="020B0604020202020204" pitchFamily="34" charset="0"/>
                <a:ea typeface="微軟正黑體" pitchFamily="34" charset="-120"/>
                <a:cs typeface="Arial" panose="020B0604020202020204" pitchFamily="34" charset="0"/>
              </a:rPr>
              <a:t>Sales</a:t>
            </a:r>
            <a:endParaRPr lang="en-US" sz="1800" b="1" dirty="0">
              <a:solidFill>
                <a:schemeClr val="tx1"/>
              </a:solidFill>
              <a:latin typeface="Arial" panose="020B0604020202020204" pitchFamily="34" charset="0"/>
              <a:ea typeface="微軟正黑體" pitchFamily="34" charset="-120"/>
              <a:cs typeface="Arial" panose="020B0604020202020204" pitchFamily="34" charset="0"/>
            </a:endParaRPr>
          </a:p>
        </p:txBody>
      </p:sp>
      <p:grpSp>
        <p:nvGrpSpPr>
          <p:cNvPr id="12" name="Group 11"/>
          <p:cNvGrpSpPr/>
          <p:nvPr/>
        </p:nvGrpSpPr>
        <p:grpSpPr>
          <a:xfrm>
            <a:off x="1451040" y="2942266"/>
            <a:ext cx="1427780" cy="1648003"/>
            <a:chOff x="1177308" y="2654234"/>
            <a:chExt cx="1427780" cy="1648003"/>
          </a:xfrm>
        </p:grpSpPr>
        <p:grpSp>
          <p:nvGrpSpPr>
            <p:cNvPr id="30" name="Group 29"/>
            <p:cNvGrpSpPr/>
            <p:nvPr/>
          </p:nvGrpSpPr>
          <p:grpSpPr>
            <a:xfrm>
              <a:off x="1201924" y="2654234"/>
              <a:ext cx="1403164" cy="1648003"/>
              <a:chOff x="985900" y="2366203"/>
              <a:chExt cx="1403164" cy="1648003"/>
            </a:xfrm>
          </p:grpSpPr>
          <p:sp>
            <p:nvSpPr>
              <p:cNvPr id="31" name="Rectangle 30"/>
              <p:cNvSpPr/>
              <p:nvPr/>
            </p:nvSpPr>
            <p:spPr>
              <a:xfrm>
                <a:off x="1022896" y="2603026"/>
                <a:ext cx="1325169" cy="101461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dirty="0" smtClean="0">
                  <a:latin typeface="Arial" panose="020B0604020202020204" pitchFamily="34" charset="0"/>
                  <a:cs typeface="Arial" panose="020B0604020202020204" pitchFamily="34" charset="0"/>
                </a:endParaRPr>
              </a:p>
            </p:txBody>
          </p:sp>
          <p:sp>
            <p:nvSpPr>
              <p:cNvPr id="32" name="Rectangle 31"/>
              <p:cNvSpPr/>
              <p:nvPr/>
            </p:nvSpPr>
            <p:spPr>
              <a:xfrm>
                <a:off x="985900" y="3651082"/>
                <a:ext cx="1403164" cy="363124"/>
              </a:xfrm>
              <a:prstGeom prst="rect">
                <a:avLst/>
              </a:prstGeom>
              <a:solidFill>
                <a:srgbClr val="009999"/>
              </a:solidFill>
              <a:ln w="19050">
                <a:solidFill>
                  <a:srgbClr val="009999"/>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spcBef>
                    <a:spcPct val="0"/>
                  </a:spcBef>
                </a:pPr>
                <a:r>
                  <a:rPr lang="en-US" altLang="zh-TW" sz="1000" b="1" dirty="0" smtClean="0">
                    <a:solidFill>
                      <a:schemeClr val="bg1"/>
                    </a:solidFill>
                    <a:latin typeface="Arial" panose="020B0604020202020204" pitchFamily="34" charset="0"/>
                    <a:ea typeface="微軟正黑體" pitchFamily="34" charset="-120"/>
                    <a:cs typeface="Arial" panose="020B0604020202020204" pitchFamily="34" charset="0"/>
                  </a:rPr>
                  <a:t>Design/Produce Automation</a:t>
                </a:r>
                <a:endParaRPr lang="en-US" sz="10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3" name="Rectangle 32"/>
              <p:cNvSpPr/>
              <p:nvPr/>
            </p:nvSpPr>
            <p:spPr>
              <a:xfrm>
                <a:off x="1022896" y="2464533"/>
                <a:ext cx="1325169" cy="76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Design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Rectangle 33"/>
              <p:cNvSpPr/>
              <p:nvPr/>
            </p:nvSpPr>
            <p:spPr>
              <a:xfrm>
                <a:off x="1022896" y="2366203"/>
                <a:ext cx="1325169" cy="768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lumMod val="75000"/>
                        <a:lumOff val="25000"/>
                      </a:schemeClr>
                    </a:solidFill>
                    <a:latin typeface="Arial" panose="020B0604020202020204" pitchFamily="34" charset="0"/>
                    <a:cs typeface="Arial" panose="020B0604020202020204" pitchFamily="34" charset="0"/>
                  </a:rPr>
                  <a:t>Production</a:t>
                </a:r>
                <a:endParaRPr lang="en-US" sz="6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5" name="Picture 2" descr="http://protraincad.com/wp-content/uploads/2013/11/AutoCAD-1-2D-Sample-Drawing-Mechanical.png"/>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l="7940" t="4742" r="20599" b="21492"/>
              <a:stretch/>
            </p:blipFill>
            <p:spPr bwMode="auto">
              <a:xfrm>
                <a:off x="1573106" y="2654719"/>
                <a:ext cx="704559" cy="4767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tanishqengineering.com/images/refurbish-plc.jpg"/>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a:stretch/>
            </p:blipFill>
            <p:spPr bwMode="auto">
              <a:xfrm>
                <a:off x="1093401" y="3193231"/>
                <a:ext cx="551440" cy="3672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8" descr="http://dcomputers.net/images/8244.Istock%205519523%20-3%20servers%20black%20tower%20small_2.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1794391" y="3274653"/>
                <a:ext cx="410104" cy="29265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p:cNvSpPr txBox="1"/>
            <p:nvPr/>
          </p:nvSpPr>
          <p:spPr>
            <a:xfrm>
              <a:off x="1177308" y="3240516"/>
              <a:ext cx="787632" cy="246221"/>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Programmable Logic Controllers</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TextBox 38"/>
            <p:cNvSpPr txBox="1"/>
            <p:nvPr/>
          </p:nvSpPr>
          <p:spPr>
            <a:xfrm>
              <a:off x="1903328" y="3417840"/>
              <a:ext cx="637027" cy="169277"/>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Arial" panose="020B0604020202020204" pitchFamily="34" charset="0"/>
                  <a:cs typeface="Arial" panose="020B0604020202020204" pitchFamily="34" charset="0"/>
                </a:rPr>
                <a:t>MRP/EDI</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2" name="TextBox 121"/>
            <p:cNvSpPr txBox="1"/>
            <p:nvPr/>
          </p:nvSpPr>
          <p:spPr>
            <a:xfrm>
              <a:off x="1201600" y="2911483"/>
              <a:ext cx="787632" cy="169277"/>
            </a:xfrm>
            <a:prstGeom prst="rect">
              <a:avLst/>
            </a:prstGeom>
            <a:noFill/>
          </p:spPr>
          <p:txBody>
            <a:bodyPr wrap="square" rtlCol="0">
              <a:spAutoFit/>
            </a:bodyPr>
            <a:lstStyle/>
            <a:p>
              <a:pPr algn="ctr"/>
              <a:r>
                <a:rPr lang="en-US" sz="500" b="1" dirty="0">
                  <a:solidFill>
                    <a:schemeClr val="tx1">
                      <a:lumMod val="75000"/>
                      <a:lumOff val="25000"/>
                    </a:schemeClr>
                  </a:solidFill>
                  <a:latin typeface="Arial" panose="020B0604020202020204" pitchFamily="34" charset="0"/>
                  <a:cs typeface="Arial" panose="020B0604020202020204" pitchFamily="34" charset="0"/>
                </a:rPr>
                <a:t>2D Drafting </a:t>
              </a:r>
              <a:r>
                <a:rPr lang="en-US" sz="500" b="1" dirty="0" smtClean="0">
                  <a:solidFill>
                    <a:schemeClr val="tx1">
                      <a:lumMod val="75000"/>
                      <a:lumOff val="25000"/>
                    </a:schemeClr>
                  </a:solidFill>
                  <a:latin typeface="Arial" panose="020B0604020202020204" pitchFamily="34" charset="0"/>
                  <a:cs typeface="Arial" panose="020B0604020202020204" pitchFamily="34" charset="0"/>
                </a:rPr>
                <a:t>CAD</a:t>
              </a:r>
              <a:endParaRPr lang="en-US" sz="500" b="1"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4205646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dissolve">
                                      <p:cBhvr>
                                        <p:cTn id="21" dur="500"/>
                                        <p:tgtEl>
                                          <p:spTgt spid="13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138"/>
                                        </p:tgtEl>
                                      </p:cBhvr>
                                    </p:animEffect>
                                    <p:set>
                                      <p:cBhvr>
                                        <p:cTn id="26" dur="1" fill="hold">
                                          <p:stCondLst>
                                            <p:cond delay="499"/>
                                          </p:stCondLst>
                                        </p:cTn>
                                        <p:tgtEl>
                                          <p:spTgt spid="138"/>
                                        </p:tgtEl>
                                        <p:attrNameLst>
                                          <p:attrName>style.visibility</p:attrName>
                                        </p:attrNameLst>
                                      </p:cBhvr>
                                      <p:to>
                                        <p:strVal val="hidden"/>
                                      </p:to>
                                    </p:se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dissolve">
                                      <p:cBhvr>
                                        <p:cTn id="34" dur="500"/>
                                        <p:tgtEl>
                                          <p:spTgt spid="13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139"/>
                                        </p:tgtEl>
                                      </p:cBhvr>
                                    </p:animEffect>
                                    <p:set>
                                      <p:cBhvr>
                                        <p:cTn id="39" dur="1" fill="hold">
                                          <p:stCondLst>
                                            <p:cond delay="499"/>
                                          </p:stCondLst>
                                        </p:cTn>
                                        <p:tgtEl>
                                          <p:spTgt spid="139"/>
                                        </p:tgtEl>
                                        <p:attrNameLst>
                                          <p:attrName>style.visibility</p:attrName>
                                        </p:attrNameLst>
                                      </p:cBhvr>
                                      <p:to>
                                        <p:strVal val="hidden"/>
                                      </p:to>
                                    </p:se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dissolve">
                                      <p:cBhvr>
                                        <p:cTn id="43" dur="1000"/>
                                        <p:tgtEl>
                                          <p:spTgt spid="52"/>
                                        </p:tgtEl>
                                      </p:cBhvr>
                                    </p:animEffect>
                                  </p:childTnLst>
                                </p:cTn>
                              </p:par>
                            </p:childTnLst>
                          </p:cTn>
                        </p:par>
                        <p:par>
                          <p:cTn id="44" fill="hold">
                            <p:stCondLst>
                              <p:cond delay="1500"/>
                            </p:stCondLst>
                            <p:childTnLst>
                              <p:par>
                                <p:cTn id="45" presetID="9" presetClass="entr" presetSubtype="0" fill="hold" grpId="1" nodeType="after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dissolve">
                                      <p:cBhvr>
                                        <p:cTn id="47" dur="500"/>
                                        <p:tgtEl>
                                          <p:spTgt spid="140"/>
                                        </p:tgtEl>
                                      </p:cBhvr>
                                    </p:animEffect>
                                  </p:childTnLst>
                                </p:cTn>
                              </p:par>
                            </p:childTnLst>
                          </p:cTn>
                        </p:par>
                        <p:par>
                          <p:cTn id="48" fill="hold">
                            <p:stCondLst>
                              <p:cond delay="2000"/>
                            </p:stCondLst>
                            <p:childTnLst>
                              <p:par>
                                <p:cTn id="49" presetID="9" presetClass="entr" presetSubtype="0" fill="hold" grpId="1" nodeType="after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dissolve">
                                      <p:cBhvr>
                                        <p:cTn id="51" dur="500"/>
                                        <p:tgtEl>
                                          <p:spTgt spid="14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0" nodeType="clickEffect">
                                  <p:stCondLst>
                                    <p:cond delay="0"/>
                                  </p:stCondLst>
                                  <p:childTnLst>
                                    <p:animEffect transition="out" filter="dissolve">
                                      <p:cBhvr>
                                        <p:cTn id="55" dur="500"/>
                                        <p:tgtEl>
                                          <p:spTgt spid="141"/>
                                        </p:tgtEl>
                                      </p:cBhvr>
                                    </p:animEffect>
                                    <p:set>
                                      <p:cBhvr>
                                        <p:cTn id="56" dur="1" fill="hold">
                                          <p:stCondLst>
                                            <p:cond delay="499"/>
                                          </p:stCondLst>
                                        </p:cTn>
                                        <p:tgtEl>
                                          <p:spTgt spid="141"/>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140"/>
                                        </p:tgtEl>
                                      </p:cBhvr>
                                    </p:animEffect>
                                    <p:set>
                                      <p:cBhvr>
                                        <p:cTn id="59" dur="1" fill="hold">
                                          <p:stCondLst>
                                            <p:cond delay="499"/>
                                          </p:stCondLst>
                                        </p:cTn>
                                        <p:tgtEl>
                                          <p:spTgt spid="140"/>
                                        </p:tgtEl>
                                        <p:attrNameLst>
                                          <p:attrName>style.visibility</p:attrName>
                                        </p:attrNameLst>
                                      </p:cBhvr>
                                      <p:to>
                                        <p:strVal val="hidden"/>
                                      </p:to>
                                    </p:se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dissolve">
                                      <p:cBhvr>
                                        <p:cTn id="63" dur="1250"/>
                                        <p:tgtEl>
                                          <p:spTgt spid="98"/>
                                        </p:tgtEl>
                                      </p:cBhvr>
                                    </p:animEffect>
                                  </p:childTnLst>
                                </p:cTn>
                              </p:par>
                            </p:childTnLst>
                          </p:cTn>
                        </p:par>
                        <p:par>
                          <p:cTn id="64" fill="hold">
                            <p:stCondLst>
                              <p:cond delay="1750"/>
                            </p:stCondLst>
                            <p:childTnLst>
                              <p:par>
                                <p:cTn id="65" presetID="9" presetClass="entr" presetSubtype="0" fill="hold" grpId="0"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dissolve">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1" nodeType="clickEffect">
                                  <p:stCondLst>
                                    <p:cond delay="0"/>
                                  </p:stCondLst>
                                  <p:childTnLst>
                                    <p:animEffect transition="out" filter="dissolve">
                                      <p:cBhvr>
                                        <p:cTn id="71" dur="500"/>
                                        <p:tgtEl>
                                          <p:spTgt spid="142"/>
                                        </p:tgtEl>
                                      </p:cBhvr>
                                    </p:animEffect>
                                    <p:set>
                                      <p:cBhvr>
                                        <p:cTn id="72"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23528" y="1482204"/>
            <a:ext cx="4896544" cy="2890540"/>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24214" y="1132384"/>
            <a:ext cx="3581831" cy="2016224"/>
          </a:xfrm>
          <a:prstGeom prst="rect">
            <a:avLst/>
          </a:prstGeom>
        </p:spPr>
      </p:pic>
      <p:sp>
        <p:nvSpPr>
          <p:cNvPr id="5" name="Title 1"/>
          <p:cNvSpPr txBox="1">
            <a:spLocks/>
          </p:cNvSpPr>
          <p:nvPr/>
        </p:nvSpPr>
        <p:spPr>
          <a:xfrm>
            <a:off x="1115616" y="124272"/>
            <a:ext cx="828092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DIGITAL TWIN AND PRODUCT DESIGN</a:t>
            </a:r>
            <a:endParaRPr lang="zh-TW" altLang="en-US" sz="2800" b="1" dirty="0">
              <a:solidFill>
                <a:srgbClr val="FFC000"/>
              </a:solidFill>
            </a:endParaRPr>
          </a:p>
        </p:txBody>
      </p:sp>
      <p:sp>
        <p:nvSpPr>
          <p:cNvPr id="2" name="Rectangle 1"/>
          <p:cNvSpPr/>
          <p:nvPr/>
        </p:nvSpPr>
        <p:spPr>
          <a:xfrm>
            <a:off x="5436096" y="3541747"/>
            <a:ext cx="2121093" cy="830997"/>
          </a:xfrm>
          <a:prstGeom prst="rect">
            <a:avLst/>
          </a:prstGeom>
        </p:spPr>
        <p:txBody>
          <a:bodyPr wrap="none">
            <a:spAutoFit/>
          </a:bodyPr>
          <a:lstStyle/>
          <a:p>
            <a:pPr marL="233363" indent="-233363">
              <a:buFont typeface="Arial" charset="0"/>
              <a:buChar char="•"/>
            </a:pPr>
            <a:r>
              <a:rPr lang="id-ID" sz="2400" b="1" dirty="0" smtClean="0">
                <a:solidFill>
                  <a:schemeClr val="bg1"/>
                </a:solidFill>
                <a:latin typeface="Arial" panose="020B0604020202020204" pitchFamily="34" charset="0"/>
                <a:cs typeface="Arial" panose="020B0604020202020204" pitchFamily="34" charset="0"/>
              </a:rPr>
              <a:t>Digital </a:t>
            </a:r>
            <a:r>
              <a:rPr lang="id-ID" sz="2400" b="1" dirty="0" err="1" smtClean="0">
                <a:solidFill>
                  <a:schemeClr val="bg1"/>
                </a:solidFill>
                <a:latin typeface="Arial" panose="020B0604020202020204" pitchFamily="34" charset="0"/>
                <a:cs typeface="Arial" panose="020B0604020202020204" pitchFamily="34" charset="0"/>
              </a:rPr>
              <a:t>Twin</a:t>
            </a:r>
            <a:endParaRPr lang="en-US" sz="2400" b="1" dirty="0">
              <a:solidFill>
                <a:schemeClr val="bg1"/>
              </a:solidFill>
              <a:latin typeface="Arial" panose="020B0604020202020204" pitchFamily="34" charset="0"/>
              <a:cs typeface="Arial" panose="020B0604020202020204" pitchFamily="34" charset="0"/>
            </a:endParaRPr>
          </a:p>
          <a:p>
            <a:pPr marL="233363" indent="-233363">
              <a:buFont typeface="Arial" charset="0"/>
              <a:buChar char="•"/>
            </a:pPr>
            <a:r>
              <a:rPr lang="en-US" altLang="zh-TW" sz="2400" b="1" dirty="0" smtClean="0">
                <a:solidFill>
                  <a:schemeClr val="bg1"/>
                </a:solidFill>
                <a:latin typeface="Arial" panose="020B0604020202020204" pitchFamily="34" charset="0"/>
                <a:cs typeface="Arial" panose="020B0604020202020204" pitchFamily="34" charset="0"/>
              </a:rPr>
              <a:t>Avatar</a:t>
            </a:r>
            <a:endParaRPr lang="en-US" altLang="zh-TW"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05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up)">
                                      <p:cBhvr>
                                        <p:cTn id="16" dur="500"/>
                                        <p:tgtEl>
                                          <p:spTgt spid="2">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wipe(up)">
                                      <p:cBhvr>
                                        <p:cTn id="2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6654" y="2086132"/>
            <a:ext cx="4427198" cy="243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p:cNvSpPr txBox="1">
            <a:spLocks/>
          </p:cNvSpPr>
          <p:nvPr/>
        </p:nvSpPr>
        <p:spPr>
          <a:xfrm>
            <a:off x="446856" y="52264"/>
            <a:ext cx="858964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cs typeface="Arial" panose="020B0604020202020204" pitchFamily="34" charset="0"/>
              </a:rPr>
              <a:t>DIGITAL MANUFACTURING</a:t>
            </a:r>
            <a:endParaRPr lang="zh-TW" altLang="en-US" sz="2800" b="1" dirty="0">
              <a:solidFill>
                <a:srgbClr val="FFC000"/>
              </a:solidFill>
              <a:latin typeface="+mj-lt"/>
            </a:endParaRPr>
          </a:p>
        </p:txBody>
      </p:sp>
      <p:sp>
        <p:nvSpPr>
          <p:cNvPr id="2" name="Rectangle 1"/>
          <p:cNvSpPr/>
          <p:nvPr/>
        </p:nvSpPr>
        <p:spPr>
          <a:xfrm>
            <a:off x="1203752" y="1086037"/>
            <a:ext cx="3438236" cy="769441"/>
          </a:xfrm>
          <a:prstGeom prst="rect">
            <a:avLst/>
          </a:prstGeom>
        </p:spPr>
        <p:txBody>
          <a:bodyPr wrap="square">
            <a:spAutoFit/>
          </a:bodyPr>
          <a:lstStyle/>
          <a:p>
            <a:pPr marL="233363" indent="-233363">
              <a:buFont typeface="Arial" charset="0"/>
              <a:buChar char="•"/>
            </a:pPr>
            <a:r>
              <a:rPr lang="en-US" altLang="zh-TW" sz="2200" b="1" dirty="0" smtClean="0">
                <a:solidFill>
                  <a:schemeClr val="bg1"/>
                </a:solidFill>
                <a:latin typeface="Arial" panose="020B0604020202020204" pitchFamily="34" charset="0"/>
                <a:ea typeface="微軟正黑體" pitchFamily="34" charset="-120"/>
                <a:cs typeface="Arial" panose="020B0604020202020204" pitchFamily="34" charset="0"/>
              </a:rPr>
              <a:t>Virtual Simulation</a:t>
            </a:r>
          </a:p>
          <a:p>
            <a:pPr marL="233363" indent="-233363">
              <a:buFont typeface="Arial" charset="0"/>
              <a:buChar char="•"/>
            </a:pPr>
            <a:r>
              <a:rPr lang="en-US" sz="2200" b="1" dirty="0" smtClean="0">
                <a:solidFill>
                  <a:schemeClr val="bg1"/>
                </a:solidFill>
                <a:latin typeface="Arial" panose="020B0604020202020204" pitchFamily="34" charset="0"/>
                <a:ea typeface="微軟正黑體" pitchFamily="34" charset="-120"/>
                <a:cs typeface="Arial" panose="020B0604020202020204" pitchFamily="34" charset="0"/>
              </a:rPr>
              <a:t>Augmented Reality</a:t>
            </a:r>
            <a:endParaRPr lang="en-US" sz="2200" b="1" dirty="0">
              <a:solidFill>
                <a:schemeClr val="bg1"/>
              </a:solidFill>
              <a:latin typeface="Arial" panose="020B0604020202020204" pitchFamily="34" charset="0"/>
              <a:ea typeface="微軟正黑體" pitchFamily="34" charset="-12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4631868" y="1075405"/>
            <a:ext cx="4402324" cy="2476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10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12394" y="2179522"/>
            <a:ext cx="9079317" cy="1959738"/>
          </a:xfrm>
          <a:prstGeom prst="roundRect">
            <a:avLst>
              <a:gd name="adj" fmla="val 93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5496" y="2271606"/>
            <a:ext cx="3516118" cy="1790416"/>
          </a:xfrm>
          <a:prstGeom prst="rect">
            <a:avLst/>
          </a:prstGeom>
        </p:spPr>
      </p:pic>
      <p:sp>
        <p:nvSpPr>
          <p:cNvPr id="3" name="Rectangle 2"/>
          <p:cNvSpPr/>
          <p:nvPr/>
        </p:nvSpPr>
        <p:spPr>
          <a:xfrm>
            <a:off x="186421" y="4198531"/>
            <a:ext cx="3161443" cy="246221"/>
          </a:xfrm>
          <a:prstGeom prst="rect">
            <a:avLst/>
          </a:prstGeom>
        </p:spPr>
        <p:txBody>
          <a:bodyPr wrap="none">
            <a:spAutoFit/>
          </a:bodyPr>
          <a:lstStyle/>
          <a:p>
            <a:r>
              <a:rPr lang="en-US" sz="1000" i="1" dirty="0" smtClean="0">
                <a:solidFill>
                  <a:schemeClr val="bg1"/>
                </a:solidFill>
                <a:latin typeface="+mj-lt"/>
              </a:rPr>
              <a:t>Source: GE </a:t>
            </a:r>
            <a:r>
              <a:rPr lang="en-US" sz="1000" i="1" dirty="0">
                <a:solidFill>
                  <a:schemeClr val="bg1"/>
                </a:solidFill>
                <a:latin typeface="+mj-lt"/>
              </a:rPr>
              <a:t>Look ahead Posted September 30, 2015</a:t>
            </a:r>
            <a:endParaRPr lang="en-US" sz="1000" i="1" dirty="0">
              <a:solidFill>
                <a:schemeClr val="bg1"/>
              </a:solidFill>
              <a:effectLst/>
              <a:latin typeface="+mj-lt"/>
            </a:endParaRPr>
          </a:p>
        </p:txBody>
      </p:sp>
      <p:pic>
        <p:nvPicPr>
          <p:cNvPr id="6" name="Picture 5"/>
          <p:cNvPicPr>
            <a:picLocks noChangeAspect="1"/>
          </p:cNvPicPr>
          <p:nvPr/>
        </p:nvPicPr>
        <p:blipFill>
          <a:blip r:embed="rId4"/>
          <a:stretch>
            <a:fillRect/>
          </a:stretch>
        </p:blipFill>
        <p:spPr>
          <a:xfrm>
            <a:off x="3637040" y="2271606"/>
            <a:ext cx="3172149" cy="1785802"/>
          </a:xfrm>
          <a:prstGeom prst="rect">
            <a:avLst/>
          </a:prstGeom>
        </p:spPr>
      </p:pic>
      <p:sp>
        <p:nvSpPr>
          <p:cNvPr id="9" name="Rectangle 8"/>
          <p:cNvSpPr/>
          <p:nvPr/>
        </p:nvSpPr>
        <p:spPr>
          <a:xfrm>
            <a:off x="4158259" y="4181179"/>
            <a:ext cx="2141933" cy="246221"/>
          </a:xfrm>
          <a:prstGeom prst="rect">
            <a:avLst/>
          </a:prstGeom>
        </p:spPr>
        <p:txBody>
          <a:bodyPr wrap="none">
            <a:spAutoFit/>
          </a:bodyPr>
          <a:lstStyle/>
          <a:p>
            <a:r>
              <a:rPr lang="en-US" sz="1000" i="1" dirty="0" smtClean="0">
                <a:solidFill>
                  <a:schemeClr val="bg1"/>
                </a:solidFill>
                <a:latin typeface="+mj-lt"/>
              </a:rPr>
              <a:t>Source</a:t>
            </a:r>
            <a:r>
              <a:rPr lang="en-US" sz="1000" i="1" dirty="0">
                <a:solidFill>
                  <a:schemeClr val="bg1"/>
                </a:solidFill>
                <a:latin typeface="+mj-lt"/>
              </a:rPr>
              <a:t>: http://</a:t>
            </a:r>
            <a:r>
              <a:rPr lang="en-US" sz="1000" i="1" dirty="0" err="1">
                <a:solidFill>
                  <a:schemeClr val="bg1"/>
                </a:solidFill>
                <a:latin typeface="+mj-lt"/>
              </a:rPr>
              <a:t>www.gereports.com</a:t>
            </a:r>
            <a:r>
              <a:rPr lang="en-US" sz="1000" i="1" dirty="0">
                <a:solidFill>
                  <a:schemeClr val="bg1"/>
                </a:solidFill>
                <a:latin typeface="+mj-lt"/>
              </a:rPr>
              <a:t>/</a:t>
            </a:r>
            <a:endParaRPr lang="en-US" sz="1000" i="1" dirty="0">
              <a:solidFill>
                <a:schemeClr val="bg1"/>
              </a:solidFill>
              <a:effectLst/>
              <a:latin typeface="+mj-lt"/>
            </a:endParaRPr>
          </a:p>
        </p:txBody>
      </p:sp>
      <p:sp>
        <p:nvSpPr>
          <p:cNvPr id="10" name="Title 1"/>
          <p:cNvSpPr txBox="1">
            <a:spLocks/>
          </p:cNvSpPr>
          <p:nvPr/>
        </p:nvSpPr>
        <p:spPr>
          <a:xfrm>
            <a:off x="2627784" y="124272"/>
            <a:ext cx="648072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l"/>
            <a:r>
              <a:rPr lang="en-US" altLang="zh-TW" sz="2800" b="1" dirty="0" smtClean="0">
                <a:solidFill>
                  <a:srgbClr val="FFC000"/>
                </a:solidFill>
                <a:latin typeface="Arial" panose="020B0604020202020204" pitchFamily="34" charset="0"/>
                <a:cs typeface="Arial" panose="020B0604020202020204" pitchFamily="34" charset="0"/>
              </a:rPr>
              <a:t>DIGITAL TWIN</a:t>
            </a:r>
            <a:endParaRPr lang="zh-TW" altLang="en-US" sz="2800" b="1" dirty="0">
              <a:solidFill>
                <a:srgbClr val="FFC000"/>
              </a:solidFill>
            </a:endParaRPr>
          </a:p>
        </p:txBody>
      </p:sp>
      <p:sp>
        <p:nvSpPr>
          <p:cNvPr id="11" name="AutoShape 2" descr="nknown.gif"/>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296" y="2260724"/>
            <a:ext cx="1976184" cy="1796077"/>
          </a:xfrm>
          <a:prstGeom prst="rect">
            <a:avLst/>
          </a:prstGeom>
        </p:spPr>
      </p:pic>
      <p:pic>
        <p:nvPicPr>
          <p:cNvPr id="14" name="Picture 13"/>
          <p:cNvPicPr>
            <a:picLocks noChangeAspect="1"/>
          </p:cNvPicPr>
          <p:nvPr/>
        </p:nvPicPr>
        <p:blipFill>
          <a:blip r:embed="rId6"/>
          <a:stretch>
            <a:fillRect/>
          </a:stretch>
        </p:blipFill>
        <p:spPr>
          <a:xfrm>
            <a:off x="6157320" y="181159"/>
            <a:ext cx="2375120" cy="1579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14"/>
          <p:cNvSpPr/>
          <p:nvPr/>
        </p:nvSpPr>
        <p:spPr>
          <a:xfrm>
            <a:off x="6822555" y="4181179"/>
            <a:ext cx="2141933" cy="246221"/>
          </a:xfrm>
          <a:prstGeom prst="rect">
            <a:avLst/>
          </a:prstGeom>
        </p:spPr>
        <p:txBody>
          <a:bodyPr wrap="none">
            <a:spAutoFit/>
          </a:bodyPr>
          <a:lstStyle/>
          <a:p>
            <a:r>
              <a:rPr lang="en-US" sz="1000" i="1" dirty="0" smtClean="0">
                <a:solidFill>
                  <a:schemeClr val="bg1"/>
                </a:solidFill>
                <a:latin typeface="+mj-lt"/>
              </a:rPr>
              <a:t>Source</a:t>
            </a:r>
            <a:r>
              <a:rPr lang="en-US" sz="1000" i="1" dirty="0">
                <a:solidFill>
                  <a:schemeClr val="bg1"/>
                </a:solidFill>
                <a:latin typeface="+mj-lt"/>
              </a:rPr>
              <a:t>: http://</a:t>
            </a:r>
            <a:r>
              <a:rPr lang="en-US" sz="1000" i="1" dirty="0" err="1">
                <a:solidFill>
                  <a:schemeClr val="bg1"/>
                </a:solidFill>
                <a:latin typeface="+mj-lt"/>
              </a:rPr>
              <a:t>www.gereports.com</a:t>
            </a:r>
            <a:r>
              <a:rPr lang="en-US" sz="1000" i="1" dirty="0">
                <a:solidFill>
                  <a:schemeClr val="bg1"/>
                </a:solidFill>
                <a:latin typeface="+mj-lt"/>
              </a:rPr>
              <a:t>/</a:t>
            </a:r>
            <a:endParaRPr lang="en-US" sz="1000" i="1" dirty="0">
              <a:solidFill>
                <a:schemeClr val="bg1"/>
              </a:solidFill>
              <a:effectLst/>
              <a:latin typeface="+mj-lt"/>
            </a:endParaRPr>
          </a:p>
        </p:txBody>
      </p:sp>
      <p:sp>
        <p:nvSpPr>
          <p:cNvPr id="16" name="Rectangle 15"/>
          <p:cNvSpPr/>
          <p:nvPr/>
        </p:nvSpPr>
        <p:spPr>
          <a:xfrm>
            <a:off x="5705765" y="1760612"/>
            <a:ext cx="3340979" cy="246221"/>
          </a:xfrm>
          <a:prstGeom prst="rect">
            <a:avLst/>
          </a:prstGeom>
        </p:spPr>
        <p:txBody>
          <a:bodyPr wrap="none">
            <a:spAutoFit/>
          </a:bodyPr>
          <a:lstStyle/>
          <a:p>
            <a:r>
              <a:rPr lang="en-US" sz="1000" i="1" dirty="0" smtClean="0">
                <a:solidFill>
                  <a:schemeClr val="bg1"/>
                </a:solidFill>
                <a:latin typeface="+mj-lt"/>
              </a:rPr>
              <a:t>Source</a:t>
            </a:r>
            <a:r>
              <a:rPr lang="en-US" sz="1000" i="1" dirty="0">
                <a:solidFill>
                  <a:schemeClr val="bg1"/>
                </a:solidFill>
                <a:latin typeface="+mj-lt"/>
              </a:rPr>
              <a:t>: http://</a:t>
            </a:r>
            <a:r>
              <a:rPr lang="en-US" sz="1000" i="1" dirty="0" err="1">
                <a:solidFill>
                  <a:schemeClr val="bg1"/>
                </a:solidFill>
                <a:latin typeface="+mj-lt"/>
              </a:rPr>
              <a:t>www.fastwayengineering.com</a:t>
            </a:r>
            <a:r>
              <a:rPr lang="en-US" sz="1000" i="1" dirty="0">
                <a:solidFill>
                  <a:schemeClr val="bg1"/>
                </a:solidFill>
                <a:latin typeface="+mj-lt"/>
              </a:rPr>
              <a:t>/digital-twin/</a:t>
            </a:r>
            <a:endParaRPr lang="en-US" sz="1000" i="1" dirty="0">
              <a:solidFill>
                <a:schemeClr val="bg1"/>
              </a:solidFill>
              <a:effectLst/>
              <a:latin typeface="+mj-lt"/>
            </a:endParaRPr>
          </a:p>
        </p:txBody>
      </p:sp>
    </p:spTree>
    <p:extLst>
      <p:ext uri="{BB962C8B-B14F-4D97-AF65-F5344CB8AC3E}">
        <p14:creationId xmlns:p14="http://schemas.microsoft.com/office/powerpoint/2010/main" val="997010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31640" y="2050736"/>
            <a:ext cx="6285844" cy="3094352"/>
          </a:xfrm>
          <a:prstGeom prst="rect">
            <a:avLst/>
          </a:prstGeom>
          <a:solidFill>
            <a:srgbClr val="FFF8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sz="1210" dirty="0"/>
          </a:p>
        </p:txBody>
      </p:sp>
      <p:sp>
        <p:nvSpPr>
          <p:cNvPr id="42" name="文字方塊 41"/>
          <p:cNvSpPr txBox="1"/>
          <p:nvPr/>
        </p:nvSpPr>
        <p:spPr>
          <a:xfrm>
            <a:off x="1665405" y="3292624"/>
            <a:ext cx="2495695" cy="1027111"/>
          </a:xfrm>
          <a:prstGeom prst="rect">
            <a:avLst/>
          </a:prstGeom>
          <a:noFill/>
        </p:spPr>
        <p:txBody>
          <a:bodyPr wrap="none" rtlCol="0">
            <a:spAutoFit/>
          </a:bodyPr>
          <a:lstStyle/>
          <a:p>
            <a:r>
              <a:rPr lang="en-US" altLang="zh-TW" sz="3301" b="1" dirty="0">
                <a:solidFill>
                  <a:schemeClr val="bg2">
                    <a:lumMod val="90000"/>
                  </a:schemeClr>
                </a:solidFill>
              </a:rPr>
              <a:t>INDUSTRIAL </a:t>
            </a:r>
          </a:p>
          <a:p>
            <a:r>
              <a:rPr lang="en-US" altLang="zh-TW" sz="3301" b="1" dirty="0">
                <a:solidFill>
                  <a:schemeClr val="bg2">
                    <a:lumMod val="90000"/>
                  </a:schemeClr>
                </a:solidFill>
              </a:rPr>
              <a:t>REVOLUTIONS</a:t>
            </a:r>
            <a:endParaRPr lang="zh-TW" altLang="en-US" sz="3301" b="1" dirty="0">
              <a:solidFill>
                <a:schemeClr val="bg2">
                  <a:lumMod val="90000"/>
                </a:schemeClr>
              </a:solidFill>
            </a:endParaRPr>
          </a:p>
        </p:txBody>
      </p:sp>
      <p:grpSp>
        <p:nvGrpSpPr>
          <p:cNvPr id="14" name="Group 13"/>
          <p:cNvGrpSpPr/>
          <p:nvPr/>
        </p:nvGrpSpPr>
        <p:grpSpPr>
          <a:xfrm>
            <a:off x="4583324" y="856367"/>
            <a:ext cx="2962468" cy="4092441"/>
            <a:chOff x="4583324" y="856367"/>
            <a:chExt cx="2962468" cy="4092441"/>
          </a:xfrm>
        </p:grpSpPr>
        <p:pic>
          <p:nvPicPr>
            <p:cNvPr id="51" name="Picture 1"/>
            <p:cNvPicPr>
              <a:picLocks noChangeAspect="1"/>
            </p:cNvPicPr>
            <p:nvPr/>
          </p:nvPicPr>
          <p:blipFill>
            <a:blip r:embed="rId3" cstate="print"/>
            <a:stretch>
              <a:fillRect/>
            </a:stretch>
          </p:blipFill>
          <p:spPr>
            <a:xfrm>
              <a:off x="4587967" y="1261918"/>
              <a:ext cx="2793612" cy="2704664"/>
            </a:xfrm>
            <a:prstGeom prst="ellipse">
              <a:avLst/>
            </a:prstGeom>
            <a:noFill/>
            <a:ln>
              <a:noFill/>
            </a:ln>
            <a:effectLst>
              <a:glow>
                <a:schemeClr val="accent1"/>
              </a:glow>
              <a:softEdge rad="112500"/>
            </a:effectLst>
          </p:spPr>
        </p:pic>
        <p:sp>
          <p:nvSpPr>
            <p:cNvPr id="34" name="橢圓 33"/>
            <p:cNvSpPr/>
            <p:nvPr/>
          </p:nvSpPr>
          <p:spPr>
            <a:xfrm>
              <a:off x="4583324" y="1255881"/>
              <a:ext cx="2748187" cy="2748187"/>
            </a:xfrm>
            <a:prstGeom prst="ellipse">
              <a:avLst/>
            </a:prstGeom>
            <a:solidFill>
              <a:schemeClr val="bg2">
                <a:lumMod val="90000"/>
                <a:alpha val="51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sz="1210"/>
            </a:p>
          </p:txBody>
        </p:sp>
        <p:sp>
          <p:nvSpPr>
            <p:cNvPr id="22" name="TextBox 21"/>
            <p:cNvSpPr txBox="1"/>
            <p:nvPr/>
          </p:nvSpPr>
          <p:spPr>
            <a:xfrm>
              <a:off x="4898463" y="1144399"/>
              <a:ext cx="1117807" cy="415627"/>
            </a:xfrm>
            <a:prstGeom prst="rect">
              <a:avLst/>
            </a:prstGeom>
            <a:noFill/>
          </p:spPr>
          <p:txBody>
            <a:bodyPr wrap="none" rtlCol="0">
              <a:spAutoFit/>
            </a:bodyPr>
            <a:lstStyle/>
            <a:p>
              <a:r>
                <a:rPr lang="en-US" sz="2101" b="1" dirty="0">
                  <a:solidFill>
                    <a:srgbClr val="FF7C80"/>
                  </a:solidFill>
                  <a:latin typeface="Calibri"/>
                  <a:cs typeface="Calibri"/>
                </a:rPr>
                <a:t>FOURTH</a:t>
              </a:r>
            </a:p>
          </p:txBody>
        </p:sp>
        <p:grpSp>
          <p:nvGrpSpPr>
            <p:cNvPr id="35" name="群組 34"/>
            <p:cNvGrpSpPr/>
            <p:nvPr/>
          </p:nvGrpSpPr>
          <p:grpSpPr>
            <a:xfrm>
              <a:off x="5144538" y="1144399"/>
              <a:ext cx="2401254" cy="3804409"/>
              <a:chOff x="5660502" y="1234658"/>
              <a:chExt cx="3453535" cy="5471584"/>
            </a:xfrm>
          </p:grpSpPr>
          <p:pic>
            <p:nvPicPr>
              <p:cNvPr id="73" name="Picture 72" descr="未命名-1-02.png"/>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6381" y="1562152"/>
                <a:ext cx="914400" cy="896112"/>
              </a:xfrm>
              <a:prstGeom prst="rect">
                <a:avLst/>
              </a:prstGeom>
            </p:spPr>
          </p:pic>
          <p:pic>
            <p:nvPicPr>
              <p:cNvPr id="74" name="Picture 73" descr="未命名-1-03.png"/>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055915" y="5362074"/>
                <a:ext cx="914400" cy="896112"/>
              </a:xfrm>
              <a:prstGeom prst="rect">
                <a:avLst/>
              </a:prstGeom>
            </p:spPr>
          </p:pic>
          <p:pic>
            <p:nvPicPr>
              <p:cNvPr id="75" name="Picture 74" descr="未命名-1-04.png"/>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1457" y="3569850"/>
                <a:ext cx="914400" cy="896112"/>
              </a:xfrm>
              <a:prstGeom prst="rect">
                <a:avLst/>
              </a:prstGeom>
            </p:spPr>
          </p:pic>
          <p:pic>
            <p:nvPicPr>
              <p:cNvPr id="76" name="Picture 75" descr="未命名-1-05.png"/>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99637" y="4623563"/>
                <a:ext cx="914400" cy="896112"/>
              </a:xfrm>
              <a:prstGeom prst="rect">
                <a:avLst/>
              </a:prstGeom>
            </p:spPr>
          </p:pic>
          <p:pic>
            <p:nvPicPr>
              <p:cNvPr id="77" name="Picture 76" descr="未命名-1-06.png"/>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60502" y="4914018"/>
                <a:ext cx="914400" cy="896112"/>
              </a:xfrm>
              <a:prstGeom prst="rect">
                <a:avLst/>
              </a:prstGeom>
            </p:spPr>
          </p:pic>
          <p:pic>
            <p:nvPicPr>
              <p:cNvPr id="78" name="Picture 77" descr="未命名-1-07.png"/>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087843" y="1234658"/>
                <a:ext cx="914400" cy="896112"/>
              </a:xfrm>
              <a:prstGeom prst="rect">
                <a:avLst/>
              </a:prstGeom>
            </p:spPr>
          </p:pic>
          <p:pic>
            <p:nvPicPr>
              <p:cNvPr id="79" name="Picture 78" descr="未命名-1-08.png"/>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61294" y="2458264"/>
                <a:ext cx="914400" cy="896112"/>
              </a:xfrm>
              <a:prstGeom prst="rect">
                <a:avLst/>
              </a:prstGeom>
            </p:spPr>
          </p:pic>
          <p:pic>
            <p:nvPicPr>
              <p:cNvPr id="80" name="Picture 79" descr="未命名-1-09.png"/>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055915" y="4180111"/>
                <a:ext cx="914400" cy="896112"/>
              </a:xfrm>
              <a:prstGeom prst="rect">
                <a:avLst/>
              </a:prstGeom>
            </p:spPr>
          </p:pic>
          <p:pic>
            <p:nvPicPr>
              <p:cNvPr id="81" name="Picture 80" descr="未命名-1-10.png"/>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06679" y="5810131"/>
                <a:ext cx="914400" cy="896111"/>
              </a:xfrm>
              <a:prstGeom prst="rect">
                <a:avLst/>
              </a:prstGeom>
            </p:spPr>
          </p:pic>
        </p:grpSp>
        <p:grpSp>
          <p:nvGrpSpPr>
            <p:cNvPr id="2" name="群組 1"/>
            <p:cNvGrpSpPr/>
            <p:nvPr/>
          </p:nvGrpSpPr>
          <p:grpSpPr>
            <a:xfrm>
              <a:off x="4716116" y="856367"/>
              <a:ext cx="750369" cy="1156562"/>
              <a:chOff x="5038505" y="1045527"/>
              <a:chExt cx="1079197" cy="1663393"/>
            </a:xfrm>
            <a:effectLst>
              <a:outerShdw blurRad="50800" dist="38100" dir="2700000" algn="tl" rotWithShape="0">
                <a:prstClr val="black">
                  <a:alpha val="40000"/>
                </a:prstClr>
              </a:outerShdw>
            </a:effectLst>
          </p:grpSpPr>
          <p:sp>
            <p:nvSpPr>
              <p:cNvPr id="55" name="Isosceles Triangle 54"/>
              <p:cNvSpPr/>
              <p:nvPr/>
            </p:nvSpPr>
            <p:spPr>
              <a:xfrm rot="5400000">
                <a:off x="5238005" y="996493"/>
                <a:ext cx="370433" cy="468501"/>
              </a:xfrm>
              <a:prstGeom prst="triangle">
                <a:avLst/>
              </a:prstGeom>
              <a:solidFill>
                <a:srgbClr val="FF7C80"/>
              </a:solidFill>
              <a:ln>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cxnSp>
            <p:nvCxnSpPr>
              <p:cNvPr id="56" name="Straight Connector 55"/>
              <p:cNvCxnSpPr/>
              <p:nvPr/>
            </p:nvCxnSpPr>
            <p:spPr>
              <a:xfrm>
                <a:off x="5188971" y="1045527"/>
                <a:ext cx="0" cy="978988"/>
              </a:xfrm>
              <a:prstGeom prst="line">
                <a:avLst/>
              </a:prstGeom>
              <a:ln w="38100" cmpd="sng">
                <a:solidFill>
                  <a:srgbClr val="FF7C80"/>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5038505" y="2024541"/>
                <a:ext cx="1079197" cy="684379"/>
              </a:xfrm>
              <a:prstGeom prst="rect">
                <a:avLst/>
              </a:prstGeom>
              <a:solidFill>
                <a:srgbClr val="FF7C80"/>
              </a:solidFill>
              <a:ln>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grpSp>
        <p:sp>
          <p:nvSpPr>
            <p:cNvPr id="46" name="TextBox 45"/>
            <p:cNvSpPr txBox="1"/>
            <p:nvPr/>
          </p:nvSpPr>
          <p:spPr>
            <a:xfrm>
              <a:off x="4665156" y="1612390"/>
              <a:ext cx="851145" cy="338554"/>
            </a:xfrm>
            <a:prstGeom prst="rect">
              <a:avLst/>
            </a:prstGeom>
            <a:noFill/>
          </p:spPr>
          <p:txBody>
            <a:bodyPr wrap="square" rtlCol="0">
              <a:spAutoFit/>
            </a:bodyPr>
            <a:lstStyle/>
            <a:p>
              <a:pPr algn="ctr">
                <a:spcBef>
                  <a:spcPts val="450"/>
                </a:spcBef>
              </a:pPr>
              <a:r>
                <a:rPr lang="en-US" sz="800" b="1" dirty="0" smtClean="0">
                  <a:solidFill>
                    <a:srgbClr val="FFFF00"/>
                  </a:solidFill>
                  <a:ea typeface="DFPLiHei-Md"/>
                  <a:cs typeface="DFPLiHei-Md"/>
                </a:rPr>
                <a:t>SMART </a:t>
              </a:r>
              <a:r>
                <a:rPr lang="en-US" sz="800" b="1" dirty="0">
                  <a:solidFill>
                    <a:srgbClr val="FFFF00"/>
                  </a:solidFill>
                  <a:ea typeface="DFPLiHei-Md"/>
                  <a:cs typeface="DFPLiHei-Md"/>
                </a:rPr>
                <a:t>FACTORY</a:t>
              </a:r>
            </a:p>
          </p:txBody>
        </p:sp>
      </p:grpSp>
      <p:grpSp>
        <p:nvGrpSpPr>
          <p:cNvPr id="5" name="Group 4"/>
          <p:cNvGrpSpPr/>
          <p:nvPr/>
        </p:nvGrpSpPr>
        <p:grpSpPr>
          <a:xfrm>
            <a:off x="1414918" y="1501050"/>
            <a:ext cx="869950" cy="1560395"/>
            <a:chOff x="1414918" y="1501050"/>
            <a:chExt cx="869950" cy="1560395"/>
          </a:xfrm>
        </p:grpSpPr>
        <p:cxnSp>
          <p:nvCxnSpPr>
            <p:cNvPr id="13" name="Straight Connector 12"/>
            <p:cNvCxnSpPr/>
            <p:nvPr/>
          </p:nvCxnSpPr>
          <p:spPr>
            <a:xfrm>
              <a:off x="1625594" y="1501050"/>
              <a:ext cx="0" cy="432340"/>
            </a:xfrm>
            <a:prstGeom prst="line">
              <a:avLst/>
            </a:prstGeom>
            <a:ln w="38100" cmpd="sng">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442553" y="1905027"/>
              <a:ext cx="810721" cy="1156418"/>
            </a:xfrm>
            <a:prstGeom prst="rect">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sp>
          <p:nvSpPr>
            <p:cNvPr id="16" name="Isosceles Triangle 15"/>
            <p:cNvSpPr/>
            <p:nvPr/>
          </p:nvSpPr>
          <p:spPr>
            <a:xfrm rot="5400000">
              <a:off x="1659689" y="1466957"/>
              <a:ext cx="257563" cy="325750"/>
            </a:xfrm>
            <a:prstGeom prst="triangle">
              <a:avLst/>
            </a:prstGeom>
            <a:solidFill>
              <a:srgbClr val="FF0000"/>
            </a:solidFill>
            <a:ln>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solidFill>
                  <a:srgbClr val="FF0000"/>
                </a:solidFill>
              </a:endParaRPr>
            </a:p>
          </p:txBody>
        </p:sp>
        <p:sp>
          <p:nvSpPr>
            <p:cNvPr id="19" name="TextBox 18"/>
            <p:cNvSpPr txBox="1"/>
            <p:nvPr/>
          </p:nvSpPr>
          <p:spPr>
            <a:xfrm>
              <a:off x="1674264" y="1677387"/>
              <a:ext cx="531043" cy="278538"/>
            </a:xfrm>
            <a:prstGeom prst="rect">
              <a:avLst/>
            </a:prstGeom>
            <a:noFill/>
          </p:spPr>
          <p:txBody>
            <a:bodyPr wrap="none" rtlCol="0">
              <a:spAutoFit/>
            </a:bodyPr>
            <a:lstStyle/>
            <a:p>
              <a:r>
                <a:rPr lang="en-US" sz="1210" b="1" dirty="0">
                  <a:solidFill>
                    <a:srgbClr val="FF0000"/>
                  </a:solidFill>
                  <a:latin typeface="Calibri"/>
                  <a:cs typeface="Calibri"/>
                </a:rPr>
                <a:t>FIRST</a:t>
              </a:r>
            </a:p>
          </p:txBody>
        </p:sp>
        <p:sp>
          <p:nvSpPr>
            <p:cNvPr id="39" name="TextBox 38"/>
            <p:cNvSpPr txBox="1"/>
            <p:nvPr/>
          </p:nvSpPr>
          <p:spPr>
            <a:xfrm>
              <a:off x="1414918" y="2008495"/>
              <a:ext cx="869950" cy="338554"/>
            </a:xfrm>
            <a:prstGeom prst="rect">
              <a:avLst/>
            </a:prstGeom>
            <a:noFill/>
          </p:spPr>
          <p:txBody>
            <a:bodyPr wrap="square" rtlCol="0">
              <a:spAutoFit/>
            </a:bodyPr>
            <a:lstStyle/>
            <a:p>
              <a:pPr algn="ctr">
                <a:spcBef>
                  <a:spcPts val="450"/>
                </a:spcBef>
              </a:pPr>
              <a:r>
                <a:rPr lang="en-US" altLang="zh-TW" sz="800" b="1" dirty="0">
                  <a:solidFill>
                    <a:srgbClr val="FFFF00"/>
                  </a:solidFill>
                  <a:ea typeface="DFPLiHei-Md"/>
                  <a:cs typeface="DFPLiHei-Md"/>
                </a:rPr>
                <a:t>MECHANICAL PRODUCITON</a:t>
              </a:r>
            </a:p>
          </p:txBody>
        </p:sp>
        <p:pic>
          <p:nvPicPr>
            <p:cNvPr id="1026" name="Picture 2" descr="http://www.sipdsls.cn/KeJiGuan/UploadFiles_5808/201406/%E8%92%B8%E6%B1%BD%E6%9C%BA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42552" y="2383853"/>
              <a:ext cx="810721" cy="510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96804" y="2867700"/>
              <a:ext cx="673292" cy="192539"/>
            </a:xfrm>
            <a:prstGeom prst="rect">
              <a:avLst/>
            </a:prstGeom>
          </p:spPr>
          <p:txBody>
            <a:bodyPr wrap="none">
              <a:spAutoFit/>
            </a:bodyPr>
            <a:lstStyle/>
            <a:p>
              <a:pPr algn="ctr">
                <a:spcBef>
                  <a:spcPts val="450"/>
                </a:spcBef>
              </a:pPr>
              <a:r>
                <a:rPr lang="en-US" altLang="zh-TW" sz="750" b="1" dirty="0">
                  <a:solidFill>
                    <a:schemeClr val="bg1"/>
                  </a:solidFill>
                  <a:ea typeface="DFPLiHei-Md"/>
                  <a:cs typeface="DFPLiHei-Md"/>
                </a:rPr>
                <a:t>Steam Engine</a:t>
              </a:r>
            </a:p>
          </p:txBody>
        </p:sp>
      </p:grpSp>
      <p:grpSp>
        <p:nvGrpSpPr>
          <p:cNvPr id="6" name="Group 5"/>
          <p:cNvGrpSpPr/>
          <p:nvPr/>
        </p:nvGrpSpPr>
        <p:grpSpPr>
          <a:xfrm>
            <a:off x="2487694" y="1278734"/>
            <a:ext cx="901862" cy="1757119"/>
            <a:chOff x="2487694" y="1278734"/>
            <a:chExt cx="901862" cy="1757119"/>
          </a:xfrm>
        </p:grpSpPr>
        <p:grpSp>
          <p:nvGrpSpPr>
            <p:cNvPr id="11" name="Group 10"/>
            <p:cNvGrpSpPr/>
            <p:nvPr/>
          </p:nvGrpSpPr>
          <p:grpSpPr>
            <a:xfrm>
              <a:off x="2672885" y="1278734"/>
              <a:ext cx="325750" cy="478332"/>
              <a:chOff x="2105719" y="1652985"/>
              <a:chExt cx="468501" cy="687948"/>
            </a:xfrm>
            <a:solidFill>
              <a:srgbClr val="33CCCC"/>
            </a:solidFill>
            <a:effectLst>
              <a:outerShdw blurRad="50800" dist="38100" dir="2700000" algn="tl" rotWithShape="0">
                <a:prstClr val="black">
                  <a:alpha val="40000"/>
                </a:prstClr>
              </a:outerShdw>
            </a:effectLst>
          </p:grpSpPr>
          <p:cxnSp>
            <p:nvCxnSpPr>
              <p:cNvPr id="36" name="Straight Connector 35"/>
              <p:cNvCxnSpPr/>
              <p:nvPr/>
            </p:nvCxnSpPr>
            <p:spPr>
              <a:xfrm>
                <a:off x="2105719" y="1652985"/>
                <a:ext cx="0" cy="687948"/>
              </a:xfrm>
              <a:prstGeom prst="line">
                <a:avLst/>
              </a:prstGeom>
              <a:grpFill/>
              <a:ln w="38100" cmpd="sng">
                <a:solidFill>
                  <a:srgbClr val="33CCCC"/>
                </a:solidFill>
              </a:ln>
              <a:effectLst/>
            </p:spPr>
            <p:style>
              <a:lnRef idx="2">
                <a:schemeClr val="accent1"/>
              </a:lnRef>
              <a:fillRef idx="0">
                <a:schemeClr val="accent1"/>
              </a:fillRef>
              <a:effectRef idx="1">
                <a:schemeClr val="accent1"/>
              </a:effectRef>
              <a:fontRef idx="minor">
                <a:schemeClr val="tx1"/>
              </a:fontRef>
            </p:style>
          </p:cxnSp>
          <p:sp>
            <p:nvSpPr>
              <p:cNvPr id="37" name="Isosceles Triangle 36"/>
              <p:cNvSpPr/>
              <p:nvPr/>
            </p:nvSpPr>
            <p:spPr>
              <a:xfrm rot="5400000">
                <a:off x="2154753" y="1603951"/>
                <a:ext cx="370433" cy="468501"/>
              </a:xfrm>
              <a:prstGeom prst="triangle">
                <a:avLst/>
              </a:prstGeom>
              <a:grpFill/>
              <a:ln>
                <a:solidFill>
                  <a:srgbClr val="33CC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grpSp>
        <p:sp>
          <p:nvSpPr>
            <p:cNvPr id="8" name="Rectangle 7"/>
            <p:cNvSpPr/>
            <p:nvPr/>
          </p:nvSpPr>
          <p:spPr>
            <a:xfrm>
              <a:off x="2535205" y="1757066"/>
              <a:ext cx="785618" cy="1278787"/>
            </a:xfrm>
            <a:prstGeom prst="rect">
              <a:avLst/>
            </a:prstGeom>
            <a:solidFill>
              <a:srgbClr val="33CCCC"/>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solidFill>
                  <a:srgbClr val="33CCCC"/>
                </a:solidFill>
              </a:endParaRPr>
            </a:p>
          </p:txBody>
        </p:sp>
        <p:sp>
          <p:nvSpPr>
            <p:cNvPr id="20" name="TextBox 19"/>
            <p:cNvSpPr txBox="1"/>
            <p:nvPr/>
          </p:nvSpPr>
          <p:spPr>
            <a:xfrm>
              <a:off x="2672885" y="1500268"/>
              <a:ext cx="716671" cy="278538"/>
            </a:xfrm>
            <a:prstGeom prst="rect">
              <a:avLst/>
            </a:prstGeom>
            <a:noFill/>
          </p:spPr>
          <p:txBody>
            <a:bodyPr wrap="none" rtlCol="0">
              <a:spAutoFit/>
            </a:bodyPr>
            <a:lstStyle/>
            <a:p>
              <a:r>
                <a:rPr lang="en-US" sz="1210" b="1" dirty="0">
                  <a:solidFill>
                    <a:srgbClr val="33CCCC"/>
                  </a:solidFill>
                  <a:latin typeface="Calibri"/>
                  <a:cs typeface="Calibri"/>
                </a:rPr>
                <a:t>SECOND</a:t>
              </a:r>
            </a:p>
          </p:txBody>
        </p:sp>
        <p:sp>
          <p:nvSpPr>
            <p:cNvPr id="40" name="TextBox 39"/>
            <p:cNvSpPr txBox="1"/>
            <p:nvPr/>
          </p:nvSpPr>
          <p:spPr>
            <a:xfrm>
              <a:off x="2499883" y="1864479"/>
              <a:ext cx="859976" cy="323165"/>
            </a:xfrm>
            <a:prstGeom prst="rect">
              <a:avLst/>
            </a:prstGeom>
            <a:noFill/>
          </p:spPr>
          <p:txBody>
            <a:bodyPr wrap="square" rtlCol="0">
              <a:spAutoFit/>
            </a:bodyPr>
            <a:lstStyle/>
            <a:p>
              <a:pPr algn="ctr">
                <a:spcBef>
                  <a:spcPts val="450"/>
                </a:spcBef>
              </a:pPr>
              <a:r>
                <a:rPr lang="en-US" sz="750" b="1" dirty="0">
                  <a:solidFill>
                    <a:srgbClr val="FFFF00"/>
                  </a:solidFill>
                  <a:ea typeface="DFPLiHei-Md"/>
                  <a:cs typeface="DFPLiHei-Md"/>
                </a:rPr>
                <a:t>MASS PRODUCTION</a:t>
              </a:r>
            </a:p>
          </p:txBody>
        </p:sp>
        <p:pic>
          <p:nvPicPr>
            <p:cNvPr id="43" name="Picture 2" descr="http://scitech.people.com.cn/mediafile/200909/04/P2009090414483820913339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35204" y="2245701"/>
              <a:ext cx="785619" cy="372067"/>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487694" y="2629080"/>
              <a:ext cx="889826" cy="369332"/>
            </a:xfrm>
            <a:prstGeom prst="rect">
              <a:avLst/>
            </a:prstGeom>
          </p:spPr>
          <p:txBody>
            <a:bodyPr wrap="square">
              <a:spAutoFit/>
            </a:bodyPr>
            <a:lstStyle/>
            <a:p>
              <a:pPr algn="ctr">
                <a:spcBef>
                  <a:spcPts val="450"/>
                </a:spcBef>
              </a:pPr>
              <a:r>
                <a:rPr lang="en-US" altLang="zh-TW" sz="600" b="1" dirty="0">
                  <a:solidFill>
                    <a:schemeClr val="bg1"/>
                  </a:solidFill>
                  <a:ea typeface="DFPLiHei-Md"/>
                  <a:cs typeface="DFPLiHei-Md"/>
                </a:rPr>
                <a:t>Electricity and Division of Labor: </a:t>
              </a:r>
              <a:r>
                <a:rPr lang="en-US" altLang="zh-TW" sz="600" b="1" dirty="0" smtClean="0">
                  <a:solidFill>
                    <a:schemeClr val="bg1"/>
                  </a:solidFill>
                  <a:ea typeface="DFPLiHei-Md"/>
                  <a:cs typeface="DFPLiHei-Md"/>
                </a:rPr>
                <a:t>Conveyor </a:t>
              </a:r>
              <a:r>
                <a:rPr lang="en-US" altLang="zh-TW" sz="600" b="1" dirty="0">
                  <a:solidFill>
                    <a:schemeClr val="bg1"/>
                  </a:solidFill>
                  <a:ea typeface="DFPLiHei-Md"/>
                  <a:cs typeface="DFPLiHei-Md"/>
                </a:rPr>
                <a:t>Line </a:t>
              </a:r>
            </a:p>
          </p:txBody>
        </p:sp>
      </p:grpSp>
      <p:grpSp>
        <p:nvGrpSpPr>
          <p:cNvPr id="12" name="Group 11"/>
          <p:cNvGrpSpPr/>
          <p:nvPr/>
        </p:nvGrpSpPr>
        <p:grpSpPr>
          <a:xfrm>
            <a:off x="3586619" y="1031315"/>
            <a:ext cx="851145" cy="1996281"/>
            <a:chOff x="3586619" y="1031315"/>
            <a:chExt cx="851145" cy="1996281"/>
          </a:xfrm>
        </p:grpSpPr>
        <p:grpSp>
          <p:nvGrpSpPr>
            <p:cNvPr id="7" name="Group 6"/>
            <p:cNvGrpSpPr/>
            <p:nvPr/>
          </p:nvGrpSpPr>
          <p:grpSpPr>
            <a:xfrm>
              <a:off x="3747717" y="1031315"/>
              <a:ext cx="325750" cy="607112"/>
              <a:chOff x="3651565" y="1297142"/>
              <a:chExt cx="468501" cy="873161"/>
            </a:xfrm>
            <a:solidFill>
              <a:schemeClr val="accent3"/>
            </a:solidFill>
            <a:effectLst>
              <a:outerShdw blurRad="50800" dist="38100" dir="2700000" algn="tl" rotWithShape="0">
                <a:prstClr val="black">
                  <a:alpha val="40000"/>
                </a:prstClr>
              </a:outerShdw>
            </a:effectLst>
          </p:grpSpPr>
          <p:sp>
            <p:nvSpPr>
              <p:cNvPr id="47" name="Isosceles Triangle 46"/>
              <p:cNvSpPr/>
              <p:nvPr/>
            </p:nvSpPr>
            <p:spPr>
              <a:xfrm rot="5400000">
                <a:off x="3700599" y="1259983"/>
                <a:ext cx="370433" cy="468501"/>
              </a:xfrm>
              <a:prstGeom prst="triangle">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cxnSp>
            <p:nvCxnSpPr>
              <p:cNvPr id="48" name="Straight Connector 47"/>
              <p:cNvCxnSpPr/>
              <p:nvPr/>
            </p:nvCxnSpPr>
            <p:spPr>
              <a:xfrm>
                <a:off x="3676965" y="1297142"/>
                <a:ext cx="0" cy="873161"/>
              </a:xfrm>
              <a:prstGeom prst="line">
                <a:avLst/>
              </a:prstGeom>
              <a:grpFill/>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sp>
          <p:nvSpPr>
            <p:cNvPr id="9" name="Rectangle 8"/>
            <p:cNvSpPr/>
            <p:nvPr/>
          </p:nvSpPr>
          <p:spPr>
            <a:xfrm>
              <a:off x="3604281" y="1612390"/>
              <a:ext cx="806467" cy="1415206"/>
            </a:xfrm>
            <a:prstGeom prst="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0" dirty="0"/>
            </a:p>
          </p:txBody>
        </p:sp>
        <p:sp>
          <p:nvSpPr>
            <p:cNvPr id="21" name="TextBox 20"/>
            <p:cNvSpPr txBox="1"/>
            <p:nvPr/>
          </p:nvSpPr>
          <p:spPr>
            <a:xfrm>
              <a:off x="3812894" y="1371663"/>
              <a:ext cx="585417" cy="278538"/>
            </a:xfrm>
            <a:prstGeom prst="rect">
              <a:avLst/>
            </a:prstGeom>
            <a:noFill/>
          </p:spPr>
          <p:txBody>
            <a:bodyPr wrap="none" rtlCol="0">
              <a:spAutoFit/>
            </a:bodyPr>
            <a:lstStyle/>
            <a:p>
              <a:r>
                <a:rPr lang="en-US" sz="1210" b="1" dirty="0">
                  <a:solidFill>
                    <a:schemeClr val="accent3"/>
                  </a:solidFill>
                  <a:latin typeface="Calibri"/>
                  <a:cs typeface="Calibri"/>
                </a:rPr>
                <a:t>THIRD</a:t>
              </a:r>
            </a:p>
          </p:txBody>
        </p:sp>
        <p:sp>
          <p:nvSpPr>
            <p:cNvPr id="41" name="TextBox 40"/>
            <p:cNvSpPr txBox="1"/>
            <p:nvPr/>
          </p:nvSpPr>
          <p:spPr>
            <a:xfrm>
              <a:off x="3586619" y="1792471"/>
              <a:ext cx="851145" cy="207749"/>
            </a:xfrm>
            <a:prstGeom prst="rect">
              <a:avLst/>
            </a:prstGeom>
            <a:noFill/>
          </p:spPr>
          <p:txBody>
            <a:bodyPr wrap="square" rtlCol="0">
              <a:spAutoFit/>
            </a:bodyPr>
            <a:lstStyle/>
            <a:p>
              <a:pPr algn="ctr">
                <a:spcBef>
                  <a:spcPts val="450"/>
                </a:spcBef>
              </a:pPr>
              <a:r>
                <a:rPr lang="en-US" sz="750" b="1" dirty="0">
                  <a:solidFill>
                    <a:srgbClr val="FFFF00"/>
                  </a:solidFill>
                  <a:ea typeface="DFPLiHei-Md"/>
                  <a:cs typeface="DFPLiHei-Md"/>
                </a:rPr>
                <a:t>AUTOMATION</a:t>
              </a:r>
            </a:p>
          </p:txBody>
        </p:sp>
        <p:pic>
          <p:nvPicPr>
            <p:cNvPr id="44" name="Picture 10" descr="http://www.trademag.org.tw/Upload/tam_tam/615627/373%E5%B0%81%E5%B7%A5%E6%A5%AD%E7%AF%87%E5%9C%963s.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04280" y="2115492"/>
              <a:ext cx="806467" cy="53672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3604280" y="2654974"/>
              <a:ext cx="801078" cy="369332"/>
            </a:xfrm>
            <a:prstGeom prst="rect">
              <a:avLst/>
            </a:prstGeom>
          </p:spPr>
          <p:txBody>
            <a:bodyPr wrap="square">
              <a:spAutoFit/>
            </a:bodyPr>
            <a:lstStyle/>
            <a:p>
              <a:pPr algn="ctr">
                <a:spcBef>
                  <a:spcPts val="450"/>
                </a:spcBef>
              </a:pPr>
              <a:r>
                <a:rPr lang="en-US" altLang="zh-TW" sz="600" b="1" dirty="0" smtClean="0">
                  <a:solidFill>
                    <a:schemeClr val="bg1"/>
                  </a:solidFill>
                  <a:ea typeface="DFPLiHei-Md"/>
                  <a:cs typeface="DFPLiHei-Md"/>
                </a:rPr>
                <a:t>Electronics and Info </a:t>
              </a:r>
              <a:r>
                <a:rPr lang="en-US" altLang="zh-TW" sz="600" b="1" dirty="0">
                  <a:solidFill>
                    <a:schemeClr val="bg1"/>
                  </a:solidFill>
                  <a:ea typeface="DFPLiHei-Md"/>
                  <a:cs typeface="DFPLiHei-Md"/>
                </a:rPr>
                <a:t>Technology: PLC, MES, ERP</a:t>
              </a:r>
            </a:p>
          </p:txBody>
        </p:sp>
      </p:grpSp>
      <p:sp>
        <p:nvSpPr>
          <p:cNvPr id="58" name="TextBox 57"/>
          <p:cNvSpPr txBox="1"/>
          <p:nvPr/>
        </p:nvSpPr>
        <p:spPr>
          <a:xfrm>
            <a:off x="4876384" y="2116918"/>
            <a:ext cx="2503928" cy="1175706"/>
          </a:xfrm>
          <a:prstGeom prst="rect">
            <a:avLst/>
          </a:prstGeom>
          <a:noFill/>
        </p:spPr>
        <p:txBody>
          <a:bodyPr wrap="square" rtlCol="0">
            <a:spAutoFit/>
          </a:bodyPr>
          <a:lstStyle/>
          <a:p>
            <a:pPr>
              <a:lnSpc>
                <a:spcPct val="110000"/>
              </a:lnSpc>
            </a:pPr>
            <a:r>
              <a:rPr lang="en-US" sz="1400" b="1" dirty="0" smtClean="0">
                <a:solidFill>
                  <a:srgbClr val="0000FF"/>
                </a:solidFill>
                <a:effectLst>
                  <a:glow rad="101600">
                    <a:srgbClr val="CCFFCC">
                      <a:alpha val="75000"/>
                    </a:srgbClr>
                  </a:glow>
                </a:effectLst>
              </a:rPr>
              <a:t>INDUSTR</a:t>
            </a:r>
            <a:r>
              <a:rPr lang="en-US" altLang="zh-TW" sz="1400" b="1" dirty="0" smtClean="0">
                <a:solidFill>
                  <a:srgbClr val="0000FF"/>
                </a:solidFill>
                <a:effectLst>
                  <a:glow rad="101600">
                    <a:srgbClr val="CCFFCC">
                      <a:alpha val="75000"/>
                    </a:srgbClr>
                  </a:glow>
                </a:effectLst>
              </a:rPr>
              <a:t>IE</a:t>
            </a:r>
            <a:r>
              <a:rPr lang="en-US" sz="1400" b="1" dirty="0" smtClean="0">
                <a:solidFill>
                  <a:srgbClr val="0000FF"/>
                </a:solidFill>
                <a:effectLst>
                  <a:glow rad="101600">
                    <a:srgbClr val="CCFFCC">
                      <a:alpha val="75000"/>
                    </a:srgbClr>
                  </a:glow>
                </a:effectLst>
              </a:rPr>
              <a:t> </a:t>
            </a:r>
            <a:r>
              <a:rPr lang="en-US" sz="1400" b="1" dirty="0">
                <a:solidFill>
                  <a:srgbClr val="0000FF"/>
                </a:solidFill>
                <a:effectLst>
                  <a:glow rad="101600">
                    <a:srgbClr val="CCFFCC">
                      <a:alpha val="75000"/>
                    </a:srgbClr>
                  </a:glow>
                </a:effectLst>
              </a:rPr>
              <a:t>4.0</a:t>
            </a:r>
          </a:p>
          <a:p>
            <a:pPr marL="128622" indent="-128622">
              <a:lnSpc>
                <a:spcPct val="110000"/>
              </a:lnSpc>
              <a:buFont typeface="Arial"/>
              <a:buChar char="•"/>
            </a:pPr>
            <a:r>
              <a:rPr lang="en-US" sz="1200" b="1" dirty="0">
                <a:solidFill>
                  <a:srgbClr val="0000FF"/>
                </a:solidFill>
                <a:effectLst>
                  <a:glow rad="101600">
                    <a:srgbClr val="CCFFCC">
                      <a:alpha val="75000"/>
                    </a:srgbClr>
                  </a:glow>
                </a:effectLst>
              </a:rPr>
              <a:t>Cyber Physical System (CPS) </a:t>
            </a:r>
          </a:p>
          <a:p>
            <a:pPr marL="128622" indent="-128622">
              <a:lnSpc>
                <a:spcPct val="110000"/>
              </a:lnSpc>
              <a:buFont typeface="Arial"/>
              <a:buChar char="•"/>
            </a:pPr>
            <a:r>
              <a:rPr lang="en-US" sz="1200" b="1" dirty="0">
                <a:solidFill>
                  <a:srgbClr val="0000FF"/>
                </a:solidFill>
                <a:effectLst>
                  <a:glow rad="101600">
                    <a:srgbClr val="CCFFCC">
                      <a:alpha val="75000"/>
                    </a:srgbClr>
                  </a:glow>
                </a:effectLst>
              </a:rPr>
              <a:t>Internet of Things (IOT) </a:t>
            </a:r>
          </a:p>
          <a:p>
            <a:pPr marL="128622" indent="-128622">
              <a:lnSpc>
                <a:spcPct val="110000"/>
              </a:lnSpc>
              <a:buFont typeface="Arial"/>
              <a:buChar char="•"/>
            </a:pPr>
            <a:r>
              <a:rPr lang="en-US" sz="1200" b="1" dirty="0">
                <a:solidFill>
                  <a:srgbClr val="0000FF"/>
                </a:solidFill>
                <a:effectLst>
                  <a:glow rad="101600">
                    <a:srgbClr val="CCFFCC">
                      <a:alpha val="75000"/>
                    </a:srgbClr>
                  </a:glow>
                </a:effectLst>
              </a:rPr>
              <a:t>Internet of </a:t>
            </a:r>
            <a:r>
              <a:rPr lang="en-US" sz="1200" b="1" dirty="0" smtClean="0">
                <a:solidFill>
                  <a:srgbClr val="0000FF"/>
                </a:solidFill>
                <a:effectLst>
                  <a:glow rad="101600">
                    <a:srgbClr val="CCFFCC">
                      <a:alpha val="75000"/>
                    </a:srgbClr>
                  </a:glow>
                </a:effectLst>
              </a:rPr>
              <a:t>Services (IOS)</a:t>
            </a:r>
            <a:endParaRPr lang="en-US" sz="1200" b="1" dirty="0">
              <a:solidFill>
                <a:srgbClr val="0000FF"/>
              </a:solidFill>
              <a:effectLst>
                <a:glow rad="101600">
                  <a:srgbClr val="CCFFCC">
                    <a:alpha val="75000"/>
                  </a:srgbClr>
                </a:glow>
              </a:effectLst>
            </a:endParaRPr>
          </a:p>
          <a:p>
            <a:pPr>
              <a:lnSpc>
                <a:spcPct val="110000"/>
              </a:lnSpc>
            </a:pPr>
            <a:r>
              <a:rPr lang="en-US" altLang="zh-TW" sz="1400" b="1" dirty="0">
                <a:solidFill>
                  <a:srgbClr val="0000FF"/>
                </a:solidFill>
                <a:effectLst>
                  <a:glow rad="101600">
                    <a:srgbClr val="CCFFCC">
                      <a:alpha val="75000"/>
                    </a:srgbClr>
                  </a:glow>
                </a:effectLst>
              </a:rPr>
              <a:t>INDUSTRIAL </a:t>
            </a:r>
            <a:r>
              <a:rPr lang="en-US" altLang="zh-TW" sz="1400" b="1" dirty="0" smtClean="0">
                <a:solidFill>
                  <a:srgbClr val="0000FF"/>
                </a:solidFill>
                <a:effectLst>
                  <a:glow rad="101600">
                    <a:srgbClr val="CCFFCC">
                      <a:alpha val="75000"/>
                    </a:srgbClr>
                  </a:glow>
                </a:effectLst>
              </a:rPr>
              <a:t>INTERNET</a:t>
            </a:r>
          </a:p>
        </p:txBody>
      </p:sp>
      <p:sp>
        <p:nvSpPr>
          <p:cNvPr id="52" name="Title 1"/>
          <p:cNvSpPr txBox="1">
            <a:spLocks/>
          </p:cNvSpPr>
          <p:nvPr/>
        </p:nvSpPr>
        <p:spPr>
          <a:xfrm>
            <a:off x="467544" y="57523"/>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CN" sz="3200" b="1" dirty="0">
                <a:solidFill>
                  <a:srgbClr val="FFC000"/>
                </a:solidFill>
                <a:latin typeface="+mj-lt"/>
              </a:rPr>
              <a:t>INDUSTRIAL REVOLUTION</a:t>
            </a:r>
          </a:p>
        </p:txBody>
      </p:sp>
    </p:spTree>
    <p:extLst>
      <p:ext uri="{BB962C8B-B14F-4D97-AF65-F5344CB8AC3E}">
        <p14:creationId xmlns:p14="http://schemas.microsoft.com/office/powerpoint/2010/main" val="12983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1000"/>
                                        <p:tgtEl>
                                          <p:spTgt spid="6"/>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1000"/>
                                        <p:tgtEl>
                                          <p:spTgt spid="12"/>
                                        </p:tgtEl>
                                      </p:cBhvr>
                                    </p:animEffect>
                                  </p:childTnLst>
                                </p:cTn>
                              </p:par>
                            </p:childTnLst>
                          </p:cTn>
                        </p:par>
                        <p:par>
                          <p:cTn id="16" fill="hold">
                            <p:stCondLst>
                              <p:cond delay="3000"/>
                            </p:stCondLst>
                            <p:childTnLst>
                              <p:par>
                                <p:cTn id="17" presetID="9"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1000"/>
                                        <p:tgtEl>
                                          <p:spTgt spid="14"/>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542401" y="1637076"/>
            <a:ext cx="3626128" cy="748205"/>
            <a:chOff x="2270591" y="1565068"/>
            <a:chExt cx="3771817" cy="748205"/>
          </a:xfrm>
          <a:solidFill>
            <a:srgbClr val="F0DBB2"/>
          </a:solidFill>
        </p:grpSpPr>
        <p:sp>
          <p:nvSpPr>
            <p:cNvPr id="17" name="矩形 4"/>
            <p:cNvSpPr/>
            <p:nvPr/>
          </p:nvSpPr>
          <p:spPr>
            <a:xfrm>
              <a:off x="2270591" y="1565068"/>
              <a:ext cx="3548962" cy="748205"/>
            </a:xfrm>
            <a:prstGeom prst="rect">
              <a:avLst/>
            </a:prstGeom>
            <a:grpFill/>
            <a:ln/>
          </p:spPr>
          <p:style>
            <a:lnRef idx="1">
              <a:schemeClr val="accent4"/>
            </a:lnRef>
            <a:fillRef idx="3">
              <a:schemeClr val="accent4"/>
            </a:fillRef>
            <a:effectRef idx="2">
              <a:schemeClr val="accent4"/>
            </a:effectRef>
            <a:fontRef idx="minor">
              <a:schemeClr val="lt1"/>
            </a:fontRef>
          </p:style>
          <p:txBody>
            <a:bodyPr rtlCol="0" anchor="ctr"/>
            <a:lstStyle/>
            <a:p>
              <a:pPr algn="ctr">
                <a:lnSpc>
                  <a:spcPts val="1800"/>
                </a:lnSpc>
              </a:pPr>
              <a:r>
                <a:rPr lang="en-US" altLang="zh-TW" sz="1400" b="1" dirty="0" smtClean="0">
                  <a:solidFill>
                    <a:srgbClr val="3B83A7"/>
                  </a:solidFill>
                  <a:latin typeface="Arial" panose="020B0604020202020204" pitchFamily="34" charset="0"/>
                  <a:ea typeface="微軟正黑體" pitchFamily="34" charset="-120"/>
                  <a:cs typeface="Arial" panose="020B0604020202020204" pitchFamily="34" charset="0"/>
                </a:rPr>
                <a:t>Semantic Service Description and Semantic Product Memory</a:t>
              </a:r>
              <a:endParaRPr lang="fr-FR" altLang="zh-TW" sz="1400" b="1" dirty="0" smtClean="0">
                <a:solidFill>
                  <a:srgbClr val="3B83A7"/>
                </a:solidFill>
                <a:latin typeface="Arial" panose="020B0604020202020204" pitchFamily="34" charset="0"/>
                <a:ea typeface="微軟正黑體" pitchFamily="34" charset="-120"/>
                <a:cs typeface="Arial" panose="020B0604020202020204" pitchFamily="34" charset="0"/>
              </a:endParaRPr>
            </a:p>
            <a:p>
              <a:pPr algn="ctr">
                <a:lnSpc>
                  <a:spcPts val="1800"/>
                </a:lnSpc>
              </a:pPr>
              <a:r>
                <a:rPr lang="fr-FR" altLang="zh-TW" sz="1400" b="1" dirty="0" smtClean="0">
                  <a:solidFill>
                    <a:srgbClr val="3B83A7"/>
                  </a:solidFill>
                  <a:latin typeface="Arial" panose="020B0604020202020204" pitchFamily="34" charset="0"/>
                  <a:ea typeface="微軟正黑體" pitchFamily="34" charset="-120"/>
                  <a:cs typeface="Arial" panose="020B0604020202020204" pitchFamily="34" charset="0"/>
                </a:rPr>
                <a:t>OWL </a:t>
              </a:r>
              <a:r>
                <a:rPr lang="fr-FR" altLang="zh-TW" sz="1400" b="1" dirty="0">
                  <a:solidFill>
                    <a:srgbClr val="3B83A7"/>
                  </a:solidFill>
                  <a:latin typeface="Arial" panose="020B0604020202020204" pitchFamily="34" charset="0"/>
                  <a:ea typeface="微軟正黑體" pitchFamily="34" charset="-120"/>
                  <a:cs typeface="Arial" panose="020B0604020202020204" pitchFamily="34" charset="0"/>
                </a:rPr>
                <a:t>OWL-S OMM</a:t>
              </a:r>
              <a:r>
                <a:rPr lang="fr-FR" altLang="zh-TW" sz="1400" b="1" dirty="0" smtClean="0">
                  <a:solidFill>
                    <a:srgbClr val="3B83A7"/>
                  </a:solidFill>
                  <a:latin typeface="Arial" panose="020B0604020202020204" pitchFamily="34" charset="0"/>
                  <a:ea typeface="微軟正黑體" pitchFamily="34" charset="-120"/>
                  <a:cs typeface="Arial" panose="020B0604020202020204" pitchFamily="34" charset="0"/>
                </a:rPr>
                <a:t>++</a:t>
              </a:r>
              <a:r>
                <a:rPr lang="zh-TW" altLang="en-US" sz="1400" b="1" dirty="0" smtClean="0">
                  <a:solidFill>
                    <a:srgbClr val="3B83A7"/>
                  </a:solidFill>
                  <a:latin typeface="Arial" panose="020B0604020202020204" pitchFamily="34" charset="0"/>
                  <a:ea typeface="微軟正黑體" pitchFamily="34" charset="-120"/>
                  <a:cs typeface="Arial" panose="020B0604020202020204" pitchFamily="34" charset="0"/>
                </a:rPr>
                <a:t> </a:t>
              </a:r>
              <a:r>
                <a:rPr lang="fr-FR" altLang="zh-TW" sz="1400" b="1" dirty="0" smtClean="0">
                  <a:solidFill>
                    <a:srgbClr val="3B83A7"/>
                  </a:solidFill>
                  <a:latin typeface="Arial" panose="020B0604020202020204" pitchFamily="34" charset="0"/>
                  <a:ea typeface="微軟正黑體" pitchFamily="34" charset="-120"/>
                  <a:cs typeface="Arial" panose="020B0604020202020204" pitchFamily="34" charset="0"/>
                </a:rPr>
                <a:t>USDL</a:t>
              </a:r>
              <a:r>
                <a:rPr lang="zh-TW" altLang="en-US" sz="1400" b="1" dirty="0" smtClean="0">
                  <a:solidFill>
                    <a:srgbClr val="3B83A7"/>
                  </a:solidFill>
                  <a:latin typeface="Arial" panose="020B0604020202020204" pitchFamily="34" charset="0"/>
                  <a:ea typeface="微軟正黑體" pitchFamily="34" charset="-120"/>
                  <a:cs typeface="Arial" panose="020B0604020202020204" pitchFamily="34" charset="0"/>
                </a:rPr>
                <a:t> </a:t>
              </a:r>
              <a:r>
                <a:rPr lang="fr-FR" altLang="zh-TW" sz="1400" b="1" dirty="0" smtClean="0">
                  <a:solidFill>
                    <a:srgbClr val="3B83A7"/>
                  </a:solidFill>
                  <a:latin typeface="Arial" panose="020B0604020202020204" pitchFamily="34" charset="0"/>
                  <a:ea typeface="微軟正黑體" pitchFamily="34" charset="-120"/>
                  <a:cs typeface="Arial" panose="020B0604020202020204" pitchFamily="34" charset="0"/>
                </a:rPr>
                <a:t>WSDL</a:t>
              </a:r>
              <a:endParaRPr lang="zh-TW" altLang="en-US" sz="1400" b="1" dirty="0">
                <a:solidFill>
                  <a:srgbClr val="3B83A7"/>
                </a:solidFill>
                <a:latin typeface="Arial" panose="020B0604020202020204" pitchFamily="34" charset="0"/>
                <a:ea typeface="微軟正黑體" pitchFamily="34" charset="-120"/>
                <a:cs typeface="Arial" panose="020B0604020202020204" pitchFamily="34" charset="0"/>
              </a:endParaRPr>
            </a:p>
          </p:txBody>
        </p:sp>
        <p:pic>
          <p:nvPicPr>
            <p:cNvPr id="4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801" y="1596736"/>
              <a:ext cx="310607" cy="18513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grpSp>
      <p:cxnSp>
        <p:nvCxnSpPr>
          <p:cNvPr id="52" name="Straight Arrow Connector 51"/>
          <p:cNvCxnSpPr>
            <a:endCxn id="21" idx="3"/>
          </p:cNvCxnSpPr>
          <p:nvPr/>
        </p:nvCxnSpPr>
        <p:spPr>
          <a:xfrm flipH="1">
            <a:off x="5310569" y="2400712"/>
            <a:ext cx="649852" cy="162040"/>
          </a:xfrm>
          <a:prstGeom prst="straightConnector1">
            <a:avLst/>
          </a:prstGeom>
          <a:ln w="19050" cap="rnd">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57574" y="2399455"/>
            <a:ext cx="670656" cy="167924"/>
          </a:xfrm>
          <a:prstGeom prst="straightConnector1">
            <a:avLst/>
          </a:prstGeom>
          <a:ln w="19050" cap="rnd">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42401" y="2405908"/>
            <a:ext cx="670656" cy="167924"/>
          </a:xfrm>
          <a:prstGeom prst="straightConnector1">
            <a:avLst/>
          </a:prstGeom>
          <a:ln w="19050" cap="rnd">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7710154" y="1012861"/>
            <a:ext cx="2176266" cy="2762798"/>
          </a:xfrm>
          <a:prstGeom prst="roundRect">
            <a:avLst>
              <a:gd name="adj" fmla="val 8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2"/>
          <p:cNvSpPr/>
          <p:nvPr/>
        </p:nvSpPr>
        <p:spPr>
          <a:xfrm>
            <a:off x="2542401" y="1132384"/>
            <a:ext cx="3402862" cy="479396"/>
          </a:xfrm>
          <a:prstGeom prst="rect">
            <a:avLst/>
          </a:prstGeom>
          <a:solidFill>
            <a:srgbClr val="6EBAC4"/>
          </a:solidFill>
          <a:ln>
            <a:solidFill>
              <a:srgbClr val="6EBAC4"/>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ts val="1800"/>
              </a:lnSpc>
            </a:pPr>
            <a:r>
              <a:rPr lang="en-US" altLang="zh-TW" sz="1400" b="1" dirty="0" smtClean="0">
                <a:solidFill>
                  <a:schemeClr val="bg1"/>
                </a:solidFill>
                <a:latin typeface="Arial" panose="020B0604020202020204" pitchFamily="34" charset="0"/>
                <a:ea typeface="微軟正黑體" pitchFamily="34" charset="-120"/>
                <a:cs typeface="Arial" panose="020B0604020202020204" pitchFamily="34" charset="0"/>
              </a:rPr>
              <a:t>Interface between Digital Cooperation and Digital Factories</a:t>
            </a:r>
            <a:endParaRPr lang="zh-TW" alt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3" name="矩形 18"/>
          <p:cNvSpPr/>
          <p:nvPr/>
        </p:nvSpPr>
        <p:spPr>
          <a:xfrm>
            <a:off x="827584" y="1182239"/>
            <a:ext cx="1792133" cy="1200329"/>
          </a:xfrm>
          <a:prstGeom prst="rect">
            <a:avLst/>
          </a:prstGeom>
        </p:spPr>
        <p:txBody>
          <a:bodyPr wrap="square">
            <a:spAutoFit/>
          </a:bodyPr>
          <a:lstStyle/>
          <a:p>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Standardized by Semantic Description Language</a:t>
            </a:r>
            <a:endParaRPr lang="zh-TW" altLang="en-US" sz="18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4" name="矩形 19"/>
          <p:cNvSpPr/>
          <p:nvPr/>
        </p:nvSpPr>
        <p:spPr>
          <a:xfrm>
            <a:off x="827584" y="2575330"/>
            <a:ext cx="2381572" cy="1200329"/>
          </a:xfrm>
          <a:prstGeom prst="rect">
            <a:avLst/>
          </a:prstGeom>
        </p:spPr>
        <p:txBody>
          <a:bodyPr wrap="square">
            <a:spAutoFit/>
          </a:bodyPr>
          <a:lstStyle/>
          <a:p>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Standardized by Interoperable Communication Standard</a:t>
            </a:r>
            <a:endParaRPr lang="zh-TW" altLang="en-US" sz="18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35" name="矩形 20"/>
          <p:cNvSpPr/>
          <p:nvPr/>
        </p:nvSpPr>
        <p:spPr>
          <a:xfrm>
            <a:off x="827584" y="3961945"/>
            <a:ext cx="2217240" cy="646331"/>
          </a:xfrm>
          <a:prstGeom prst="rect">
            <a:avLst/>
          </a:prstGeom>
        </p:spPr>
        <p:txBody>
          <a:bodyPr wrap="square">
            <a:spAutoFit/>
          </a:bodyPr>
          <a:lstStyle/>
          <a:p>
            <a:r>
              <a:rPr lang="en-US" altLang="zh-TW" sz="1800" b="1" dirty="0" err="1" smtClean="0">
                <a:solidFill>
                  <a:schemeClr val="bg1"/>
                </a:solidFill>
                <a:latin typeface="Arial" panose="020B0604020202020204" pitchFamily="34" charset="0"/>
                <a:ea typeface="微軟正黑體" pitchFamily="34" charset="-120"/>
                <a:cs typeface="Arial" panose="020B0604020202020204" pitchFamily="34" charset="0"/>
              </a:rPr>
              <a:t>Electromechanic</a:t>
            </a:r>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 Layer Standard</a:t>
            </a:r>
            <a:endParaRPr lang="zh-TW" altLang="en-US" sz="1800" b="1" dirty="0">
              <a:solidFill>
                <a:schemeClr val="bg1"/>
              </a:solidFill>
              <a:latin typeface="Arial" panose="020B0604020202020204" pitchFamily="34" charset="0"/>
              <a:ea typeface="微軟正黑體" pitchFamily="34" charset="-120"/>
              <a:cs typeface="Arial" panose="020B0604020202020204" pitchFamily="34" charset="0"/>
            </a:endParaRPr>
          </a:p>
        </p:txBody>
      </p:sp>
      <p:pic>
        <p:nvPicPr>
          <p:cNvPr id="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6" y="1902557"/>
            <a:ext cx="486621" cy="486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4615" y="2563310"/>
            <a:ext cx="1068452" cy="380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1598" y="3060241"/>
            <a:ext cx="1056704" cy="56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矩形 22"/>
          <p:cNvSpPr/>
          <p:nvPr/>
        </p:nvSpPr>
        <p:spPr>
          <a:xfrm>
            <a:off x="6557601" y="1298906"/>
            <a:ext cx="1152880" cy="338554"/>
          </a:xfrm>
          <a:prstGeom prst="rect">
            <a:avLst/>
          </a:prstGeom>
        </p:spPr>
        <p:txBody>
          <a:bodyPr wrap="none">
            <a:spAutoFit/>
          </a:bodyPr>
          <a:lstStyle/>
          <a:p>
            <a:r>
              <a:rPr lang="en-US" altLang="zh-TW" sz="1600" b="1" dirty="0" smtClean="0">
                <a:solidFill>
                  <a:schemeClr val="bg1"/>
                </a:solidFill>
                <a:latin typeface="Arial" panose="020B0604020202020204" pitchFamily="34" charset="0"/>
                <a:cs typeface="Arial" panose="020B0604020202020204" pitchFamily="34" charset="0"/>
              </a:rPr>
              <a:t>I</a:t>
            </a:r>
            <a:r>
              <a:rPr lang="fr-FR" altLang="zh-TW" sz="1600" b="1" dirty="0" smtClean="0">
                <a:solidFill>
                  <a:schemeClr val="bg1"/>
                </a:solidFill>
                <a:latin typeface="Arial" panose="020B0604020202020204" pitchFamily="34" charset="0"/>
                <a:cs typeface="Arial" panose="020B0604020202020204" pitchFamily="34" charset="0"/>
              </a:rPr>
              <a:t>E</a:t>
            </a:r>
            <a:r>
              <a:rPr lang="en-US" altLang="zh-TW" sz="1600" b="1" dirty="0" smtClean="0">
                <a:solidFill>
                  <a:schemeClr val="bg1"/>
                </a:solidFill>
                <a:latin typeface="Arial" panose="020B0604020202020204" pitchFamily="34" charset="0"/>
                <a:cs typeface="Arial" panose="020B0604020202020204" pitchFamily="34" charset="0"/>
              </a:rPr>
              <a:t>C</a:t>
            </a:r>
            <a:r>
              <a:rPr lang="fr-FR" altLang="zh-TW" sz="1600" b="1" dirty="0" smtClean="0">
                <a:solidFill>
                  <a:schemeClr val="bg1"/>
                </a:solidFill>
                <a:latin typeface="Arial" panose="020B0604020202020204" pitchFamily="34" charset="0"/>
                <a:cs typeface="Arial" panose="020B0604020202020204" pitchFamily="34" charset="0"/>
              </a:rPr>
              <a:t> </a:t>
            </a:r>
            <a:r>
              <a:rPr lang="fr-FR" altLang="zh-TW" sz="1600" b="1" dirty="0">
                <a:solidFill>
                  <a:schemeClr val="bg1"/>
                </a:solidFill>
                <a:latin typeface="Arial" panose="020B0604020202020204" pitchFamily="34" charset="0"/>
                <a:cs typeface="Arial" panose="020B0604020202020204" pitchFamily="34" charset="0"/>
              </a:rPr>
              <a:t>62264</a:t>
            </a:r>
            <a:endParaRPr lang="zh-TW" altLang="en-US" sz="1600" b="1" dirty="0">
              <a:solidFill>
                <a:schemeClr val="bg1"/>
              </a:solidFill>
              <a:latin typeface="Arial" panose="020B0604020202020204" pitchFamily="34" charset="0"/>
              <a:cs typeface="Arial" panose="020B0604020202020204" pitchFamily="34" charset="0"/>
            </a:endParaRPr>
          </a:p>
        </p:txBody>
      </p:sp>
      <p:sp>
        <p:nvSpPr>
          <p:cNvPr id="43" name="矩形 23"/>
          <p:cNvSpPr/>
          <p:nvPr/>
        </p:nvSpPr>
        <p:spPr>
          <a:xfrm>
            <a:off x="6596859" y="1991877"/>
            <a:ext cx="646331" cy="340542"/>
          </a:xfrm>
          <a:prstGeom prst="rect">
            <a:avLst/>
          </a:prstGeom>
        </p:spPr>
        <p:txBody>
          <a:bodyPr wrap="none">
            <a:spAutoFit/>
          </a:bodyPr>
          <a:lstStyle/>
          <a:p>
            <a:r>
              <a:rPr lang="en-US" altLang="zh-TW" sz="1600" b="1" dirty="0">
                <a:solidFill>
                  <a:schemeClr val="bg1"/>
                </a:solidFill>
                <a:latin typeface="Arial" panose="020B0604020202020204" pitchFamily="34" charset="0"/>
                <a:cs typeface="Arial" panose="020B0604020202020204" pitchFamily="34" charset="0"/>
              </a:rPr>
              <a:t>2860</a:t>
            </a:r>
            <a:endParaRPr lang="zh-TW" altLang="en-US" sz="1600" b="1" dirty="0">
              <a:solidFill>
                <a:schemeClr val="bg1"/>
              </a:solidFill>
              <a:latin typeface="Arial" panose="020B0604020202020204" pitchFamily="34" charset="0"/>
              <a:cs typeface="Arial" panose="020B0604020202020204" pitchFamily="34" charset="0"/>
            </a:endParaRPr>
          </a:p>
        </p:txBody>
      </p:sp>
      <p:sp>
        <p:nvSpPr>
          <p:cNvPr id="44" name="矩形 24"/>
          <p:cNvSpPr/>
          <p:nvPr/>
        </p:nvSpPr>
        <p:spPr>
          <a:xfrm>
            <a:off x="5349297" y="2387737"/>
            <a:ext cx="628698" cy="338554"/>
          </a:xfrm>
          <a:prstGeom prst="rect">
            <a:avLst/>
          </a:prstGeom>
        </p:spPr>
        <p:txBody>
          <a:bodyPr wrap="none">
            <a:spAutoFit/>
          </a:bodyPr>
          <a:lstStyle/>
          <a:p>
            <a:r>
              <a:rPr lang="fr-FR" altLang="zh-TW" sz="1600" b="1" dirty="0" smtClean="0">
                <a:solidFill>
                  <a:srgbClr val="FFC000"/>
                </a:solidFill>
                <a:latin typeface="Arial" panose="020B0604020202020204" pitchFamily="34" charset="0"/>
                <a:cs typeface="Arial" panose="020B0604020202020204" pitchFamily="34" charset="0"/>
              </a:rPr>
              <a:t>SOA</a:t>
            </a:r>
            <a:endParaRPr lang="zh-TW" altLang="en-US" sz="1600" b="1" dirty="0">
              <a:solidFill>
                <a:srgbClr val="FFC000"/>
              </a:solidFill>
              <a:latin typeface="Arial" panose="020B0604020202020204" pitchFamily="34" charset="0"/>
              <a:cs typeface="Arial" panose="020B0604020202020204" pitchFamily="34" charset="0"/>
            </a:endParaRPr>
          </a:p>
        </p:txBody>
      </p:sp>
      <p:sp>
        <p:nvSpPr>
          <p:cNvPr id="45" name="矩形 25"/>
          <p:cNvSpPr/>
          <p:nvPr/>
        </p:nvSpPr>
        <p:spPr>
          <a:xfrm>
            <a:off x="5349297" y="2684174"/>
            <a:ext cx="992579" cy="338554"/>
          </a:xfrm>
          <a:prstGeom prst="rect">
            <a:avLst/>
          </a:prstGeom>
        </p:spPr>
        <p:txBody>
          <a:bodyPr wrap="none">
            <a:spAutoFit/>
          </a:bodyPr>
          <a:lstStyle/>
          <a:p>
            <a:r>
              <a:rPr lang="fr-FR" altLang="zh-TW" sz="1600" b="1" dirty="0">
                <a:solidFill>
                  <a:srgbClr val="F8B84E"/>
                </a:solidFill>
                <a:latin typeface="Arial" panose="020B0604020202020204" pitchFamily="34" charset="0"/>
                <a:cs typeface="Arial" panose="020B0604020202020204" pitchFamily="34" charset="0"/>
              </a:rPr>
              <a:t>OPC-UA</a:t>
            </a:r>
            <a:endParaRPr lang="zh-TW" altLang="en-US" sz="1600" b="1" dirty="0">
              <a:solidFill>
                <a:srgbClr val="F8B84E"/>
              </a:solidFill>
              <a:latin typeface="Arial" panose="020B0604020202020204" pitchFamily="34" charset="0"/>
              <a:cs typeface="Arial" panose="020B0604020202020204" pitchFamily="34" charset="0"/>
            </a:endParaRPr>
          </a:p>
        </p:txBody>
      </p:sp>
      <p:sp>
        <p:nvSpPr>
          <p:cNvPr id="46" name="矩形 26"/>
          <p:cNvSpPr/>
          <p:nvPr/>
        </p:nvSpPr>
        <p:spPr>
          <a:xfrm>
            <a:off x="5349297" y="3071411"/>
            <a:ext cx="845103" cy="338554"/>
          </a:xfrm>
          <a:prstGeom prst="rect">
            <a:avLst/>
          </a:prstGeom>
        </p:spPr>
        <p:txBody>
          <a:bodyPr wrap="none">
            <a:spAutoFit/>
          </a:bodyPr>
          <a:lstStyle/>
          <a:p>
            <a:r>
              <a:rPr lang="fr-FR" altLang="zh-TW" sz="1600" b="1" dirty="0">
                <a:solidFill>
                  <a:schemeClr val="bg1"/>
                </a:solidFill>
                <a:latin typeface="Arial" panose="020B0604020202020204" pitchFamily="34" charset="0"/>
                <a:cs typeface="Arial" panose="020B0604020202020204" pitchFamily="34" charset="0"/>
              </a:rPr>
              <a:t>TCP/IP</a:t>
            </a:r>
            <a:endParaRPr lang="zh-TW" altLang="en-US" sz="1600" b="1" dirty="0">
              <a:solidFill>
                <a:schemeClr val="bg1"/>
              </a:solidFill>
              <a:latin typeface="Arial" panose="020B0604020202020204" pitchFamily="34" charset="0"/>
              <a:cs typeface="Arial" panose="020B0604020202020204" pitchFamily="34" charset="0"/>
            </a:endParaRPr>
          </a:p>
        </p:txBody>
      </p:sp>
      <p:sp>
        <p:nvSpPr>
          <p:cNvPr id="47" name="矩形 27"/>
          <p:cNvSpPr/>
          <p:nvPr/>
        </p:nvSpPr>
        <p:spPr>
          <a:xfrm>
            <a:off x="5349297" y="3470195"/>
            <a:ext cx="1426929" cy="338554"/>
          </a:xfrm>
          <a:prstGeom prst="rect">
            <a:avLst/>
          </a:prstGeom>
        </p:spPr>
        <p:txBody>
          <a:bodyPr wrap="none">
            <a:spAutoFit/>
          </a:bodyPr>
          <a:lstStyle/>
          <a:p>
            <a:r>
              <a:rPr lang="fr-FR" altLang="zh-TW" sz="1600" b="1" dirty="0">
                <a:solidFill>
                  <a:schemeClr val="bg1"/>
                </a:solidFill>
                <a:latin typeface="Arial" panose="020B0604020202020204" pitchFamily="34" charset="0"/>
                <a:cs typeface="Arial" panose="020B0604020202020204" pitchFamily="34" charset="0"/>
              </a:rPr>
              <a:t>RJ45, WiFi…</a:t>
            </a:r>
            <a:endParaRPr lang="zh-TW" altLang="en-US" sz="1600" b="1" dirty="0">
              <a:solidFill>
                <a:schemeClr val="bg1"/>
              </a:solidFill>
              <a:latin typeface="Arial" panose="020B0604020202020204" pitchFamily="34" charset="0"/>
              <a:cs typeface="Arial" panose="020B0604020202020204" pitchFamily="34" charset="0"/>
            </a:endParaRPr>
          </a:p>
        </p:txBody>
      </p:sp>
      <p:pic>
        <p:nvPicPr>
          <p:cNvPr id="57" name="Picture 10" descr="G:\物聯網中心\others\ppt\12月初\2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6170" y="1298906"/>
            <a:ext cx="422615" cy="3260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203970" y="2417123"/>
            <a:ext cx="2106599" cy="1461939"/>
            <a:chOff x="2817147" y="2290862"/>
            <a:chExt cx="2106599" cy="1461939"/>
          </a:xfrm>
        </p:grpSpPr>
        <p:sp>
          <p:nvSpPr>
            <p:cNvPr id="21" name="矩形 5"/>
            <p:cNvSpPr/>
            <p:nvPr/>
          </p:nvSpPr>
          <p:spPr>
            <a:xfrm flipV="1">
              <a:off x="2835514" y="2342392"/>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0" name="矩形 5"/>
            <p:cNvSpPr/>
            <p:nvPr/>
          </p:nvSpPr>
          <p:spPr>
            <a:xfrm flipV="1">
              <a:off x="2835511" y="2533268"/>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1" name="矩形 5"/>
            <p:cNvSpPr/>
            <p:nvPr/>
          </p:nvSpPr>
          <p:spPr>
            <a:xfrm flipV="1">
              <a:off x="2835511" y="2730044"/>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2" name="矩形 5"/>
            <p:cNvSpPr/>
            <p:nvPr/>
          </p:nvSpPr>
          <p:spPr>
            <a:xfrm flipV="1">
              <a:off x="2835511" y="2925224"/>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3" name="矩形 5"/>
            <p:cNvSpPr/>
            <p:nvPr/>
          </p:nvSpPr>
          <p:spPr>
            <a:xfrm flipV="1">
              <a:off x="2835511" y="3120777"/>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4" name="矩形 5"/>
            <p:cNvSpPr/>
            <p:nvPr/>
          </p:nvSpPr>
          <p:spPr>
            <a:xfrm flipV="1">
              <a:off x="2832659" y="3318446"/>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5" name="矩形 5"/>
            <p:cNvSpPr/>
            <p:nvPr/>
          </p:nvSpPr>
          <p:spPr>
            <a:xfrm flipV="1">
              <a:off x="2832659" y="3508505"/>
              <a:ext cx="2088232" cy="188198"/>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67" name="矩形 29"/>
            <p:cNvSpPr/>
            <p:nvPr/>
          </p:nvSpPr>
          <p:spPr>
            <a:xfrm>
              <a:off x="3234005" y="2355771"/>
              <a:ext cx="1291249" cy="156258"/>
            </a:xfrm>
            <a:prstGeom prst="rect">
              <a:avLst/>
            </a:prstGeom>
            <a:solidFill>
              <a:srgbClr val="F47C6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fr-FR" altLang="zh-TW" sz="1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SOA Services</a:t>
              </a:r>
              <a:endParaRPr lang="zh-TW" altLang="en-US" sz="1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8" name="矩形 41"/>
            <p:cNvSpPr/>
            <p:nvPr/>
          </p:nvSpPr>
          <p:spPr>
            <a:xfrm>
              <a:off x="3227349" y="2550080"/>
              <a:ext cx="1291249" cy="348938"/>
            </a:xfrm>
            <a:prstGeom prst="rect">
              <a:avLst/>
            </a:prstGeom>
            <a:solidFill>
              <a:srgbClr val="7ED0C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tLang="zh-TW"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OPC UA</a:t>
              </a:r>
              <a:endParaRPr lang="zh-TW" altLang="en-US"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9" name="矩形 42"/>
            <p:cNvSpPr/>
            <p:nvPr/>
          </p:nvSpPr>
          <p:spPr>
            <a:xfrm>
              <a:off x="3224800" y="2945876"/>
              <a:ext cx="1291249" cy="344844"/>
            </a:xfrm>
            <a:prstGeom prst="rect">
              <a:avLst/>
            </a:prstGeom>
            <a:solidFill>
              <a:srgbClr val="9BBB59"/>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altLang="zh-TW"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IP</a:t>
              </a:r>
              <a:endParaRPr lang="zh-TW" altLang="en-US"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0" name="矩形 43"/>
            <p:cNvSpPr/>
            <p:nvPr/>
          </p:nvSpPr>
          <p:spPr>
            <a:xfrm>
              <a:off x="3231150" y="3329069"/>
              <a:ext cx="1291249" cy="351512"/>
            </a:xfrm>
            <a:prstGeom prst="rect">
              <a:avLst/>
            </a:prstGeom>
            <a:solidFill>
              <a:srgbClr val="F8B84E"/>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altLang="zh-TW"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Ethernet</a:t>
              </a:r>
              <a:endParaRPr lang="zh-TW" altLang="en-US"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8" name="文字方塊 30"/>
            <p:cNvSpPr txBox="1"/>
            <p:nvPr/>
          </p:nvSpPr>
          <p:spPr>
            <a:xfrm>
              <a:off x="2817147" y="2290862"/>
              <a:ext cx="372420" cy="1461939"/>
            </a:xfrm>
            <a:prstGeom prst="rect">
              <a:avLst/>
            </a:prstGeom>
            <a:noFill/>
          </p:spPr>
          <p:txBody>
            <a:bodyPr wrap="square" rtlCol="0">
              <a:spAutoFit/>
            </a:bodyPr>
            <a:lstStyle/>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7</a:t>
              </a:r>
            </a:p>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6</a:t>
              </a:r>
            </a:p>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5</a:t>
              </a:r>
            </a:p>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4</a:t>
              </a:r>
            </a:p>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3</a:t>
              </a:r>
            </a:p>
            <a:p>
              <a:pPr>
                <a:spcBef>
                  <a:spcPts val="100"/>
                </a:spcBef>
              </a:pPr>
              <a:r>
                <a:rPr lang="en-US" altLang="zh-TW" sz="1200" b="1" dirty="0" smtClean="0">
                  <a:solidFill>
                    <a:srgbClr val="3B83A7"/>
                  </a:solidFill>
                  <a:latin typeface="Arial" panose="020B0604020202020204" pitchFamily="34" charset="0"/>
                  <a:cs typeface="Arial" panose="020B0604020202020204" pitchFamily="34" charset="0"/>
                </a:rPr>
                <a:t>2</a:t>
              </a:r>
            </a:p>
            <a:p>
              <a:pPr>
                <a:spcBef>
                  <a:spcPts val="100"/>
                </a:spcBef>
              </a:pPr>
              <a:r>
                <a:rPr lang="en-US" altLang="zh-TW" sz="1200" b="1" dirty="0">
                  <a:solidFill>
                    <a:srgbClr val="3B83A7"/>
                  </a:solidFill>
                  <a:latin typeface="Arial" panose="020B0604020202020204" pitchFamily="34" charset="0"/>
                  <a:cs typeface="Arial" panose="020B0604020202020204" pitchFamily="34" charset="0"/>
                </a:rPr>
                <a:t>1</a:t>
              </a:r>
              <a:endParaRPr lang="en-US" altLang="zh-TW" sz="1200" b="1" dirty="0" smtClean="0">
                <a:solidFill>
                  <a:srgbClr val="3B83A7"/>
                </a:solidFill>
                <a:latin typeface="Arial" panose="020B0604020202020204" pitchFamily="34" charset="0"/>
                <a:cs typeface="Arial" panose="020B0604020202020204" pitchFamily="34" charset="0"/>
              </a:endParaRPr>
            </a:p>
          </p:txBody>
        </p:sp>
      </p:grpSp>
      <p:grpSp>
        <p:nvGrpSpPr>
          <p:cNvPr id="2" name="Group 1"/>
          <p:cNvGrpSpPr/>
          <p:nvPr/>
        </p:nvGrpSpPr>
        <p:grpSpPr>
          <a:xfrm>
            <a:off x="3254759" y="4046321"/>
            <a:ext cx="2052955" cy="614455"/>
            <a:chOff x="3121657" y="3758289"/>
            <a:chExt cx="2052955" cy="614455"/>
          </a:xfrm>
        </p:grpSpPr>
        <p:sp>
          <p:nvSpPr>
            <p:cNvPr id="30" name="圓角矩形 12"/>
            <p:cNvSpPr/>
            <p:nvPr/>
          </p:nvSpPr>
          <p:spPr>
            <a:xfrm>
              <a:off x="3121657" y="3758289"/>
              <a:ext cx="2052955" cy="595188"/>
            </a:xfrm>
            <a:prstGeom prst="round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solidFill>
                  <a:schemeClr val="tx1"/>
                </a:solidFill>
              </a:endParaRPr>
            </a:p>
          </p:txBody>
        </p:sp>
        <p:pic>
          <p:nvPicPr>
            <p:cNvPr id="36" name="Picture 2"/>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681" b="97479" l="0" r="51163"/>
                      </a14:imgEffect>
                    </a14:imgLayer>
                  </a14:imgProps>
                </a:ext>
                <a:ext uri="{28A0092B-C50C-407E-A947-70E740481C1C}">
                  <a14:useLocalDpi xmlns:a14="http://schemas.microsoft.com/office/drawing/2010/main" val="0"/>
                </a:ext>
              </a:extLst>
            </a:blip>
            <a:srcRect r="49163"/>
            <a:stretch/>
          </p:blipFill>
          <p:spPr bwMode="auto">
            <a:xfrm>
              <a:off x="3643583" y="3781077"/>
              <a:ext cx="501300" cy="389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21"/>
            <p:cNvSpPr/>
            <p:nvPr/>
          </p:nvSpPr>
          <p:spPr>
            <a:xfrm>
              <a:off x="3619856" y="4118828"/>
              <a:ext cx="1045479" cy="253916"/>
            </a:xfrm>
            <a:prstGeom prst="rect">
              <a:avLst/>
            </a:prstGeom>
          </p:spPr>
          <p:txBody>
            <a:bodyPr wrap="none">
              <a:spAutoFit/>
            </a:bodyPr>
            <a:lstStyle/>
            <a:p>
              <a:r>
                <a:rPr lang="fr-FR" altLang="zh-TW" sz="1050" b="1" dirty="0">
                  <a:latin typeface="Arial" panose="020B0604020202020204" pitchFamily="34" charset="0"/>
                  <a:cs typeface="Arial" panose="020B0604020202020204" pitchFamily="34" charset="0"/>
                </a:rPr>
                <a:t>HAN-Modular</a:t>
              </a:r>
              <a:endParaRPr lang="zh-TW" altLang="en-US" sz="1050" b="1" dirty="0">
                <a:latin typeface="Arial" panose="020B0604020202020204" pitchFamily="34" charset="0"/>
                <a:cs typeface="Arial" panose="020B0604020202020204" pitchFamily="34" charset="0"/>
              </a:endParaRPr>
            </a:p>
          </p:txBody>
        </p:sp>
        <p:pic>
          <p:nvPicPr>
            <p:cNvPr id="71" name="Picture 2"/>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0" b="89916" l="9967" r="99668"/>
                      </a14:imgEffect>
                    </a14:imgLayer>
                  </a14:imgProps>
                </a:ext>
                <a:ext uri="{28A0092B-C50C-407E-A947-70E740481C1C}">
                  <a14:useLocalDpi xmlns:a14="http://schemas.microsoft.com/office/drawing/2010/main" val="0"/>
                </a:ext>
              </a:extLst>
            </a:blip>
            <a:srcRect l="48575"/>
            <a:stretch/>
          </p:blipFill>
          <p:spPr bwMode="auto">
            <a:xfrm>
              <a:off x="4096137" y="3775544"/>
              <a:ext cx="561604" cy="43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3" name="Title 1"/>
          <p:cNvSpPr txBox="1">
            <a:spLocks/>
          </p:cNvSpPr>
          <p:nvPr/>
        </p:nvSpPr>
        <p:spPr>
          <a:xfrm>
            <a:off x="914600" y="124272"/>
            <a:ext cx="8049888"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STANDARDIZATION, KEY IN INDUSTRY 4.0</a:t>
            </a:r>
            <a:endParaRPr lang="zh-TW" altLang="en-US" sz="2800" b="1" dirty="0">
              <a:solidFill>
                <a:srgbClr val="FFC000"/>
              </a:solidFill>
            </a:endParaRPr>
          </a:p>
        </p:txBody>
      </p:sp>
      <p:sp>
        <p:nvSpPr>
          <p:cNvPr id="4" name="AutoShape 2" descr="Image result for iso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3318" name="Picture 6" descr="http://www.iso.org/iso/2012_iso-logo_prin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43563" y="1330886"/>
            <a:ext cx="720080" cy="661497"/>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149902" y="4841623"/>
            <a:ext cx="4572000" cy="246221"/>
          </a:xfrm>
          <a:prstGeom prst="rect">
            <a:avLst/>
          </a:prstGeom>
        </p:spPr>
        <p:txBody>
          <a:bodyPr>
            <a:spAutoFit/>
          </a:bodyPr>
          <a:lstStyle/>
          <a:p>
            <a:r>
              <a:rPr lang="en-US" sz="1000" i="1" dirty="0">
                <a:solidFill>
                  <a:schemeClr val="bg1"/>
                </a:solidFill>
                <a:latin typeface="+mj-lt"/>
              </a:rPr>
              <a:t>Source: Wolfgang </a:t>
            </a:r>
            <a:r>
              <a:rPr lang="en-US" sz="1000" i="1" dirty="0" err="1">
                <a:solidFill>
                  <a:schemeClr val="bg1"/>
                </a:solidFill>
                <a:latin typeface="+mj-lt"/>
              </a:rPr>
              <a:t>Wahlster</a:t>
            </a:r>
            <a:r>
              <a:rPr lang="en-US" sz="1000" i="1" dirty="0">
                <a:solidFill>
                  <a:schemeClr val="bg1"/>
                </a:solidFill>
                <a:latin typeface="+mj-lt"/>
              </a:rPr>
              <a:t>, </a:t>
            </a:r>
            <a:r>
              <a:rPr lang="en-US" sz="1000" i="1" dirty="0" smtClean="0">
                <a:solidFill>
                  <a:schemeClr val="bg1"/>
                </a:solidFill>
                <a:latin typeface="+mj-lt"/>
              </a:rPr>
              <a:t>DFKI, </a:t>
            </a:r>
            <a:r>
              <a:rPr lang="en-US" sz="1000" i="1" dirty="0">
                <a:solidFill>
                  <a:schemeClr val="bg1"/>
                </a:solidFill>
                <a:latin typeface="+mj-lt"/>
              </a:rPr>
              <a:t>Germany</a:t>
            </a:r>
          </a:p>
        </p:txBody>
      </p:sp>
    </p:spTree>
    <p:extLst>
      <p:ext uri="{BB962C8B-B14F-4D97-AF65-F5344CB8AC3E}">
        <p14:creationId xmlns:p14="http://schemas.microsoft.com/office/powerpoint/2010/main" val="2134846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dissolve">
                                      <p:cBhvr>
                                        <p:cTn id="21" dur="500"/>
                                        <p:tgtEl>
                                          <p:spTgt spid="4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dissolv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par>
                                <p:cTn id="36" presetID="9"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dissolve">
                                      <p:cBhvr>
                                        <p:cTn id="44" dur="500"/>
                                        <p:tgtEl>
                                          <p:spTgt spid="38"/>
                                        </p:tgtEl>
                                      </p:cBhvr>
                                    </p:animEffect>
                                  </p:childTnLst>
                                </p:cTn>
                              </p:par>
                              <p:par>
                                <p:cTn id="45" presetID="9"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dissolve">
                                      <p:cBhvr>
                                        <p:cTn id="47" dur="500"/>
                                        <p:tgtEl>
                                          <p:spTgt spid="5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dissolve">
                                      <p:cBhvr>
                                        <p:cTn id="50" dur="500"/>
                                        <p:tgtEl>
                                          <p:spTgt spid="4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par>
                                <p:cTn id="54" presetID="9"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dissolve">
                                      <p:cBhvr>
                                        <p:cTn id="56" dur="500"/>
                                        <p:tgtEl>
                                          <p:spTgt spid="40"/>
                                        </p:tgtEl>
                                      </p:cBhvr>
                                    </p:animEffect>
                                  </p:childTnLst>
                                </p:cTn>
                              </p:par>
                              <p:par>
                                <p:cTn id="57" presetID="9"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ssolve">
                                      <p:cBhvr>
                                        <p:cTn id="59" dur="500"/>
                                        <p:tgtEl>
                                          <p:spTgt spid="41"/>
                                        </p:tgtEl>
                                      </p:cBhvr>
                                    </p:animEffect>
                                  </p:childTnLst>
                                </p:cTn>
                              </p:par>
                              <p:par>
                                <p:cTn id="60" presetID="9"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dissolve">
                                      <p:cBhvr>
                                        <p:cTn id="68" dur="500"/>
                                        <p:tgtEl>
                                          <p:spTgt spid="54"/>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nodeType="withEffect">
                                  <p:stCondLst>
                                    <p:cond delay="0"/>
                                  </p:stCondLst>
                                  <p:childTnLst>
                                    <p:set>
                                      <p:cBhvr>
                                        <p:cTn id="73" dur="1" fill="hold">
                                          <p:stCondLst>
                                            <p:cond delay="0"/>
                                          </p:stCondLst>
                                        </p:cTn>
                                        <p:tgtEl>
                                          <p:spTgt spid="13318"/>
                                        </p:tgtEl>
                                        <p:attrNameLst>
                                          <p:attrName>style.visibility</p:attrName>
                                        </p:attrNameLst>
                                      </p:cBhvr>
                                      <p:to>
                                        <p:strVal val="visible"/>
                                      </p:to>
                                    </p:set>
                                    <p:animEffect transition="in" filter="dissolve">
                                      <p:cBhvr>
                                        <p:cTn id="74"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P spid="33" grpId="0"/>
      <p:bldP spid="34" grpId="0"/>
      <p:bldP spid="35" grpId="0"/>
      <p:bldP spid="42" grpId="0"/>
      <p:bldP spid="43" grpId="0"/>
      <p:bldP spid="44" grpId="0"/>
      <p:bldP spid="45"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59631" y="845534"/>
            <a:ext cx="6555429" cy="3380337"/>
          </a:xfrm>
          <a:prstGeom prst="roundRect">
            <a:avLst>
              <a:gd name="adj" fmla="val 8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545146" y="844352"/>
            <a:ext cx="5981700" cy="3314700"/>
          </a:xfrm>
          <a:prstGeom prst="rect">
            <a:avLst/>
          </a:prstGeom>
        </p:spPr>
      </p:pic>
      <p:sp>
        <p:nvSpPr>
          <p:cNvPr id="3" name="Title 1"/>
          <p:cNvSpPr txBox="1">
            <a:spLocks/>
          </p:cNvSpPr>
          <p:nvPr/>
        </p:nvSpPr>
        <p:spPr>
          <a:xfrm>
            <a:off x="323528" y="57523"/>
            <a:ext cx="842493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MAPPING BETWEEN IIRA AND RAMI4.0</a:t>
            </a:r>
            <a:endParaRPr lang="zh-TW" altLang="en-US" sz="2800" b="1"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138945" y="4225871"/>
            <a:ext cx="7105463" cy="646331"/>
          </a:xfrm>
          <a:prstGeom prst="rect">
            <a:avLst/>
          </a:prstGeom>
        </p:spPr>
        <p:txBody>
          <a:bodyPr wrap="square">
            <a:spAutoFit/>
          </a:bodyPr>
          <a:lstStyle/>
          <a:p>
            <a:r>
              <a:rPr lang="en-US" sz="1800" b="1" dirty="0">
                <a:solidFill>
                  <a:schemeClr val="bg1"/>
                </a:solidFill>
              </a:rPr>
              <a:t>IIRA 3-tier functional viewpoint with the IT layers associated with the RAMI 4.0 architecture for the IDT and AE testbeds </a:t>
            </a:r>
            <a:endParaRPr lang="en-US" dirty="0">
              <a:solidFill>
                <a:schemeClr val="bg1"/>
              </a:solidFill>
            </a:endParaRPr>
          </a:p>
        </p:txBody>
      </p:sp>
      <p:sp>
        <p:nvSpPr>
          <p:cNvPr id="6" name="Rectangle 5"/>
          <p:cNvSpPr/>
          <p:nvPr/>
        </p:nvSpPr>
        <p:spPr>
          <a:xfrm>
            <a:off x="107504" y="4809792"/>
            <a:ext cx="7488831" cy="400110"/>
          </a:xfrm>
          <a:prstGeom prst="rect">
            <a:avLst/>
          </a:prstGeom>
        </p:spPr>
        <p:txBody>
          <a:bodyPr wrap="square">
            <a:spAutoFit/>
          </a:bodyPr>
          <a:lstStyle/>
          <a:p>
            <a:r>
              <a:rPr lang="en-US" sz="1000" i="1" dirty="0">
                <a:solidFill>
                  <a:schemeClr val="bg1"/>
                </a:solidFill>
              </a:rPr>
              <a:t>Source: </a:t>
            </a:r>
            <a:r>
              <a:rPr lang="en-US" sz="1000" i="1" dirty="0" smtClean="0">
                <a:solidFill>
                  <a:schemeClr val="bg1"/>
                </a:solidFill>
              </a:rPr>
              <a:t>Interoperability </a:t>
            </a:r>
            <a:r>
              <a:rPr lang="en-US" sz="1000" i="1" dirty="0">
                <a:solidFill>
                  <a:schemeClr val="bg1"/>
                </a:solidFill>
              </a:rPr>
              <a:t>between IIC Architecture &amp; Industry 4.0 Reference Architecture for Industrial </a:t>
            </a:r>
            <a:r>
              <a:rPr lang="en-US" sz="1000" i="1" dirty="0" smtClean="0">
                <a:solidFill>
                  <a:schemeClr val="bg1"/>
                </a:solidFill>
              </a:rPr>
              <a:t>Assets, Infosys, 2016. </a:t>
            </a:r>
            <a:endParaRPr lang="en-US" sz="1000" i="1" dirty="0">
              <a:solidFill>
                <a:schemeClr val="bg1"/>
              </a:solidFill>
            </a:endParaRPr>
          </a:p>
          <a:p>
            <a:endParaRPr lang="en-US" sz="1000" i="1" dirty="0">
              <a:solidFill>
                <a:schemeClr val="bg1"/>
              </a:solidFill>
            </a:endParaRPr>
          </a:p>
        </p:txBody>
      </p:sp>
    </p:spTree>
    <p:extLst>
      <p:ext uri="{BB962C8B-B14F-4D97-AF65-F5344CB8AC3E}">
        <p14:creationId xmlns:p14="http://schemas.microsoft.com/office/powerpoint/2010/main" val="2012306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528" y="124272"/>
            <a:ext cx="842493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n-lt"/>
              </a:rPr>
              <a:t>DEFINING INDUSTRY 4.0 FOR MANUFACTURING</a:t>
            </a:r>
            <a:endParaRPr lang="zh-TW" altLang="en-US" sz="2800" b="1" dirty="0">
              <a:solidFill>
                <a:srgbClr val="FFC000"/>
              </a:solidFill>
              <a:latin typeface="+mn-lt"/>
            </a:endParaRPr>
          </a:p>
        </p:txBody>
      </p:sp>
      <p:sp>
        <p:nvSpPr>
          <p:cNvPr id="3" name="Content Placeholder 4"/>
          <p:cNvSpPr txBox="1">
            <a:spLocks/>
          </p:cNvSpPr>
          <p:nvPr/>
        </p:nvSpPr>
        <p:spPr>
          <a:xfrm>
            <a:off x="611560" y="1060376"/>
            <a:ext cx="7848872" cy="3744416"/>
          </a:xfrm>
          <a:prstGeom prst="rect">
            <a:avLst/>
          </a:prstGeom>
          <a:noFill/>
        </p:spPr>
        <p:txBody>
          <a:bodyPr vert="horz" lIns="217728" tIns="108864" rIns="217728" bIns="108864" rtlCol="0">
            <a:noAutofit/>
          </a:bodyPr>
          <a:lstStyle>
            <a:lvl1pPr marL="306180" indent="-306180" algn="l" defTabSz="816479" rtl="0" eaLnBrk="1" latinLnBrk="0" hangingPunct="1">
              <a:spcBef>
                <a:spcPct val="20000"/>
              </a:spcBef>
              <a:buFont typeface="Arial" pitchFamily="34" charset="0"/>
              <a:buChar char="•"/>
              <a:defRPr sz="2513" kern="1200">
                <a:solidFill>
                  <a:schemeClr val="tx1"/>
                </a:solidFill>
                <a:latin typeface="微軟正黑體" pitchFamily="34" charset="-120"/>
                <a:ea typeface="微軟正黑體" pitchFamily="34" charset="-120"/>
                <a:cs typeface="Times New Roman" pitchFamily="18" charset="0"/>
              </a:defRPr>
            </a:lvl1pPr>
            <a:lvl2pPr marL="663389" indent="-25515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2pPr>
            <a:lvl3pPr marL="1020599"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3pPr>
            <a:lvl4pPr marL="1428839"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4pPr>
            <a:lvl5pPr marL="1837078"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5pPr>
            <a:lvl6pPr marL="2245318"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55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79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003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04800" indent="-304800" defTabSz="914400">
              <a:spcBef>
                <a:spcPts val="300"/>
              </a:spcBef>
              <a:buNone/>
              <a:defRPr/>
            </a:pPr>
            <a:r>
              <a:rPr lang="en-US" altLang="zh-TW" sz="2000" b="1" dirty="0">
                <a:solidFill>
                  <a:schemeClr val="bg1"/>
                </a:solidFill>
                <a:latin typeface="Arial" panose="020B0604020202020204" pitchFamily="34" charset="0"/>
                <a:cs typeface="Arial" panose="020B0604020202020204" pitchFamily="34" charset="0"/>
              </a:rPr>
              <a:t>Batch or Size of 1 Production: </a:t>
            </a:r>
            <a:r>
              <a:rPr lang="en-US" altLang="zh-TW" sz="2000" b="1" dirty="0">
                <a:solidFill>
                  <a:srgbClr val="FFC000"/>
                </a:solidFill>
                <a:latin typeface="Arial" panose="020B0604020202020204" pitchFamily="34" charset="0"/>
                <a:cs typeface="Arial" panose="020B0604020202020204" pitchFamily="34" charset="0"/>
              </a:rPr>
              <a:t>Flexible Mass Customization</a:t>
            </a:r>
          </a:p>
          <a:p>
            <a:pPr marL="304800" marR="0" lvl="0" indent="-304800" defTabSz="914400" eaLnBrk="1" fontAlgn="auto" latinLnBrk="0" hangingPunct="1">
              <a:lnSpc>
                <a:spcPct val="100000"/>
              </a:lnSpc>
              <a:spcBef>
                <a:spcPts val="1200"/>
              </a:spcBef>
              <a:spcAft>
                <a:spcPts val="0"/>
              </a:spcAft>
              <a:buClrTx/>
              <a:buSzTx/>
              <a:buFontTx/>
              <a:buNone/>
              <a:tabLst/>
              <a:defRPr/>
            </a:pPr>
            <a:r>
              <a:rPr lang="en-US" altLang="zh-TW" sz="2000" b="1" dirty="0" smtClean="0">
                <a:solidFill>
                  <a:schemeClr val="bg1"/>
                </a:solidFill>
                <a:latin typeface="Arial" panose="020B0604020202020204" pitchFamily="34" charset="0"/>
                <a:cs typeface="Arial" panose="020B0604020202020204" pitchFamily="34" charset="0"/>
              </a:rPr>
              <a:t>Manufacturing Objective: Order Fulfillment</a:t>
            </a:r>
          </a:p>
          <a:p>
            <a:pPr marL="304800" marR="0" lvl="0" indent="-304800" defTabSz="914400" eaLnBrk="1" fontAlgn="auto" latinLnBrk="0" hangingPunct="1">
              <a:lnSpc>
                <a:spcPct val="100000"/>
              </a:lnSpc>
              <a:spcBef>
                <a:spcPts val="300"/>
              </a:spcBef>
              <a:spcAft>
                <a:spcPts val="0"/>
              </a:spcAft>
              <a:buClrTx/>
              <a:buSzTx/>
              <a:buFontTx/>
              <a:buNone/>
              <a:tabLst/>
              <a:defRPr/>
            </a:pPr>
            <a:r>
              <a:rPr lang="en-US" altLang="zh-TW" sz="2000" b="1" dirty="0" err="1" smtClean="0">
                <a:solidFill>
                  <a:schemeClr val="bg1"/>
                </a:solidFill>
                <a:latin typeface="Arial" panose="020B0604020202020204" pitchFamily="34" charset="0"/>
                <a:cs typeface="Arial" panose="020B0604020202020204" pitchFamily="34" charset="0"/>
              </a:rPr>
              <a:t>s.t.</a:t>
            </a:r>
            <a:r>
              <a:rPr lang="en-US" altLang="zh-TW" sz="2000" b="1" dirty="0" smtClean="0">
                <a:solidFill>
                  <a:schemeClr val="bg1"/>
                </a:solidFill>
                <a:latin typeface="Arial" panose="020B0604020202020204" pitchFamily="34" charset="0"/>
                <a:cs typeface="Arial" panose="020B0604020202020204" pitchFamily="34" charset="0"/>
              </a:rPr>
              <a:t>: Resource constraints </a:t>
            </a:r>
            <a:r>
              <a:rPr lang="en-US" altLang="zh-TW" sz="2000" dirty="0" smtClean="0">
                <a:solidFill>
                  <a:schemeClr val="bg1"/>
                </a:solidFill>
                <a:latin typeface="Arial" panose="020B0604020202020204" pitchFamily="34" charset="0"/>
                <a:cs typeface="Arial" panose="020B0604020202020204" pitchFamily="34" charset="0"/>
              </a:rPr>
              <a:t>(flexibility, agility)</a:t>
            </a:r>
          </a:p>
          <a:p>
            <a:pPr marL="514350" marR="0" lvl="0" indent="0" defTabSz="914400" eaLnBrk="1" fontAlgn="auto" latinLnBrk="0" hangingPunct="1">
              <a:lnSpc>
                <a:spcPct val="100000"/>
              </a:lnSpc>
              <a:spcBef>
                <a:spcPts val="300"/>
              </a:spcBef>
              <a:spcAft>
                <a:spcPts val="0"/>
              </a:spcAft>
              <a:buClrTx/>
              <a:buSzTx/>
              <a:buFontTx/>
              <a:buNone/>
              <a:defRPr/>
            </a:pPr>
            <a:r>
              <a:rPr lang="en-US" altLang="zh-TW" sz="2000" b="1" dirty="0" smtClean="0">
                <a:solidFill>
                  <a:schemeClr val="bg1"/>
                </a:solidFill>
                <a:latin typeface="Arial" panose="020B0604020202020204" pitchFamily="34" charset="0"/>
                <a:cs typeface="Arial" panose="020B0604020202020204" pitchFamily="34" charset="0"/>
              </a:rPr>
              <a:t>Market constraints </a:t>
            </a:r>
            <a:r>
              <a:rPr lang="en-US" altLang="zh-TW" sz="2000" dirty="0" smtClean="0">
                <a:solidFill>
                  <a:schemeClr val="bg1"/>
                </a:solidFill>
                <a:latin typeface="Arial" panose="020B0604020202020204" pitchFamily="34" charset="0"/>
                <a:cs typeface="Arial" panose="020B0604020202020204" pitchFamily="34" charset="0"/>
              </a:rPr>
              <a:t>(individualization)</a:t>
            </a:r>
          </a:p>
          <a:p>
            <a:pPr marL="514350" marR="0" lvl="0" indent="0" defTabSz="914400" eaLnBrk="1" fontAlgn="auto" latinLnBrk="0" hangingPunct="1">
              <a:lnSpc>
                <a:spcPct val="100000"/>
              </a:lnSpc>
              <a:spcBef>
                <a:spcPts val="300"/>
              </a:spcBef>
              <a:spcAft>
                <a:spcPts val="0"/>
              </a:spcAft>
              <a:buClrTx/>
              <a:buSzTx/>
              <a:buFontTx/>
              <a:buNone/>
              <a:defRPr/>
            </a:pPr>
            <a:r>
              <a:rPr lang="en-US" altLang="zh-TW" sz="2000" b="1" dirty="0" smtClean="0">
                <a:solidFill>
                  <a:schemeClr val="bg1"/>
                </a:solidFill>
                <a:latin typeface="Arial" panose="020B0604020202020204" pitchFamily="34" charset="0"/>
                <a:cs typeface="Arial" panose="020B0604020202020204" pitchFamily="34" charset="0"/>
              </a:rPr>
              <a:t>Environment constraints </a:t>
            </a:r>
            <a:r>
              <a:rPr lang="en-US" altLang="zh-TW" sz="2000" dirty="0" smtClean="0">
                <a:solidFill>
                  <a:schemeClr val="bg1"/>
                </a:solidFill>
                <a:latin typeface="Arial" panose="020B0604020202020204" pitchFamily="34" charset="0"/>
                <a:cs typeface="Arial" panose="020B0604020202020204" pitchFamily="34" charset="0"/>
              </a:rPr>
              <a:t>(low energy, over-production)</a:t>
            </a:r>
          </a:p>
          <a:p>
            <a:pPr marL="514350" marR="0" lvl="0" indent="0" defTabSz="914400" eaLnBrk="1" fontAlgn="auto" latinLnBrk="0" hangingPunct="1">
              <a:lnSpc>
                <a:spcPct val="100000"/>
              </a:lnSpc>
              <a:spcBef>
                <a:spcPts val="300"/>
              </a:spcBef>
              <a:spcAft>
                <a:spcPts val="0"/>
              </a:spcAft>
              <a:buClrTx/>
              <a:buSzTx/>
              <a:buFontTx/>
              <a:buNone/>
              <a:defRPr/>
            </a:pPr>
            <a:r>
              <a:rPr lang="en-US" altLang="zh-TW" sz="2000" b="1" dirty="0" smtClean="0">
                <a:solidFill>
                  <a:schemeClr val="bg1"/>
                </a:solidFill>
                <a:latin typeface="Arial" panose="020B0604020202020204" pitchFamily="34" charset="0"/>
                <a:cs typeface="Arial" panose="020B0604020202020204" pitchFamily="34" charset="0"/>
              </a:rPr>
              <a:t>HR constraints</a:t>
            </a:r>
          </a:p>
          <a:p>
            <a:pPr marL="304800" marR="0" lvl="0" indent="-304800" defTabSz="914400" eaLnBrk="1" fontAlgn="auto" latinLnBrk="0" hangingPunct="1">
              <a:lnSpc>
                <a:spcPct val="100000"/>
              </a:lnSpc>
              <a:spcBef>
                <a:spcPts val="600"/>
              </a:spcBef>
              <a:spcAft>
                <a:spcPts val="0"/>
              </a:spcAft>
              <a:buClrTx/>
              <a:buSzTx/>
              <a:buFontTx/>
              <a:buNone/>
              <a:tabLst/>
              <a:defRPr/>
            </a:pPr>
            <a:endParaRPr lang="en-US" altLang="zh-TW" sz="1800" b="1" dirty="0" smtClean="0">
              <a:solidFill>
                <a:schemeClr val="bg1"/>
              </a:solidFill>
              <a:latin typeface="Arial" panose="020B0604020202020204" pitchFamily="34" charset="0"/>
              <a:cs typeface="Arial" panose="020B0604020202020204" pitchFamily="34" charset="0"/>
            </a:endParaRPr>
          </a:p>
          <a:p>
            <a:pPr marL="304800" marR="0" lvl="0" indent="-304800" defTabSz="914400" eaLnBrk="1" fontAlgn="auto" latinLnBrk="0" hangingPunct="1">
              <a:lnSpc>
                <a:spcPct val="100000"/>
              </a:lnSpc>
              <a:spcBef>
                <a:spcPts val="600"/>
              </a:spcBef>
              <a:spcAft>
                <a:spcPts val="0"/>
              </a:spcAft>
              <a:buClrTx/>
              <a:buSzTx/>
              <a:buFontTx/>
              <a:buNone/>
              <a:tabLst/>
              <a:defRPr/>
            </a:pPr>
            <a:r>
              <a:rPr lang="en-US" altLang="zh-TW" sz="2000" b="1" dirty="0" smtClean="0">
                <a:solidFill>
                  <a:schemeClr val="bg1"/>
                </a:solidFill>
                <a:latin typeface="Arial" panose="020B0604020202020204" pitchFamily="34" charset="0"/>
                <a:cs typeface="Arial" panose="020B0604020202020204" pitchFamily="34" charset="0"/>
              </a:rPr>
              <a:t>Enablers: CPS, IOT</a:t>
            </a:r>
          </a:p>
          <a:p>
            <a:pPr marL="304800" indent="-304800" defTabSz="914400">
              <a:spcBef>
                <a:spcPts val="600"/>
              </a:spcBef>
              <a:buNone/>
              <a:defRPr/>
            </a:pPr>
            <a:r>
              <a:rPr lang="en-US" altLang="zh-TW" sz="2000" b="1" dirty="0" smtClean="0">
                <a:solidFill>
                  <a:schemeClr val="bg1"/>
                </a:solidFill>
                <a:latin typeface="Arial" panose="020B0604020202020204" pitchFamily="34" charset="0"/>
                <a:cs typeface="Arial" panose="020B0604020202020204" pitchFamily="34" charset="0"/>
              </a:rPr>
              <a:t>Supporting technologies: big data, AI</a:t>
            </a:r>
            <a:r>
              <a:rPr lang="en-US" altLang="zh-TW" sz="2000" b="1" dirty="0">
                <a:solidFill>
                  <a:schemeClr val="bg1"/>
                </a:solidFill>
                <a:latin typeface="Arial" panose="020B0604020202020204" pitchFamily="34" charset="0"/>
                <a:cs typeface="Arial" panose="020B0604020202020204" pitchFamily="34" charset="0"/>
              </a:rPr>
              <a:t>, </a:t>
            </a:r>
            <a:r>
              <a:rPr lang="en-US" altLang="zh-TW" sz="2000" b="1" dirty="0" smtClean="0">
                <a:solidFill>
                  <a:schemeClr val="bg1"/>
                </a:solidFill>
                <a:latin typeface="Arial" panose="020B0604020202020204" pitchFamily="34" charset="0"/>
                <a:cs typeface="Arial" panose="020B0604020202020204" pitchFamily="34" charset="0"/>
              </a:rPr>
              <a:t>digital manufacturing,</a:t>
            </a:r>
            <a:r>
              <a:rPr lang="en-US" altLang="zh-TW" sz="2000" b="1" dirty="0">
                <a:solidFill>
                  <a:schemeClr val="bg1"/>
                </a:solidFill>
                <a:latin typeface="Arial" panose="020B0604020202020204" pitchFamily="34" charset="0"/>
                <a:cs typeface="Arial" panose="020B0604020202020204" pitchFamily="34" charset="0"/>
              </a:rPr>
              <a:t> </a:t>
            </a:r>
            <a:r>
              <a:rPr lang="en-US" altLang="zh-TW" sz="2000" b="1" dirty="0" err="1" smtClean="0">
                <a:solidFill>
                  <a:schemeClr val="bg1"/>
                </a:solidFill>
                <a:latin typeface="Arial" panose="020B0604020202020204" pitchFamily="34" charset="0"/>
                <a:cs typeface="Arial" panose="020B0604020202020204" pitchFamily="34" charset="0"/>
              </a:rPr>
              <a:t>cobots</a:t>
            </a:r>
            <a:r>
              <a:rPr lang="en-US" altLang="zh-TW" sz="2000" b="1" dirty="0" smtClean="0">
                <a:solidFill>
                  <a:schemeClr val="bg1"/>
                </a:solidFill>
                <a:latin typeface="Arial" panose="020B0604020202020204" pitchFamily="34" charset="0"/>
                <a:cs typeface="Arial" panose="020B0604020202020204" pitchFamily="34" charset="0"/>
              </a:rPr>
              <a:t>, </a:t>
            </a:r>
            <a:r>
              <a:rPr lang="en-US" altLang="zh-TW" sz="2000" b="1" dirty="0" err="1" smtClean="0">
                <a:solidFill>
                  <a:schemeClr val="bg1"/>
                </a:solidFill>
                <a:latin typeface="Arial" panose="020B0604020202020204" pitchFamily="34" charset="0"/>
                <a:cs typeface="Arial" panose="020B0604020202020204" pitchFamily="34" charset="0"/>
              </a:rPr>
              <a:t>Ux</a:t>
            </a:r>
            <a:r>
              <a:rPr lang="en-US" altLang="zh-TW" sz="2000" b="1" dirty="0" smtClean="0">
                <a:solidFill>
                  <a:schemeClr val="bg1"/>
                </a:solidFill>
                <a:latin typeface="Arial" panose="020B0604020202020204" pitchFamily="34" charset="0"/>
                <a:cs typeface="Arial" panose="020B0604020202020204" pitchFamily="34" charset="0"/>
              </a:rPr>
              <a:t>/UI, AR/VR, </a:t>
            </a:r>
            <a:r>
              <a:rPr lang="en-US" altLang="zh-TW" sz="2000" b="1" dirty="0" err="1" smtClean="0">
                <a:solidFill>
                  <a:schemeClr val="bg1"/>
                </a:solidFill>
                <a:latin typeface="Arial" panose="020B0604020202020204" pitchFamily="34" charset="0"/>
                <a:cs typeface="Arial" panose="020B0604020202020204" pitchFamily="34" charset="0"/>
              </a:rPr>
              <a:t>blockchain</a:t>
            </a:r>
            <a:r>
              <a:rPr lang="en-US" altLang="zh-TW" sz="2000" b="1" dirty="0" smtClean="0">
                <a:solidFill>
                  <a:schemeClr val="bg1"/>
                </a:solidFill>
                <a:latin typeface="Arial" panose="020B0604020202020204" pitchFamily="34" charset="0"/>
                <a:cs typeface="Arial" panose="020B0604020202020204" pitchFamily="34" charset="0"/>
              </a:rPr>
              <a:t>, DAS, APS, cloud/fog </a:t>
            </a:r>
          </a:p>
        </p:txBody>
      </p:sp>
    </p:spTree>
    <p:extLst>
      <p:ext uri="{BB962C8B-B14F-4D97-AF65-F5344CB8AC3E}">
        <p14:creationId xmlns:p14="http://schemas.microsoft.com/office/powerpoint/2010/main" val="54754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dissolv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46856" y="65318"/>
            <a:ext cx="8373616"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CONSUMER/INDUSTRIAL IOT</a:t>
            </a:r>
            <a:endParaRPr lang="zh-TW" altLang="en-US" sz="2800" b="1" dirty="0">
              <a:solidFill>
                <a:srgbClr val="FFC000"/>
              </a:solidFill>
            </a:endParaRPr>
          </a:p>
        </p:txBody>
      </p:sp>
      <p:grpSp>
        <p:nvGrpSpPr>
          <p:cNvPr id="11" name="Group 10"/>
          <p:cNvGrpSpPr/>
          <p:nvPr/>
        </p:nvGrpSpPr>
        <p:grpSpPr>
          <a:xfrm>
            <a:off x="1464708" y="1132384"/>
            <a:ext cx="5228355" cy="1451929"/>
            <a:chOff x="1666958" y="986182"/>
            <a:chExt cx="5976664" cy="1455659"/>
          </a:xfrm>
        </p:grpSpPr>
        <p:sp>
          <p:nvSpPr>
            <p:cNvPr id="12" name="Rounded Rectangle 11"/>
            <p:cNvSpPr/>
            <p:nvPr/>
          </p:nvSpPr>
          <p:spPr>
            <a:xfrm>
              <a:off x="1666958" y="1242884"/>
              <a:ext cx="5976664" cy="1198957"/>
            </a:xfrm>
            <a:prstGeom prst="roundRect">
              <a:avLst>
                <a:gd name="adj" fmla="val 8417"/>
              </a:avLst>
            </a:prstGeom>
            <a:solidFill>
              <a:schemeClr val="bg1"/>
            </a:solidFill>
            <a:ln>
              <a:noFill/>
            </a:ln>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7999" tIns="234387" rIns="347999" bIns="96042" numCol="1" spcCol="1270" anchor="t" anchorCtr="0">
              <a:noAutofit/>
            </a:bodyPr>
            <a:lstStyle/>
            <a:p>
              <a:pPr marL="173038" lvl="1" indent="-173038" defTabSz="600235">
                <a:spcBef>
                  <a:spcPts val="225"/>
                </a:spcBef>
                <a:buFont typeface="Arial" charset="0"/>
                <a:buChar char="•"/>
              </a:pPr>
              <a:r>
                <a:rPr lang="en-US" altLang="zh-TW" sz="1600" b="1" dirty="0">
                  <a:solidFill>
                    <a:srgbClr val="F05542"/>
                  </a:solidFill>
                  <a:latin typeface="Arial" panose="020B0604020202020204" pitchFamily="34" charset="0"/>
                  <a:ea typeface="微軟正黑體" pitchFamily="34" charset="-120"/>
                  <a:cs typeface="Arial" panose="020B0604020202020204" pitchFamily="34" charset="0"/>
                </a:rPr>
                <a:t>Revolutionary</a:t>
              </a:r>
              <a:endParaRPr lang="zh-TW" altLang="en-US" sz="1600" b="1" dirty="0">
                <a:solidFill>
                  <a:srgbClr val="F05542"/>
                </a:solidFill>
                <a:latin typeface="Arial" panose="020B0604020202020204" pitchFamily="34" charset="0"/>
                <a:ea typeface="微軟正黑體" pitchFamily="34" charset="-120"/>
                <a:cs typeface="Arial" panose="020B0604020202020204" pitchFamily="34" charset="0"/>
              </a:endParaRPr>
            </a:p>
            <a:p>
              <a:pPr marL="173038" lvl="1" indent="-173038" defTabSz="600235">
                <a:spcBef>
                  <a:spcPts val="225"/>
                </a:spcBef>
                <a:buFont typeface="Arial" charset="0"/>
                <a:buChar char="•"/>
              </a:pPr>
              <a:r>
                <a:rPr lang="en-US" altLang="zh-TW" sz="1600" b="1" dirty="0">
                  <a:solidFill>
                    <a:srgbClr val="F05542"/>
                  </a:solidFill>
                  <a:latin typeface="Arial" panose="020B0604020202020204" pitchFamily="34" charset="0"/>
                  <a:ea typeface="微軟正黑體" pitchFamily="34" charset="-120"/>
                  <a:cs typeface="Arial" panose="020B0604020202020204" pitchFamily="34" charset="0"/>
                </a:rPr>
                <a:t>Many new opportunities</a:t>
              </a:r>
              <a:endParaRPr lang="zh-TW" altLang="en-US" sz="1600" dirty="0">
                <a:solidFill>
                  <a:srgbClr val="F05542"/>
                </a:solidFill>
                <a:latin typeface="Arial" panose="020B0604020202020204" pitchFamily="34" charset="0"/>
                <a:cs typeface="Arial" panose="020B0604020202020204" pitchFamily="34" charset="0"/>
              </a:endParaRPr>
            </a:p>
            <a:p>
              <a:pPr marL="173038" lvl="1" indent="-173038" defTabSz="600235">
                <a:spcBef>
                  <a:spcPts val="225"/>
                </a:spcBef>
                <a:buFont typeface="Arial" charset="0"/>
                <a:buChar char="•"/>
              </a:pPr>
              <a:r>
                <a:rPr lang="en-US" altLang="zh-TW" sz="1600" b="1" dirty="0" smtClean="0">
                  <a:latin typeface="Arial" panose="020B0604020202020204" pitchFamily="34" charset="0"/>
                  <a:ea typeface="微軟正黑體" pitchFamily="34" charset="-120"/>
                  <a:cs typeface="Arial" panose="020B0604020202020204" pitchFamily="34" charset="0"/>
                </a:rPr>
                <a:t>Evolving </a:t>
              </a:r>
              <a:r>
                <a:rPr lang="en-US" altLang="zh-TW" sz="1600" b="1" dirty="0">
                  <a:latin typeface="Arial" panose="020B0604020202020204" pitchFamily="34" charset="0"/>
                  <a:ea typeface="微軟正黑體" pitchFamily="34" charset="-120"/>
                  <a:cs typeface="Arial" panose="020B0604020202020204" pitchFamily="34" charset="0"/>
                </a:rPr>
                <a:t>from many isolated developments</a:t>
              </a:r>
              <a:endParaRPr lang="zh-TW" altLang="en-US" sz="1600" b="1" dirty="0">
                <a:latin typeface="Arial" panose="020B0604020202020204" pitchFamily="34" charset="0"/>
                <a:ea typeface="微軟正黑體" pitchFamily="34" charset="-120"/>
                <a:cs typeface="Arial" panose="020B0604020202020204" pitchFamily="34" charset="0"/>
              </a:endParaRPr>
            </a:p>
          </p:txBody>
        </p:sp>
        <p:sp>
          <p:nvSpPr>
            <p:cNvPr id="13" name="Freeform 12"/>
            <p:cNvSpPr/>
            <p:nvPr/>
          </p:nvSpPr>
          <p:spPr>
            <a:xfrm>
              <a:off x="1844101" y="986182"/>
              <a:ext cx="4609593" cy="429834"/>
            </a:xfrm>
            <a:custGeom>
              <a:avLst/>
              <a:gdLst>
                <a:gd name="connsiteX0" fmla="*/ 0 w 4183664"/>
                <a:gd name="connsiteY0" fmla="*/ 73801 h 442800"/>
                <a:gd name="connsiteX1" fmla="*/ 73801 w 4183664"/>
                <a:gd name="connsiteY1" fmla="*/ 0 h 442800"/>
                <a:gd name="connsiteX2" fmla="*/ 4109863 w 4183664"/>
                <a:gd name="connsiteY2" fmla="*/ 0 h 442800"/>
                <a:gd name="connsiteX3" fmla="*/ 4183664 w 4183664"/>
                <a:gd name="connsiteY3" fmla="*/ 73801 h 442800"/>
                <a:gd name="connsiteX4" fmla="*/ 4183664 w 4183664"/>
                <a:gd name="connsiteY4" fmla="*/ 368999 h 442800"/>
                <a:gd name="connsiteX5" fmla="*/ 4109863 w 4183664"/>
                <a:gd name="connsiteY5" fmla="*/ 442800 h 442800"/>
                <a:gd name="connsiteX6" fmla="*/ 73801 w 4183664"/>
                <a:gd name="connsiteY6" fmla="*/ 442800 h 442800"/>
                <a:gd name="connsiteX7" fmla="*/ 0 w 4183664"/>
                <a:gd name="connsiteY7" fmla="*/ 368999 h 442800"/>
                <a:gd name="connsiteX8" fmla="*/ 0 w 418366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664" h="442800">
                  <a:moveTo>
                    <a:pt x="0" y="73801"/>
                  </a:moveTo>
                  <a:cubicBezTo>
                    <a:pt x="0" y="33042"/>
                    <a:pt x="33042" y="0"/>
                    <a:pt x="73801" y="0"/>
                  </a:cubicBezTo>
                  <a:lnTo>
                    <a:pt x="4109863" y="0"/>
                  </a:lnTo>
                  <a:cubicBezTo>
                    <a:pt x="4150622" y="0"/>
                    <a:pt x="4183664" y="33042"/>
                    <a:pt x="4183664" y="73801"/>
                  </a:cubicBezTo>
                  <a:lnTo>
                    <a:pt x="4183664" y="368999"/>
                  </a:lnTo>
                  <a:cubicBezTo>
                    <a:pt x="4183664" y="409758"/>
                    <a:pt x="4150622" y="442800"/>
                    <a:pt x="4109863" y="442800"/>
                  </a:cubicBezTo>
                  <a:lnTo>
                    <a:pt x="73801" y="442800"/>
                  </a:lnTo>
                  <a:cubicBezTo>
                    <a:pt x="33042" y="442800"/>
                    <a:pt x="0" y="409758"/>
                    <a:pt x="0" y="368999"/>
                  </a:cubicBezTo>
                  <a:lnTo>
                    <a:pt x="0" y="73801"/>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34853" tIns="16217" rIns="134853" bIns="16217" numCol="1" spcCol="1270" anchor="ctr" anchorCtr="0">
              <a:noAutofit/>
            </a:bodyPr>
            <a:lstStyle/>
            <a:p>
              <a:pPr defTabSz="666928">
                <a:spcBef>
                  <a:spcPct val="0"/>
                </a:spcBef>
              </a:pPr>
              <a:r>
                <a:rPr lang="en-US" altLang="zh-TW" sz="1800" b="1" dirty="0" smtClean="0">
                  <a:latin typeface="Arial" panose="020B0604020202020204" pitchFamily="34" charset="0"/>
                  <a:ea typeface="微軟正黑體" pitchFamily="34" charset="-120"/>
                  <a:cs typeface="Arial" panose="020B0604020202020204" pitchFamily="34" charset="0"/>
                </a:rPr>
                <a:t>Connecting CONSUMER Products</a:t>
              </a:r>
              <a:endParaRPr lang="zh-TW" altLang="en-US" sz="1800" b="1" dirty="0">
                <a:latin typeface="Arial" panose="020B0604020202020204" pitchFamily="34" charset="0"/>
                <a:ea typeface="微軟正黑體" pitchFamily="34" charset="-120"/>
                <a:cs typeface="Arial" panose="020B0604020202020204" pitchFamily="34" charset="0"/>
              </a:endParaRPr>
            </a:p>
          </p:txBody>
        </p:sp>
      </p:grpSp>
      <p:grpSp>
        <p:nvGrpSpPr>
          <p:cNvPr id="14" name="Group 13"/>
          <p:cNvGrpSpPr/>
          <p:nvPr/>
        </p:nvGrpSpPr>
        <p:grpSpPr>
          <a:xfrm>
            <a:off x="2843808" y="3080936"/>
            <a:ext cx="4796171" cy="1440025"/>
            <a:chOff x="1645332" y="2652945"/>
            <a:chExt cx="5482626" cy="1475213"/>
          </a:xfrm>
        </p:grpSpPr>
        <p:sp>
          <p:nvSpPr>
            <p:cNvPr id="15" name="Rounded Rectangle 14"/>
            <p:cNvSpPr/>
            <p:nvPr/>
          </p:nvSpPr>
          <p:spPr>
            <a:xfrm>
              <a:off x="1645332" y="2899961"/>
              <a:ext cx="5482626" cy="1228197"/>
            </a:xfrm>
            <a:prstGeom prst="roundRect">
              <a:avLst>
                <a:gd name="adj" fmla="val 9445"/>
              </a:avLst>
            </a:prstGeom>
            <a:solidFill>
              <a:schemeClr val="lt1">
                <a:hueOff val="0"/>
                <a:satOff val="0"/>
                <a:lumOff val="0"/>
              </a:schemeClr>
            </a:solidFill>
            <a:ln>
              <a:noFill/>
            </a:ln>
          </p:spPr>
          <p:style>
            <a:lnRef idx="1">
              <a:schemeClr val="accent3">
                <a:hueOff val="11250266"/>
                <a:satOff val="-16880"/>
                <a:lumOff val="-274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7999" tIns="234387" rIns="347999" bIns="96042" numCol="1" spcCol="1270" anchor="t" anchorCtr="0">
              <a:noAutofit/>
            </a:bodyPr>
            <a:lstStyle/>
            <a:p>
              <a:pPr marL="173038" lvl="1" indent="-173038" defTabSz="600235">
                <a:spcBef>
                  <a:spcPts val="225"/>
                </a:spcBef>
                <a:buFont typeface="Arial" charset="0"/>
                <a:buChar char="•"/>
              </a:pPr>
              <a:r>
                <a:rPr lang="en-US" altLang="zh-TW" sz="1600" b="1" dirty="0">
                  <a:latin typeface="Arial" panose="020B0604020202020204" pitchFamily="34" charset="0"/>
                  <a:ea typeface="微軟正黑體" pitchFamily="34" charset="-120"/>
                  <a:cs typeface="Arial" panose="020B0604020202020204" pitchFamily="34" charset="0"/>
                </a:rPr>
                <a:t>Not </a:t>
              </a:r>
              <a:r>
                <a:rPr lang="en-US" altLang="zh-TW" sz="1600" b="1" dirty="0" smtClean="0">
                  <a:latin typeface="Arial" panose="020B0604020202020204" pitchFamily="34" charset="0"/>
                  <a:ea typeface="微軟正黑體" pitchFamily="34" charset="-120"/>
                  <a:cs typeface="Arial" panose="020B0604020202020204" pitchFamily="34" charset="0"/>
                </a:rPr>
                <a:t>new</a:t>
              </a:r>
              <a:endParaRPr lang="zh-TW" altLang="en-US" sz="1600" b="1" dirty="0">
                <a:latin typeface="Arial" panose="020B0604020202020204" pitchFamily="34" charset="0"/>
                <a:ea typeface="微軟正黑體" pitchFamily="34" charset="-120"/>
                <a:cs typeface="Arial" panose="020B0604020202020204" pitchFamily="34" charset="0"/>
              </a:endParaRPr>
            </a:p>
            <a:p>
              <a:pPr marL="173038" lvl="1" indent="-173038" defTabSz="600235">
                <a:spcBef>
                  <a:spcPts val="225"/>
                </a:spcBef>
                <a:buFont typeface="Arial" charset="0"/>
                <a:buChar char="•"/>
              </a:pPr>
              <a:r>
                <a:rPr lang="en-US" altLang="zh-TW" sz="1600" b="1" dirty="0">
                  <a:latin typeface="Arial" panose="020B0604020202020204" pitchFamily="34" charset="0"/>
                  <a:ea typeface="微軟正黑體" pitchFamily="34" charset="-120"/>
                  <a:cs typeface="Arial" panose="020B0604020202020204" pitchFamily="34" charset="0"/>
                </a:rPr>
                <a:t>With rich foundation from automation</a:t>
              </a:r>
              <a:endParaRPr lang="zh-TW" altLang="en-US" sz="1600" b="1" dirty="0">
                <a:latin typeface="Arial" panose="020B0604020202020204" pitchFamily="34" charset="0"/>
                <a:ea typeface="微軟正黑體" pitchFamily="34" charset="-120"/>
                <a:cs typeface="Arial" panose="020B0604020202020204" pitchFamily="34" charset="0"/>
              </a:endParaRPr>
            </a:p>
            <a:p>
              <a:pPr marL="173038" lvl="1" indent="-173038" defTabSz="600235">
                <a:spcBef>
                  <a:spcPts val="225"/>
                </a:spcBef>
                <a:buFont typeface="Arial" charset="0"/>
                <a:buChar char="•"/>
              </a:pPr>
              <a:r>
                <a:rPr lang="en-US" altLang="zh-TW" sz="1600" b="1" dirty="0">
                  <a:latin typeface="Arial" panose="020B0604020202020204" pitchFamily="34" charset="0"/>
                  <a:ea typeface="微軟正黑體" pitchFamily="34" charset="-120"/>
                  <a:cs typeface="Arial" panose="020B0604020202020204" pitchFamily="34" charset="0"/>
                </a:rPr>
                <a:t>… however, will be </a:t>
              </a:r>
              <a:r>
                <a:rPr lang="en-US" altLang="zh-TW" sz="1600" b="1" dirty="0">
                  <a:solidFill>
                    <a:srgbClr val="F05542"/>
                  </a:solidFill>
                  <a:latin typeface="Arial" panose="020B0604020202020204" pitchFamily="34" charset="0"/>
                  <a:ea typeface="微軟正黑體" pitchFamily="34" charset="-120"/>
                  <a:cs typeface="Arial" panose="020B0604020202020204" pitchFamily="34" charset="0"/>
                </a:rPr>
                <a:t>explosive</a:t>
              </a:r>
              <a:endParaRPr lang="zh-TW" altLang="en-US" sz="1600" b="1" dirty="0">
                <a:solidFill>
                  <a:srgbClr val="F05542"/>
                </a:solidFill>
                <a:latin typeface="Arial" panose="020B0604020202020204" pitchFamily="34" charset="0"/>
                <a:ea typeface="微軟正黑體" pitchFamily="34" charset="-120"/>
                <a:cs typeface="Arial" panose="020B0604020202020204" pitchFamily="34" charset="0"/>
              </a:endParaRPr>
            </a:p>
          </p:txBody>
        </p:sp>
        <p:sp>
          <p:nvSpPr>
            <p:cNvPr id="16" name="Freeform 15"/>
            <p:cNvSpPr/>
            <p:nvPr/>
          </p:nvSpPr>
          <p:spPr>
            <a:xfrm>
              <a:off x="1848294" y="2652945"/>
              <a:ext cx="4653575" cy="442800"/>
            </a:xfrm>
            <a:custGeom>
              <a:avLst/>
              <a:gdLst>
                <a:gd name="connsiteX0" fmla="*/ 0 w 4183664"/>
                <a:gd name="connsiteY0" fmla="*/ 73801 h 442800"/>
                <a:gd name="connsiteX1" fmla="*/ 73801 w 4183664"/>
                <a:gd name="connsiteY1" fmla="*/ 0 h 442800"/>
                <a:gd name="connsiteX2" fmla="*/ 4109863 w 4183664"/>
                <a:gd name="connsiteY2" fmla="*/ 0 h 442800"/>
                <a:gd name="connsiteX3" fmla="*/ 4183664 w 4183664"/>
                <a:gd name="connsiteY3" fmla="*/ 73801 h 442800"/>
                <a:gd name="connsiteX4" fmla="*/ 4183664 w 4183664"/>
                <a:gd name="connsiteY4" fmla="*/ 368999 h 442800"/>
                <a:gd name="connsiteX5" fmla="*/ 4109863 w 4183664"/>
                <a:gd name="connsiteY5" fmla="*/ 442800 h 442800"/>
                <a:gd name="connsiteX6" fmla="*/ 73801 w 4183664"/>
                <a:gd name="connsiteY6" fmla="*/ 442800 h 442800"/>
                <a:gd name="connsiteX7" fmla="*/ 0 w 4183664"/>
                <a:gd name="connsiteY7" fmla="*/ 368999 h 442800"/>
                <a:gd name="connsiteX8" fmla="*/ 0 w 418366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664" h="442800">
                  <a:moveTo>
                    <a:pt x="0" y="73801"/>
                  </a:moveTo>
                  <a:cubicBezTo>
                    <a:pt x="0" y="33042"/>
                    <a:pt x="33042" y="0"/>
                    <a:pt x="73801" y="0"/>
                  </a:cubicBezTo>
                  <a:lnTo>
                    <a:pt x="4109863" y="0"/>
                  </a:lnTo>
                  <a:cubicBezTo>
                    <a:pt x="4150622" y="0"/>
                    <a:pt x="4183664" y="33042"/>
                    <a:pt x="4183664" y="73801"/>
                  </a:cubicBezTo>
                  <a:lnTo>
                    <a:pt x="4183664" y="368999"/>
                  </a:lnTo>
                  <a:cubicBezTo>
                    <a:pt x="4183664" y="409758"/>
                    <a:pt x="4150622" y="442800"/>
                    <a:pt x="4109863" y="442800"/>
                  </a:cubicBezTo>
                  <a:lnTo>
                    <a:pt x="73801" y="442800"/>
                  </a:lnTo>
                  <a:cubicBezTo>
                    <a:pt x="33042" y="442800"/>
                    <a:pt x="0" y="409758"/>
                    <a:pt x="0" y="368999"/>
                  </a:cubicBezTo>
                  <a:lnTo>
                    <a:pt x="0" y="73801"/>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34853" tIns="16217" rIns="134853" bIns="16217" numCol="1" spcCol="1270" anchor="ctr" anchorCtr="0">
              <a:noAutofit/>
            </a:bodyPr>
            <a:lstStyle/>
            <a:p>
              <a:pPr defTabSz="666928">
                <a:spcBef>
                  <a:spcPct val="0"/>
                </a:spcBef>
              </a:pPr>
              <a:r>
                <a:rPr lang="en-US" altLang="zh-TW" sz="1800" b="1" smtClean="0">
                  <a:latin typeface="Arial" panose="020B0604020202020204" pitchFamily="34" charset="0"/>
                  <a:ea typeface="微軟正黑體" pitchFamily="34" charset="-120"/>
                  <a:cs typeface="Arial" panose="020B0604020202020204" pitchFamily="34" charset="0"/>
                </a:rPr>
                <a:t>Connecting INDUSTRIAL Products</a:t>
              </a:r>
              <a:endParaRPr lang="zh-TW" altLang="en-US" sz="1800" b="1" dirty="0">
                <a:latin typeface="Arial" panose="020B0604020202020204" pitchFamily="34" charset="0"/>
                <a:ea typeface="微軟正黑體" pitchFamily="34" charset="-120"/>
                <a:cs typeface="Arial" panose="020B0604020202020204" pitchFamily="34" charset="0"/>
              </a:endParaRPr>
            </a:p>
          </p:txBody>
        </p:sp>
      </p:grpSp>
      <p:pic>
        <p:nvPicPr>
          <p:cNvPr id="17" name="Picture 16" descr="https://cdn3.iconfinder.com/data/icons/iconic-1/32/curved_arrow-512.png"/>
          <p:cNvPicPr>
            <a:picLocks noChangeAspect="1" noChangeArrowheads="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074029">
            <a:off x="6399549" y="2051986"/>
            <a:ext cx="1198250" cy="9190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s://cdn3.iconfinder.com/data/icons/iconic-1/32/curved_arrow-512.png"/>
          <p:cNvPicPr>
            <a:picLocks noChangeAspect="1" noChangeArrowheads="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254058">
            <a:off x="1737565" y="2717555"/>
            <a:ext cx="1201906" cy="92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50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0585" y="1154634"/>
            <a:ext cx="437421" cy="437421"/>
          </a:xfrm>
          <a:prstGeom prst="rect">
            <a:avLst/>
          </a:prstGeom>
        </p:spPr>
      </p:pic>
      <p:sp>
        <p:nvSpPr>
          <p:cNvPr id="97" name="TextBox 96"/>
          <p:cNvSpPr txBox="1"/>
          <p:nvPr/>
        </p:nvSpPr>
        <p:spPr>
          <a:xfrm>
            <a:off x="1816793" y="1154635"/>
            <a:ext cx="1766830" cy="461665"/>
          </a:xfrm>
          <a:prstGeom prst="rect">
            <a:avLst/>
          </a:prstGeom>
          <a:noFill/>
        </p:spPr>
        <p:txBody>
          <a:bodyPr wrap="none" rtlCol="0">
            <a:spAutoFit/>
          </a:bodyPr>
          <a:lstStyle/>
          <a:p>
            <a:r>
              <a:rPr lang="en-US" sz="1200" dirty="0">
                <a:solidFill>
                  <a:schemeClr val="bg1"/>
                </a:solidFill>
                <a:latin typeface="Gidole" panose="02000503000000000000" pitchFamily="50" charset="0"/>
              </a:rPr>
              <a:t>Hot water : 1100 Watt</a:t>
            </a:r>
          </a:p>
          <a:p>
            <a:r>
              <a:rPr lang="en-US" sz="1200" dirty="0" smtClean="0">
                <a:solidFill>
                  <a:schemeClr val="bg1"/>
                </a:solidFill>
                <a:latin typeface="Gidole" panose="02000503000000000000" pitchFamily="50" charset="0"/>
              </a:rPr>
              <a:t>(heated </a:t>
            </a:r>
            <a:r>
              <a:rPr lang="en-US" sz="1200" dirty="0">
                <a:solidFill>
                  <a:schemeClr val="bg1"/>
                </a:solidFill>
                <a:latin typeface="Gidole" panose="02000503000000000000" pitchFamily="50" charset="0"/>
              </a:rPr>
              <a:t>every 40 minutes)</a:t>
            </a:r>
          </a:p>
        </p:txBody>
      </p:sp>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583" y="1740623"/>
            <a:ext cx="437421" cy="437421"/>
          </a:xfrm>
          <a:prstGeom prst="rect">
            <a:avLst/>
          </a:prstGeom>
        </p:spPr>
      </p:pic>
      <p:sp>
        <p:nvSpPr>
          <p:cNvPr id="99" name="TextBox 98"/>
          <p:cNvSpPr txBox="1"/>
          <p:nvPr/>
        </p:nvSpPr>
        <p:spPr>
          <a:xfrm>
            <a:off x="1816792" y="1739543"/>
            <a:ext cx="1733167" cy="461665"/>
          </a:xfrm>
          <a:prstGeom prst="rect">
            <a:avLst/>
          </a:prstGeom>
          <a:noFill/>
        </p:spPr>
        <p:txBody>
          <a:bodyPr wrap="none" rtlCol="0">
            <a:spAutoFit/>
          </a:bodyPr>
          <a:lstStyle/>
          <a:p>
            <a:r>
              <a:rPr lang="en-US" sz="1200" dirty="0">
                <a:solidFill>
                  <a:schemeClr val="bg1"/>
                </a:solidFill>
                <a:latin typeface="Gidole" panose="02000503000000000000" pitchFamily="50" charset="0"/>
              </a:rPr>
              <a:t>Cold water : 245 Watt</a:t>
            </a:r>
          </a:p>
          <a:p>
            <a:r>
              <a:rPr lang="en-US" sz="1200" dirty="0" smtClean="0">
                <a:solidFill>
                  <a:schemeClr val="bg1"/>
                </a:solidFill>
                <a:latin typeface="Gidole" panose="02000503000000000000" pitchFamily="50" charset="0"/>
              </a:rPr>
              <a:t>(cooled </a:t>
            </a:r>
            <a:r>
              <a:rPr lang="en-US" sz="1200" dirty="0">
                <a:solidFill>
                  <a:schemeClr val="bg1"/>
                </a:solidFill>
                <a:latin typeface="Gidole" panose="02000503000000000000" pitchFamily="50" charset="0"/>
              </a:rPr>
              <a:t>every 30 minutes)</a:t>
            </a:r>
          </a:p>
        </p:txBody>
      </p:sp>
      <p:grpSp>
        <p:nvGrpSpPr>
          <p:cNvPr id="4" name="Group 3"/>
          <p:cNvGrpSpPr/>
          <p:nvPr/>
        </p:nvGrpSpPr>
        <p:grpSpPr>
          <a:xfrm>
            <a:off x="5247207" y="988368"/>
            <a:ext cx="2064431" cy="1361694"/>
            <a:chOff x="2400436" y="1635456"/>
            <a:chExt cx="6915180" cy="4561237"/>
          </a:xfrm>
        </p:grpSpPr>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7370" y="1635456"/>
              <a:ext cx="1712494" cy="4561237"/>
            </a:xfrm>
            <a:prstGeom prst="rect">
              <a:avLst/>
            </a:prstGeom>
          </p:spPr>
        </p:pic>
        <p:pic>
          <p:nvPicPr>
            <p:cNvPr id="102" name="Picture 10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401245" y="2011616"/>
              <a:ext cx="956171" cy="956171"/>
            </a:xfrm>
            <a:prstGeom prst="rect">
              <a:avLst/>
            </a:prstGeom>
          </p:spPr>
        </p:pic>
        <p:cxnSp>
          <p:nvCxnSpPr>
            <p:cNvPr id="103" name="Elbow Connector 102"/>
            <p:cNvCxnSpPr>
              <a:endCxn id="102" idx="1"/>
            </p:cNvCxnSpPr>
            <p:nvPr/>
          </p:nvCxnSpPr>
          <p:spPr>
            <a:xfrm rot="10800000">
              <a:off x="3357418" y="2489703"/>
              <a:ext cx="1879951" cy="1426374"/>
            </a:xfrm>
            <a:prstGeom prst="bentConnector3">
              <a:avLst>
                <a:gd name="adj1" fmla="val 50000"/>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0436" y="3437584"/>
              <a:ext cx="956980" cy="956980"/>
            </a:xfrm>
            <a:prstGeom prst="rect">
              <a:avLst/>
            </a:prstGeom>
          </p:spPr>
        </p:pic>
        <p:cxnSp>
          <p:nvCxnSpPr>
            <p:cNvPr id="105" name="Elbow Connector 104"/>
            <p:cNvCxnSpPr>
              <a:endCxn id="104" idx="3"/>
            </p:cNvCxnSpPr>
            <p:nvPr/>
          </p:nvCxnSpPr>
          <p:spPr>
            <a:xfrm rot="10800000">
              <a:off x="3357418" y="3916075"/>
              <a:ext cx="1879951" cy="4"/>
            </a:xfrm>
            <a:prstGeom prst="bentConnector3">
              <a:avLst>
                <a:gd name="adj1" fmla="val 50000"/>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0436" y="4863957"/>
              <a:ext cx="956980" cy="956980"/>
            </a:xfrm>
            <a:prstGeom prst="rect">
              <a:avLst/>
            </a:prstGeom>
          </p:spPr>
        </p:pic>
        <p:cxnSp>
          <p:nvCxnSpPr>
            <p:cNvPr id="107" name="Elbow Connector 106"/>
            <p:cNvCxnSpPr>
              <a:endCxn id="106" idx="3"/>
            </p:cNvCxnSpPr>
            <p:nvPr/>
          </p:nvCxnSpPr>
          <p:spPr>
            <a:xfrm rot="10800000" flipV="1">
              <a:off x="3357418" y="3916072"/>
              <a:ext cx="1879951" cy="1426374"/>
            </a:xfrm>
            <a:prstGeom prst="bentConnector3">
              <a:avLst>
                <a:gd name="adj1" fmla="val 50000"/>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87" y="2500361"/>
              <a:ext cx="953229" cy="953229"/>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1116" y="4307255"/>
              <a:ext cx="954498" cy="954497"/>
            </a:xfrm>
            <a:prstGeom prst="rect">
              <a:avLst/>
            </a:prstGeom>
          </p:spPr>
        </p:pic>
        <p:cxnSp>
          <p:nvCxnSpPr>
            <p:cNvPr id="110" name="Elbow Connector 109"/>
            <p:cNvCxnSpPr>
              <a:stCxn id="101" idx="3"/>
              <a:endCxn id="108" idx="1"/>
            </p:cNvCxnSpPr>
            <p:nvPr/>
          </p:nvCxnSpPr>
          <p:spPr>
            <a:xfrm flipV="1">
              <a:off x="6949864" y="2976977"/>
              <a:ext cx="1412523" cy="939099"/>
            </a:xfrm>
            <a:prstGeom prst="bentConnector3">
              <a:avLst>
                <a:gd name="adj1" fmla="val 50000"/>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1" idx="3"/>
              <a:endCxn id="109" idx="1"/>
            </p:cNvCxnSpPr>
            <p:nvPr/>
          </p:nvCxnSpPr>
          <p:spPr>
            <a:xfrm>
              <a:off x="6949864" y="3916075"/>
              <a:ext cx="1411253" cy="868429"/>
            </a:xfrm>
            <a:prstGeom prst="bentConnector3">
              <a:avLst>
                <a:gd name="adj1" fmla="val 50000"/>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40048" y="1097976"/>
            <a:ext cx="593432" cy="276999"/>
          </a:xfrm>
          <a:prstGeom prst="rect">
            <a:avLst/>
          </a:prstGeom>
          <a:noFill/>
        </p:spPr>
        <p:txBody>
          <a:bodyPr wrap="none" rtlCol="0">
            <a:spAutoFit/>
          </a:bodyPr>
          <a:lstStyle/>
          <a:p>
            <a:pPr algn="r"/>
            <a:r>
              <a:rPr lang="en-US" sz="1200">
                <a:solidFill>
                  <a:schemeClr val="bg1"/>
                </a:solidFill>
                <a:latin typeface="Gidole" panose="02000503000000000000" pitchFamily="50" charset="0"/>
              </a:rPr>
              <a:t>Sensor</a:t>
            </a:r>
            <a:endParaRPr lang="en-US" sz="1200" dirty="0">
              <a:solidFill>
                <a:schemeClr val="bg1"/>
              </a:solidFill>
              <a:latin typeface="Gidole" panose="02000503000000000000" pitchFamily="50" charset="0"/>
            </a:endParaRPr>
          </a:p>
        </p:txBody>
      </p:sp>
      <p:sp>
        <p:nvSpPr>
          <p:cNvPr id="113" name="TextBox 112"/>
          <p:cNvSpPr txBox="1"/>
          <p:nvPr/>
        </p:nvSpPr>
        <p:spPr>
          <a:xfrm>
            <a:off x="4263342" y="1533361"/>
            <a:ext cx="970138" cy="276999"/>
          </a:xfrm>
          <a:prstGeom prst="rect">
            <a:avLst/>
          </a:prstGeom>
          <a:noFill/>
        </p:spPr>
        <p:txBody>
          <a:bodyPr wrap="none" rtlCol="0">
            <a:spAutoFit/>
          </a:bodyPr>
          <a:lstStyle/>
          <a:p>
            <a:pPr algn="r"/>
            <a:r>
              <a:rPr lang="en-US" sz="1200">
                <a:solidFill>
                  <a:schemeClr val="bg1"/>
                </a:solidFill>
                <a:latin typeface="Gidole" panose="02000503000000000000" pitchFamily="50" charset="0"/>
              </a:rPr>
              <a:t>User Analysis</a:t>
            </a:r>
            <a:endParaRPr lang="en-US" sz="1200" dirty="0">
              <a:solidFill>
                <a:schemeClr val="bg1"/>
              </a:solidFill>
              <a:latin typeface="Gidole" panose="02000503000000000000" pitchFamily="50" charset="0"/>
            </a:endParaRPr>
          </a:p>
        </p:txBody>
      </p:sp>
      <p:sp>
        <p:nvSpPr>
          <p:cNvPr id="114" name="TextBox 113"/>
          <p:cNvSpPr txBox="1"/>
          <p:nvPr/>
        </p:nvSpPr>
        <p:spPr>
          <a:xfrm>
            <a:off x="4212794" y="1955364"/>
            <a:ext cx="1034259" cy="276999"/>
          </a:xfrm>
          <a:prstGeom prst="rect">
            <a:avLst/>
          </a:prstGeom>
          <a:noFill/>
        </p:spPr>
        <p:txBody>
          <a:bodyPr wrap="none" rtlCol="0">
            <a:spAutoFit/>
          </a:bodyPr>
          <a:lstStyle/>
          <a:p>
            <a:pPr algn="r"/>
            <a:r>
              <a:rPr lang="en-US" sz="1200" dirty="0">
                <a:solidFill>
                  <a:schemeClr val="bg1"/>
                </a:solidFill>
                <a:latin typeface="Gidole" panose="02000503000000000000" pitchFamily="50" charset="0"/>
              </a:rPr>
              <a:t>Data Analytics</a:t>
            </a:r>
          </a:p>
        </p:txBody>
      </p:sp>
      <p:sp>
        <p:nvSpPr>
          <p:cNvPr id="115" name="TextBox 114"/>
          <p:cNvSpPr txBox="1"/>
          <p:nvPr/>
        </p:nvSpPr>
        <p:spPr>
          <a:xfrm>
            <a:off x="7309267" y="1171353"/>
            <a:ext cx="936475" cy="461665"/>
          </a:xfrm>
          <a:prstGeom prst="rect">
            <a:avLst/>
          </a:prstGeom>
          <a:noFill/>
        </p:spPr>
        <p:txBody>
          <a:bodyPr wrap="none" rtlCol="0">
            <a:spAutoFit/>
          </a:bodyPr>
          <a:lstStyle/>
          <a:p>
            <a:r>
              <a:rPr lang="en-US" sz="1200">
                <a:solidFill>
                  <a:schemeClr val="bg1"/>
                </a:solidFill>
                <a:latin typeface="Gidole" panose="02000503000000000000" pitchFamily="50" charset="0"/>
              </a:rPr>
              <a:t>Predictive </a:t>
            </a:r>
          </a:p>
          <a:p>
            <a:r>
              <a:rPr lang="en-US" sz="1200" dirty="0">
                <a:solidFill>
                  <a:schemeClr val="bg1"/>
                </a:solidFill>
                <a:latin typeface="Gidole" panose="02000503000000000000" pitchFamily="50" charset="0"/>
              </a:rPr>
              <a:t>Maintenance</a:t>
            </a:r>
          </a:p>
        </p:txBody>
      </p:sp>
      <p:sp>
        <p:nvSpPr>
          <p:cNvPr id="116" name="TextBox 115"/>
          <p:cNvSpPr txBox="1"/>
          <p:nvPr/>
        </p:nvSpPr>
        <p:spPr>
          <a:xfrm>
            <a:off x="7296458" y="1709182"/>
            <a:ext cx="1091966" cy="461665"/>
          </a:xfrm>
          <a:prstGeom prst="rect">
            <a:avLst/>
          </a:prstGeom>
          <a:noFill/>
        </p:spPr>
        <p:txBody>
          <a:bodyPr wrap="none" rtlCol="0">
            <a:spAutoFit/>
          </a:bodyPr>
          <a:lstStyle/>
          <a:p>
            <a:r>
              <a:rPr lang="en-US" sz="1200" dirty="0">
                <a:solidFill>
                  <a:schemeClr val="bg1"/>
                </a:solidFill>
                <a:latin typeface="Gidole" panose="02000503000000000000" pitchFamily="50" charset="0"/>
              </a:rPr>
              <a:t>Inter-machine</a:t>
            </a:r>
          </a:p>
          <a:p>
            <a:r>
              <a:rPr lang="en-US" sz="1200" dirty="0">
                <a:solidFill>
                  <a:schemeClr val="bg1"/>
                </a:solidFill>
                <a:latin typeface="Gidole" panose="02000503000000000000" pitchFamily="50" charset="0"/>
              </a:rPr>
              <a:t>Communication</a:t>
            </a:r>
          </a:p>
        </p:txBody>
      </p:sp>
      <p:grpSp>
        <p:nvGrpSpPr>
          <p:cNvPr id="10" name="Group 9"/>
          <p:cNvGrpSpPr/>
          <p:nvPr/>
        </p:nvGrpSpPr>
        <p:grpSpPr>
          <a:xfrm>
            <a:off x="6089222" y="2494078"/>
            <a:ext cx="1746097" cy="2196013"/>
            <a:chOff x="9627030" y="3054933"/>
            <a:chExt cx="2328127" cy="2928017"/>
          </a:xfrm>
        </p:grpSpPr>
        <p:sp>
          <p:nvSpPr>
            <p:cNvPr id="92" name="Rounded Rectangle 91"/>
            <p:cNvSpPr/>
            <p:nvPr/>
          </p:nvSpPr>
          <p:spPr>
            <a:xfrm>
              <a:off x="9627030" y="3054933"/>
              <a:ext cx="2188429" cy="2928017"/>
            </a:xfrm>
            <a:prstGeom prst="roundRect">
              <a:avLst>
                <a:gd name="adj" fmla="val 819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idole" charset="0"/>
                <a:ea typeface="Gidole" charset="0"/>
                <a:cs typeface="Gidole" charset="0"/>
              </a:endParaRPr>
            </a:p>
          </p:txBody>
        </p:sp>
        <p:sp>
          <p:nvSpPr>
            <p:cNvPr id="123" name="TextBox 122"/>
            <p:cNvSpPr txBox="1"/>
            <p:nvPr/>
          </p:nvSpPr>
          <p:spPr>
            <a:xfrm>
              <a:off x="9917603" y="3168880"/>
              <a:ext cx="1618294" cy="619657"/>
            </a:xfrm>
            <a:prstGeom prst="rect">
              <a:avLst/>
            </a:prstGeom>
            <a:noFill/>
          </p:spPr>
          <p:txBody>
            <a:bodyPr wrap="square" rtlCol="0">
              <a:spAutoFit/>
            </a:bodyPr>
            <a:lstStyle/>
            <a:p>
              <a:pPr algn="ctr"/>
              <a:r>
                <a:rPr lang="en-US" sz="1210" b="1" dirty="0">
                  <a:solidFill>
                    <a:schemeClr val="accent6"/>
                  </a:solidFill>
                  <a:latin typeface="Dosis Book" charset="0"/>
                  <a:ea typeface="Dosis Book" charset="0"/>
                  <a:cs typeface="Dosis Book" charset="0"/>
                </a:rPr>
                <a:t>Predictive Maintenance</a:t>
              </a:r>
            </a:p>
          </p:txBody>
        </p:sp>
        <p:grpSp>
          <p:nvGrpSpPr>
            <p:cNvPr id="124" name="Group 123"/>
            <p:cNvGrpSpPr/>
            <p:nvPr/>
          </p:nvGrpSpPr>
          <p:grpSpPr>
            <a:xfrm>
              <a:off x="9925386" y="3902484"/>
              <a:ext cx="2029771" cy="984885"/>
              <a:chOff x="895256" y="2492550"/>
              <a:chExt cx="2920461" cy="1417067"/>
            </a:xfrm>
          </p:grpSpPr>
          <p:pic>
            <p:nvPicPr>
              <p:cNvPr id="125" name="Picture 1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5256" y="2746813"/>
                <a:ext cx="1045928" cy="1045928"/>
              </a:xfrm>
              <a:prstGeom prst="rect">
                <a:avLst/>
              </a:prstGeom>
            </p:spPr>
          </p:pic>
          <p:sp>
            <p:nvSpPr>
              <p:cNvPr id="126" name="TextBox 125"/>
              <p:cNvSpPr txBox="1"/>
              <p:nvPr/>
            </p:nvSpPr>
            <p:spPr>
              <a:xfrm>
                <a:off x="1721984" y="2492550"/>
                <a:ext cx="2093733" cy="1417067"/>
              </a:xfrm>
              <a:prstGeom prst="rect">
                <a:avLst/>
              </a:prstGeom>
              <a:noFill/>
            </p:spPr>
            <p:txBody>
              <a:bodyPr wrap="square" rtlCol="0">
                <a:spAutoFit/>
              </a:bodyPr>
              <a:lstStyle/>
              <a:p>
                <a:pPr algn="ctr"/>
                <a:r>
                  <a:rPr lang="en-US" sz="1050" dirty="0">
                    <a:solidFill>
                      <a:schemeClr val="tx1">
                        <a:lumMod val="50000"/>
                        <a:lumOff val="50000"/>
                      </a:schemeClr>
                    </a:solidFill>
                    <a:latin typeface="Gidole" panose="02000503000000000000" pitchFamily="50" charset="0"/>
                  </a:rPr>
                  <a:t>Anomaly</a:t>
                </a:r>
              </a:p>
              <a:p>
                <a:pPr algn="ctr"/>
                <a:r>
                  <a:rPr lang="en-US" sz="1050" dirty="0" smtClean="0">
                    <a:solidFill>
                      <a:schemeClr val="tx1">
                        <a:lumMod val="50000"/>
                        <a:lumOff val="50000"/>
                      </a:schemeClr>
                    </a:solidFill>
                    <a:latin typeface="Gidole" panose="02000503000000000000" pitchFamily="50" charset="0"/>
                  </a:rPr>
                  <a:t>Detection and Consumable Replacement</a:t>
                </a:r>
                <a:endParaRPr lang="en-US" sz="1050" dirty="0">
                  <a:solidFill>
                    <a:schemeClr val="tx1">
                      <a:lumMod val="50000"/>
                      <a:lumOff val="50000"/>
                    </a:schemeClr>
                  </a:solidFill>
                  <a:latin typeface="Gidole" panose="02000503000000000000" pitchFamily="50" charset="0"/>
                </a:endParaRPr>
              </a:p>
            </p:txBody>
          </p:sp>
        </p:grpSp>
        <p:pic>
          <p:nvPicPr>
            <p:cNvPr id="127" name="Picture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59181" y="5199893"/>
              <a:ext cx="560481" cy="560481"/>
            </a:xfrm>
            <a:prstGeom prst="rect">
              <a:avLst/>
            </a:prstGeom>
          </p:spPr>
        </p:pic>
        <p:pic>
          <p:nvPicPr>
            <p:cNvPr id="128" name="Picture 1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00890" y="5199893"/>
              <a:ext cx="560481" cy="560481"/>
            </a:xfrm>
            <a:prstGeom prst="rect">
              <a:avLst/>
            </a:prstGeom>
          </p:spPr>
        </p:pic>
      </p:grpSp>
      <p:grpSp>
        <p:nvGrpSpPr>
          <p:cNvPr id="7" name="Group 6"/>
          <p:cNvGrpSpPr/>
          <p:nvPr/>
        </p:nvGrpSpPr>
        <p:grpSpPr>
          <a:xfrm>
            <a:off x="4237562" y="2494078"/>
            <a:ext cx="1641322" cy="2196013"/>
            <a:chOff x="7158160" y="3054933"/>
            <a:chExt cx="2188429" cy="2928017"/>
          </a:xfrm>
        </p:grpSpPr>
        <p:sp>
          <p:nvSpPr>
            <p:cNvPr id="90" name="Rounded Rectangle 89"/>
            <p:cNvSpPr/>
            <p:nvPr/>
          </p:nvSpPr>
          <p:spPr>
            <a:xfrm>
              <a:off x="7158160" y="3054933"/>
              <a:ext cx="2188429" cy="2928017"/>
            </a:xfrm>
            <a:prstGeom prst="roundRect">
              <a:avLst>
                <a:gd name="adj" fmla="val 819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idole" charset="0"/>
                <a:ea typeface="Gidole" charset="0"/>
                <a:cs typeface="Gidole" charset="0"/>
              </a:endParaRPr>
            </a:p>
          </p:txBody>
        </p:sp>
        <p:sp>
          <p:nvSpPr>
            <p:cNvPr id="122" name="TextBox 121"/>
            <p:cNvSpPr txBox="1"/>
            <p:nvPr/>
          </p:nvSpPr>
          <p:spPr>
            <a:xfrm>
              <a:off x="7251720" y="3178990"/>
              <a:ext cx="2009994" cy="619657"/>
            </a:xfrm>
            <a:prstGeom prst="rect">
              <a:avLst/>
            </a:prstGeom>
            <a:noFill/>
          </p:spPr>
          <p:txBody>
            <a:bodyPr wrap="square" rtlCol="0">
              <a:spAutoFit/>
            </a:bodyPr>
            <a:lstStyle/>
            <a:p>
              <a:pPr algn="ctr"/>
              <a:r>
                <a:rPr lang="en-US" sz="1210" b="1" dirty="0" smtClean="0">
                  <a:solidFill>
                    <a:schemeClr val="accent6"/>
                  </a:solidFill>
                  <a:latin typeface="Dosis Book" charset="0"/>
                  <a:ea typeface="Dosis Book" charset="0"/>
                  <a:cs typeface="Dosis Book" charset="0"/>
                </a:rPr>
                <a:t>M2M Communication and Coordination</a:t>
              </a:r>
              <a:endParaRPr lang="en-US" sz="1210" b="1" dirty="0">
                <a:solidFill>
                  <a:schemeClr val="accent6"/>
                </a:solidFill>
                <a:latin typeface="Dosis Book" charset="0"/>
                <a:ea typeface="Dosis Book" charset="0"/>
                <a:cs typeface="Dosis Book" charset="0"/>
              </a:endParaRPr>
            </a:p>
          </p:txBody>
        </p:sp>
        <p:grpSp>
          <p:nvGrpSpPr>
            <p:cNvPr id="129" name="Group 128"/>
            <p:cNvGrpSpPr/>
            <p:nvPr/>
          </p:nvGrpSpPr>
          <p:grpSpPr>
            <a:xfrm>
              <a:off x="7392317" y="3909045"/>
              <a:ext cx="1723861" cy="1944268"/>
              <a:chOff x="6384758" y="2856530"/>
              <a:chExt cx="2480316" cy="2797443"/>
            </a:xfrm>
          </p:grpSpPr>
          <p:pic>
            <p:nvPicPr>
              <p:cNvPr id="130" name="Picture 1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73391" y="3057801"/>
                <a:ext cx="600222" cy="600222"/>
              </a:xfrm>
              <a:prstGeom prst="rect">
                <a:avLst/>
              </a:prstGeom>
            </p:spPr>
          </p:pic>
          <p:cxnSp>
            <p:nvCxnSpPr>
              <p:cNvPr id="131" name="Straight Connector 130"/>
              <p:cNvCxnSpPr/>
              <p:nvPr/>
            </p:nvCxnSpPr>
            <p:spPr>
              <a:xfrm>
                <a:off x="6384758" y="3645603"/>
                <a:ext cx="2470484" cy="0"/>
              </a:xfrm>
              <a:prstGeom prst="line">
                <a:avLst/>
              </a:prstGeom>
              <a:ln>
                <a:solidFill>
                  <a:srgbClr val="BDC3C7"/>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7455520" y="2856530"/>
                <a:ext cx="415771" cy="332125"/>
              </a:xfrm>
              <a:prstGeom prst="rect">
                <a:avLst/>
              </a:prstGeom>
              <a:noFill/>
            </p:spPr>
            <p:txBody>
              <a:bodyPr wrap="none" rtlCol="0">
                <a:spAutoFit/>
              </a:bodyPr>
              <a:lstStyle/>
              <a:p>
                <a:r>
                  <a:rPr lang="en-US" sz="525" b="1" dirty="0">
                    <a:solidFill>
                      <a:schemeClr val="tx1">
                        <a:lumMod val="75000"/>
                        <a:lumOff val="25000"/>
                      </a:schemeClr>
                    </a:solidFill>
                    <a:latin typeface="Gidole" charset="0"/>
                    <a:ea typeface="Gidole" charset="0"/>
                    <a:cs typeface="Gidole" charset="0"/>
                  </a:rPr>
                  <a:t>3</a:t>
                </a:r>
              </a:p>
            </p:txBody>
          </p:sp>
          <p:grpSp>
            <p:nvGrpSpPr>
              <p:cNvPr id="133" name="Group 132"/>
              <p:cNvGrpSpPr/>
              <p:nvPr/>
            </p:nvGrpSpPr>
            <p:grpSpPr>
              <a:xfrm>
                <a:off x="6768410" y="2957825"/>
                <a:ext cx="331430" cy="687778"/>
                <a:chOff x="2690895" y="2262387"/>
                <a:chExt cx="1188461" cy="2466272"/>
              </a:xfrm>
            </p:grpSpPr>
            <p:pic>
              <p:nvPicPr>
                <p:cNvPr id="146" name="Picture 145"/>
                <p:cNvPicPr>
                  <a:picLocks noChangeAspect="1"/>
                </p:cNvPicPr>
                <p:nvPr/>
              </p:nvPicPr>
              <p:blipFill>
                <a:blip r:embed="rId15"/>
                <a:stretch>
                  <a:fillRect/>
                </a:stretch>
              </p:blipFill>
              <p:spPr>
                <a:xfrm>
                  <a:off x="2690895" y="2684161"/>
                  <a:ext cx="766687" cy="2044498"/>
                </a:xfrm>
                <a:prstGeom prst="rect">
                  <a:avLst/>
                </a:prstGeom>
              </p:spPr>
            </p:pic>
            <p:pic>
              <p:nvPicPr>
                <p:cNvPr id="147" name="Picture 146"/>
                <p:cNvPicPr>
                  <a:picLocks noChangeAspect="1"/>
                </p:cNvPicPr>
                <p:nvPr/>
              </p:nvPicPr>
              <p:blipFill>
                <a:blip r:embed="rId1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457582" y="2262387"/>
                  <a:ext cx="421774" cy="421774"/>
                </a:xfrm>
                <a:prstGeom prst="rect">
                  <a:avLst/>
                </a:prstGeom>
              </p:spPr>
            </p:pic>
          </p:grpSp>
          <p:pic>
            <p:nvPicPr>
              <p:cNvPr id="134" name="Picture 1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78309" y="4016447"/>
                <a:ext cx="600222" cy="600222"/>
              </a:xfrm>
              <a:prstGeom prst="rect">
                <a:avLst/>
              </a:prstGeom>
            </p:spPr>
          </p:pic>
          <p:cxnSp>
            <p:nvCxnSpPr>
              <p:cNvPr id="135" name="Straight Connector 134"/>
              <p:cNvCxnSpPr/>
              <p:nvPr/>
            </p:nvCxnSpPr>
            <p:spPr>
              <a:xfrm>
                <a:off x="6389676" y="4604249"/>
                <a:ext cx="2470484" cy="0"/>
              </a:xfrm>
              <a:prstGeom prst="line">
                <a:avLst/>
              </a:prstGeom>
              <a:ln>
                <a:solidFill>
                  <a:srgbClr val="BDC3C7"/>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7460437" y="3815174"/>
                <a:ext cx="418848" cy="332125"/>
              </a:xfrm>
              <a:prstGeom prst="rect">
                <a:avLst/>
              </a:prstGeom>
              <a:noFill/>
            </p:spPr>
            <p:txBody>
              <a:bodyPr wrap="none" rtlCol="0">
                <a:spAutoFit/>
              </a:bodyPr>
              <a:lstStyle/>
              <a:p>
                <a:r>
                  <a:rPr lang="en-US" sz="525" b="1" dirty="0">
                    <a:solidFill>
                      <a:schemeClr val="tx1">
                        <a:lumMod val="75000"/>
                        <a:lumOff val="25000"/>
                      </a:schemeClr>
                    </a:solidFill>
                    <a:latin typeface="Gidole" charset="0"/>
                    <a:ea typeface="Gidole" charset="0"/>
                    <a:cs typeface="Gidole" charset="0"/>
                  </a:rPr>
                  <a:t>2</a:t>
                </a:r>
              </a:p>
            </p:txBody>
          </p:sp>
          <p:grpSp>
            <p:nvGrpSpPr>
              <p:cNvPr id="137" name="Group 136"/>
              <p:cNvGrpSpPr/>
              <p:nvPr/>
            </p:nvGrpSpPr>
            <p:grpSpPr>
              <a:xfrm>
                <a:off x="8110514" y="3916471"/>
                <a:ext cx="331430" cy="687778"/>
                <a:chOff x="2690895" y="2262387"/>
                <a:chExt cx="1188461" cy="2466272"/>
              </a:xfrm>
            </p:grpSpPr>
            <p:pic>
              <p:nvPicPr>
                <p:cNvPr id="144" name="Picture 143"/>
                <p:cNvPicPr>
                  <a:picLocks noChangeAspect="1"/>
                </p:cNvPicPr>
                <p:nvPr/>
              </p:nvPicPr>
              <p:blipFill>
                <a:blip r:embed="rId15"/>
                <a:stretch>
                  <a:fillRect/>
                </a:stretch>
              </p:blipFill>
              <p:spPr>
                <a:xfrm>
                  <a:off x="2690895" y="2684161"/>
                  <a:ext cx="766687" cy="2044498"/>
                </a:xfrm>
                <a:prstGeom prst="rect">
                  <a:avLst/>
                </a:prstGeom>
              </p:spPr>
            </p:pic>
            <p:pic>
              <p:nvPicPr>
                <p:cNvPr id="145" name="Picture 144"/>
                <p:cNvPicPr>
                  <a:picLocks noChangeAspect="1"/>
                </p:cNvPicPr>
                <p:nvPr/>
              </p:nvPicPr>
              <p:blipFill>
                <a:blip r:embed="rId1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457582" y="2262387"/>
                  <a:ext cx="421774" cy="421774"/>
                </a:xfrm>
                <a:prstGeom prst="rect">
                  <a:avLst/>
                </a:prstGeom>
              </p:spPr>
            </p:pic>
          </p:grpSp>
          <p:pic>
            <p:nvPicPr>
              <p:cNvPr id="138" name="Picture 1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83223" y="5053751"/>
                <a:ext cx="600222" cy="600222"/>
              </a:xfrm>
              <a:prstGeom prst="rect">
                <a:avLst/>
              </a:prstGeom>
            </p:spPr>
          </p:pic>
          <p:cxnSp>
            <p:nvCxnSpPr>
              <p:cNvPr id="139" name="Straight Connector 138"/>
              <p:cNvCxnSpPr/>
              <p:nvPr/>
            </p:nvCxnSpPr>
            <p:spPr>
              <a:xfrm>
                <a:off x="6394590" y="5641553"/>
                <a:ext cx="2470484" cy="0"/>
              </a:xfrm>
              <a:prstGeom prst="line">
                <a:avLst/>
              </a:prstGeom>
              <a:ln>
                <a:solidFill>
                  <a:srgbClr val="BDC3C7"/>
                </a:solidFill>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7465350" y="4852480"/>
                <a:ext cx="400395" cy="332125"/>
              </a:xfrm>
              <a:prstGeom prst="rect">
                <a:avLst/>
              </a:prstGeom>
              <a:noFill/>
            </p:spPr>
            <p:txBody>
              <a:bodyPr wrap="none" rtlCol="0">
                <a:spAutoFit/>
              </a:bodyPr>
              <a:lstStyle/>
              <a:p>
                <a:r>
                  <a:rPr lang="en-US" sz="525" b="1" dirty="0">
                    <a:solidFill>
                      <a:schemeClr val="tx1">
                        <a:lumMod val="75000"/>
                        <a:lumOff val="25000"/>
                      </a:schemeClr>
                    </a:solidFill>
                    <a:latin typeface="Gidole" charset="0"/>
                    <a:ea typeface="Gidole" charset="0"/>
                    <a:cs typeface="Gidole" charset="0"/>
                  </a:rPr>
                  <a:t>1</a:t>
                </a:r>
              </a:p>
            </p:txBody>
          </p:sp>
          <p:grpSp>
            <p:nvGrpSpPr>
              <p:cNvPr id="141" name="Group 140"/>
              <p:cNvGrpSpPr/>
              <p:nvPr/>
            </p:nvGrpSpPr>
            <p:grpSpPr>
              <a:xfrm>
                <a:off x="8115428" y="4953775"/>
                <a:ext cx="331430" cy="687778"/>
                <a:chOff x="2690895" y="2262387"/>
                <a:chExt cx="1188461" cy="2466272"/>
              </a:xfrm>
            </p:grpSpPr>
            <p:pic>
              <p:nvPicPr>
                <p:cNvPr id="142" name="Picture 141"/>
                <p:cNvPicPr>
                  <a:picLocks noChangeAspect="1"/>
                </p:cNvPicPr>
                <p:nvPr/>
              </p:nvPicPr>
              <p:blipFill>
                <a:blip r:embed="rId15"/>
                <a:stretch>
                  <a:fillRect/>
                </a:stretch>
              </p:blipFill>
              <p:spPr>
                <a:xfrm>
                  <a:off x="2690895" y="2684161"/>
                  <a:ext cx="766687" cy="2044498"/>
                </a:xfrm>
                <a:prstGeom prst="rect">
                  <a:avLst/>
                </a:prstGeom>
              </p:spPr>
            </p:pic>
            <p:pic>
              <p:nvPicPr>
                <p:cNvPr id="143" name="Picture 142"/>
                <p:cNvPicPr>
                  <a:picLocks noChangeAspect="1"/>
                </p:cNvPicPr>
                <p:nvPr/>
              </p:nvPicPr>
              <p:blipFill>
                <a:blip r:embed="rId1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457582" y="2262387"/>
                  <a:ext cx="421774" cy="421774"/>
                </a:xfrm>
                <a:prstGeom prst="rect">
                  <a:avLst/>
                </a:prstGeom>
              </p:spPr>
            </p:pic>
          </p:grpSp>
        </p:grpSp>
      </p:grpSp>
      <p:grpSp>
        <p:nvGrpSpPr>
          <p:cNvPr id="2" name="Group 1"/>
          <p:cNvGrpSpPr/>
          <p:nvPr/>
        </p:nvGrpSpPr>
        <p:grpSpPr>
          <a:xfrm>
            <a:off x="539462" y="2494078"/>
            <a:ext cx="1641322" cy="2196013"/>
            <a:chOff x="2227360" y="3054933"/>
            <a:chExt cx="2188429" cy="2928017"/>
          </a:xfrm>
        </p:grpSpPr>
        <p:sp>
          <p:nvSpPr>
            <p:cNvPr id="87" name="Rounded Rectangle 86"/>
            <p:cNvSpPr/>
            <p:nvPr/>
          </p:nvSpPr>
          <p:spPr>
            <a:xfrm>
              <a:off x="2227360" y="3054933"/>
              <a:ext cx="2188429" cy="2928017"/>
            </a:xfrm>
            <a:prstGeom prst="roundRect">
              <a:avLst>
                <a:gd name="adj" fmla="val 819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idole" charset="0"/>
                <a:ea typeface="Gidole" charset="0"/>
                <a:cs typeface="Gidole" charset="0"/>
              </a:endParaRPr>
            </a:p>
          </p:txBody>
        </p:sp>
        <p:sp>
          <p:nvSpPr>
            <p:cNvPr id="120" name="TextBox 119"/>
            <p:cNvSpPr txBox="1"/>
            <p:nvPr/>
          </p:nvSpPr>
          <p:spPr>
            <a:xfrm>
              <a:off x="2393935" y="3184034"/>
              <a:ext cx="1842157" cy="619657"/>
            </a:xfrm>
            <a:prstGeom prst="rect">
              <a:avLst/>
            </a:prstGeom>
            <a:noFill/>
          </p:spPr>
          <p:txBody>
            <a:bodyPr wrap="square" rtlCol="0">
              <a:spAutoFit/>
            </a:bodyPr>
            <a:lstStyle/>
            <a:p>
              <a:pPr algn="ctr"/>
              <a:r>
                <a:rPr lang="en-US" sz="1210" b="1" dirty="0">
                  <a:solidFill>
                    <a:schemeClr val="accent6"/>
                  </a:solidFill>
                  <a:latin typeface="Dosis Book" charset="0"/>
                  <a:ea typeface="Dosis Book" charset="0"/>
                  <a:cs typeface="Dosis Book" charset="0"/>
                </a:rPr>
                <a:t>User Behavior</a:t>
              </a:r>
            </a:p>
            <a:p>
              <a:pPr algn="ctr"/>
              <a:r>
                <a:rPr lang="en-US" sz="1210" b="1" dirty="0" smtClean="0">
                  <a:solidFill>
                    <a:schemeClr val="accent6"/>
                  </a:solidFill>
                  <a:latin typeface="Dosis Book" charset="0"/>
                  <a:ea typeface="Dosis Book" charset="0"/>
                  <a:cs typeface="Dosis Book" charset="0"/>
                </a:rPr>
                <a:t>Or Usage Analytics</a:t>
              </a:r>
              <a:endParaRPr lang="en-US" sz="1210" b="1" dirty="0">
                <a:solidFill>
                  <a:schemeClr val="accent6"/>
                </a:solidFill>
                <a:latin typeface="Dosis Book" charset="0"/>
                <a:ea typeface="Dosis Book" charset="0"/>
                <a:cs typeface="Dosis Book" charset="0"/>
              </a:endParaRPr>
            </a:p>
          </p:txBody>
        </p:sp>
        <p:pic>
          <p:nvPicPr>
            <p:cNvPr id="148" name="Picture 14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8305" y="4079200"/>
              <a:ext cx="726937" cy="726937"/>
            </a:xfrm>
            <a:prstGeom prst="rect">
              <a:avLst/>
            </a:prstGeom>
          </p:spPr>
        </p:pic>
        <p:sp>
          <p:nvSpPr>
            <p:cNvPr id="152" name="TextBox 151"/>
            <p:cNvSpPr txBox="1"/>
            <p:nvPr/>
          </p:nvSpPr>
          <p:spPr>
            <a:xfrm>
              <a:off x="3304971" y="4228429"/>
              <a:ext cx="990675" cy="553997"/>
            </a:xfrm>
            <a:prstGeom prst="rect">
              <a:avLst/>
            </a:prstGeom>
            <a:noFill/>
          </p:spPr>
          <p:txBody>
            <a:bodyPr wrap="square" rtlCol="0">
              <a:spAutoFit/>
            </a:bodyPr>
            <a:lstStyle/>
            <a:p>
              <a:pPr algn="ctr"/>
              <a:r>
                <a:rPr lang="en-US" sz="1050" dirty="0">
                  <a:solidFill>
                    <a:schemeClr val="tx1">
                      <a:lumMod val="50000"/>
                      <a:lumOff val="50000"/>
                    </a:schemeClr>
                  </a:solidFill>
                  <a:latin typeface="Gidole" panose="02000503000000000000" pitchFamily="50" charset="0"/>
                </a:rPr>
                <a:t>Monitoring &amp; Profiling</a:t>
              </a:r>
            </a:p>
          </p:txBody>
        </p:sp>
        <p:pic>
          <p:nvPicPr>
            <p:cNvPr id="153" name="Picture 15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93933" y="5220589"/>
              <a:ext cx="518751" cy="518751"/>
            </a:xfrm>
            <a:prstGeom prst="rect">
              <a:avLst/>
            </a:prstGeom>
          </p:spPr>
        </p:pic>
        <p:pic>
          <p:nvPicPr>
            <p:cNvPr id="154" name="Picture 15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73159" y="5220589"/>
              <a:ext cx="518752" cy="518752"/>
            </a:xfrm>
            <a:prstGeom prst="rect">
              <a:avLst/>
            </a:prstGeom>
          </p:spPr>
        </p:pic>
        <p:pic>
          <p:nvPicPr>
            <p:cNvPr id="155" name="Picture 15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752385" y="5220589"/>
              <a:ext cx="541518" cy="541518"/>
            </a:xfrm>
            <a:prstGeom prst="rect">
              <a:avLst/>
            </a:prstGeom>
          </p:spPr>
        </p:pic>
      </p:grpSp>
      <p:grpSp>
        <p:nvGrpSpPr>
          <p:cNvPr id="6" name="Group 5"/>
          <p:cNvGrpSpPr/>
          <p:nvPr/>
        </p:nvGrpSpPr>
        <p:grpSpPr>
          <a:xfrm>
            <a:off x="2388513" y="2494078"/>
            <a:ext cx="1645270" cy="2196013"/>
            <a:chOff x="4692760" y="3054933"/>
            <a:chExt cx="2193693" cy="2928017"/>
          </a:xfrm>
        </p:grpSpPr>
        <p:sp>
          <p:nvSpPr>
            <p:cNvPr id="88" name="Rounded Rectangle 87"/>
            <p:cNvSpPr/>
            <p:nvPr/>
          </p:nvSpPr>
          <p:spPr>
            <a:xfrm>
              <a:off x="4692760" y="3054933"/>
              <a:ext cx="2188429" cy="2928017"/>
            </a:xfrm>
            <a:prstGeom prst="roundRect">
              <a:avLst>
                <a:gd name="adj" fmla="val 819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Gidole" charset="0"/>
                <a:ea typeface="Gidole" charset="0"/>
                <a:cs typeface="Gidole" charset="0"/>
              </a:endParaRPr>
            </a:p>
          </p:txBody>
        </p:sp>
        <p:sp>
          <p:nvSpPr>
            <p:cNvPr id="121" name="TextBox 120"/>
            <p:cNvSpPr txBox="1"/>
            <p:nvPr/>
          </p:nvSpPr>
          <p:spPr>
            <a:xfrm>
              <a:off x="4754017" y="3188453"/>
              <a:ext cx="2073388" cy="619657"/>
            </a:xfrm>
            <a:prstGeom prst="rect">
              <a:avLst/>
            </a:prstGeom>
            <a:noFill/>
          </p:spPr>
          <p:txBody>
            <a:bodyPr wrap="square" rtlCol="0">
              <a:spAutoFit/>
            </a:bodyPr>
            <a:lstStyle/>
            <a:p>
              <a:pPr algn="ctr"/>
              <a:r>
                <a:rPr lang="en-US" sz="1210" b="1" dirty="0" smtClean="0">
                  <a:solidFill>
                    <a:schemeClr val="accent6"/>
                  </a:solidFill>
                  <a:latin typeface="Dosis Book" charset="0"/>
                  <a:ea typeface="Dosis Book" charset="0"/>
                  <a:cs typeface="Dosis Book" charset="0"/>
                </a:rPr>
                <a:t>Demand Patterns </a:t>
              </a:r>
              <a:r>
                <a:rPr lang="en-US" sz="1210" b="1" smtClean="0">
                  <a:solidFill>
                    <a:schemeClr val="accent6"/>
                  </a:solidFill>
                  <a:latin typeface="Dosis Book" charset="0"/>
                  <a:ea typeface="Dosis Book" charset="0"/>
                  <a:cs typeface="Dosis Book" charset="0"/>
                </a:rPr>
                <a:t>and Operation </a:t>
              </a:r>
              <a:r>
                <a:rPr lang="en-US" sz="1210" b="1" dirty="0" smtClean="0">
                  <a:solidFill>
                    <a:schemeClr val="accent6"/>
                  </a:solidFill>
                  <a:latin typeface="Dosis Book" charset="0"/>
                  <a:ea typeface="Dosis Book" charset="0"/>
                  <a:cs typeface="Dosis Book" charset="0"/>
                </a:rPr>
                <a:t>Models</a:t>
              </a:r>
              <a:endParaRPr lang="en-US" sz="1210" b="1" dirty="0">
                <a:solidFill>
                  <a:schemeClr val="accent6"/>
                </a:solidFill>
                <a:latin typeface="Dosis Book" charset="0"/>
                <a:ea typeface="Dosis Book" charset="0"/>
                <a:cs typeface="Dosis Book" charset="0"/>
              </a:endParaRPr>
            </a:p>
          </p:txBody>
        </p:sp>
        <p:pic>
          <p:nvPicPr>
            <p:cNvPr id="156" name="Picture 1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890471" y="4070468"/>
              <a:ext cx="730832" cy="730832"/>
            </a:xfrm>
            <a:prstGeom prst="rect">
              <a:avLst/>
            </a:prstGeom>
          </p:spPr>
        </p:pic>
        <p:sp>
          <p:nvSpPr>
            <p:cNvPr id="157" name="TextBox 156"/>
            <p:cNvSpPr txBox="1"/>
            <p:nvPr/>
          </p:nvSpPr>
          <p:spPr>
            <a:xfrm>
              <a:off x="5526228" y="3944669"/>
              <a:ext cx="1360225" cy="984885"/>
            </a:xfrm>
            <a:prstGeom prst="rect">
              <a:avLst/>
            </a:prstGeom>
            <a:noFill/>
          </p:spPr>
          <p:txBody>
            <a:bodyPr wrap="square" rtlCol="0">
              <a:spAutoFit/>
            </a:bodyPr>
            <a:lstStyle/>
            <a:p>
              <a:pPr algn="ctr"/>
              <a:r>
                <a:rPr lang="en-US" sz="1050" dirty="0" smtClean="0">
                  <a:solidFill>
                    <a:schemeClr val="tx1">
                      <a:lumMod val="50000"/>
                      <a:lumOff val="50000"/>
                    </a:schemeClr>
                  </a:solidFill>
                  <a:latin typeface="Gidole" panose="02000503000000000000" pitchFamily="50" charset="0"/>
                </a:rPr>
                <a:t>Usage Patterns as the basis for Water Preparation  </a:t>
              </a:r>
              <a:endParaRPr lang="en-US" sz="1050" dirty="0">
                <a:solidFill>
                  <a:schemeClr val="tx1">
                    <a:lumMod val="50000"/>
                    <a:lumOff val="50000"/>
                  </a:schemeClr>
                </a:solidFill>
                <a:latin typeface="Gidole" panose="02000503000000000000" pitchFamily="50" charset="0"/>
              </a:endParaRPr>
            </a:p>
          </p:txBody>
        </p:sp>
        <p:pic>
          <p:nvPicPr>
            <p:cNvPr id="158" name="Picture 1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60047" y="5199893"/>
              <a:ext cx="558470" cy="558470"/>
            </a:xfrm>
            <a:prstGeom prst="rect">
              <a:avLst/>
            </a:prstGeom>
          </p:spPr>
        </p:pic>
        <p:pic>
          <p:nvPicPr>
            <p:cNvPr id="159" name="Picture 15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67658" y="5197806"/>
              <a:ext cx="566538" cy="566538"/>
            </a:xfrm>
            <a:prstGeom prst="rect">
              <a:avLst/>
            </a:prstGeom>
          </p:spPr>
        </p:pic>
      </p:grpSp>
      <p:pic>
        <p:nvPicPr>
          <p:cNvPr id="93" name="Picture 9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812360" y="157194"/>
            <a:ext cx="267462" cy="267462"/>
          </a:xfrm>
          <a:prstGeom prst="rect">
            <a:avLst/>
          </a:prstGeom>
        </p:spPr>
      </p:pic>
      <p:sp>
        <p:nvSpPr>
          <p:cNvPr id="100" name="TextBox 99"/>
          <p:cNvSpPr txBox="1"/>
          <p:nvPr/>
        </p:nvSpPr>
        <p:spPr>
          <a:xfrm>
            <a:off x="5122497" y="3089520"/>
            <a:ext cx="832276" cy="415498"/>
          </a:xfrm>
          <a:prstGeom prst="rect">
            <a:avLst/>
          </a:prstGeom>
          <a:noFill/>
        </p:spPr>
        <p:txBody>
          <a:bodyPr wrap="square" rtlCol="0">
            <a:spAutoFit/>
          </a:bodyPr>
          <a:lstStyle/>
          <a:p>
            <a:pPr algn="ctr"/>
            <a:r>
              <a:rPr lang="en-US" sz="1050" dirty="0" err="1" smtClean="0">
                <a:solidFill>
                  <a:schemeClr val="tx1">
                    <a:lumMod val="50000"/>
                    <a:lumOff val="50000"/>
                  </a:schemeClr>
                </a:solidFill>
                <a:latin typeface="Gidole" panose="02000503000000000000" pitchFamily="50" charset="0"/>
              </a:rPr>
              <a:t>Blockchain</a:t>
            </a:r>
            <a:r>
              <a:rPr lang="en-US" sz="1050" dirty="0" smtClean="0">
                <a:solidFill>
                  <a:schemeClr val="tx1">
                    <a:lumMod val="50000"/>
                    <a:lumOff val="50000"/>
                  </a:schemeClr>
                </a:solidFill>
                <a:latin typeface="Gidole" panose="02000503000000000000" pitchFamily="50" charset="0"/>
              </a:rPr>
              <a:t>-supported</a:t>
            </a:r>
            <a:endParaRPr lang="en-US" sz="1050" dirty="0">
              <a:solidFill>
                <a:schemeClr val="tx1">
                  <a:lumMod val="50000"/>
                  <a:lumOff val="50000"/>
                </a:schemeClr>
              </a:solidFill>
              <a:latin typeface="Gidole" panose="02000503000000000000" pitchFamily="50" charset="0"/>
            </a:endParaRPr>
          </a:p>
        </p:txBody>
      </p:sp>
      <p:sp>
        <p:nvSpPr>
          <p:cNvPr id="117" name="Title 1"/>
          <p:cNvSpPr txBox="1">
            <a:spLocks/>
          </p:cNvSpPr>
          <p:nvPr/>
        </p:nvSpPr>
        <p:spPr>
          <a:xfrm>
            <a:off x="467544" y="57523"/>
            <a:ext cx="8208912"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rPr>
              <a:t>SMART WATER DISPENSERS: A CPS </a:t>
            </a:r>
            <a:endParaRPr lang="zh-TW" altLang="en-US" sz="2800" b="1" dirty="0">
              <a:solidFill>
                <a:srgbClr val="FFC000"/>
              </a:solidFill>
              <a:latin typeface="+mj-lt"/>
              <a:cs typeface="Arial" panose="020B0604020202020204" pitchFamily="34" charset="0"/>
            </a:endParaRPr>
          </a:p>
        </p:txBody>
      </p:sp>
    </p:spTree>
    <p:extLst>
      <p:ext uri="{BB962C8B-B14F-4D97-AF65-F5344CB8AC3E}">
        <p14:creationId xmlns:p14="http://schemas.microsoft.com/office/powerpoint/2010/main" val="219853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61505" y="1043242"/>
            <a:ext cx="6894871" cy="3698364"/>
          </a:xfrm>
          <a:prstGeom prst="roundRect">
            <a:avLst/>
          </a:prstGeom>
          <a:solidFill>
            <a:schemeClr val="bg1"/>
          </a:solidFill>
          <a:ln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descr="IMG_259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494" y="1043242"/>
            <a:ext cx="4320480" cy="3668481"/>
          </a:xfrm>
          <a:prstGeom prst="rect">
            <a:avLst/>
          </a:prstGeom>
        </p:spPr>
      </p:pic>
      <p:sp>
        <p:nvSpPr>
          <p:cNvPr id="98" name="Rectangle 97"/>
          <p:cNvSpPr/>
          <p:nvPr/>
        </p:nvSpPr>
        <p:spPr>
          <a:xfrm>
            <a:off x="107104" y="4841496"/>
            <a:ext cx="5761040" cy="246221"/>
          </a:xfrm>
          <a:prstGeom prst="rect">
            <a:avLst/>
          </a:prstGeom>
        </p:spPr>
        <p:txBody>
          <a:bodyPr wrap="square">
            <a:spAutoFit/>
          </a:bodyPr>
          <a:lstStyle/>
          <a:p>
            <a:r>
              <a:rPr lang="en-US" sz="1000" i="1" dirty="0">
                <a:solidFill>
                  <a:schemeClr val="bg1"/>
                </a:solidFill>
              </a:rPr>
              <a:t>Source: "The coffee is free, but now we rent the tables." - New Yorker Cartoon, by Mick Stevens</a:t>
            </a:r>
          </a:p>
        </p:txBody>
      </p:sp>
      <p:sp>
        <p:nvSpPr>
          <p:cNvPr id="7" name="Title 1"/>
          <p:cNvSpPr txBox="1">
            <a:spLocks/>
          </p:cNvSpPr>
          <p:nvPr/>
        </p:nvSpPr>
        <p:spPr>
          <a:xfrm>
            <a:off x="935088" y="124272"/>
            <a:ext cx="8208912"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3200" b="1" dirty="0" smtClean="0">
                <a:solidFill>
                  <a:srgbClr val="FFC000"/>
                </a:solidFill>
                <a:latin typeface="Arial" panose="020B0604020202020204" pitchFamily="34" charset="0"/>
                <a:cs typeface="Arial" panose="020B0604020202020204" pitchFamily="34" charset="0"/>
              </a:rPr>
              <a:t>NEW </a:t>
            </a:r>
            <a:r>
              <a:rPr lang="en-US" altLang="zh-TW" sz="3200" b="1" dirty="0">
                <a:solidFill>
                  <a:srgbClr val="FFC000"/>
                </a:solidFill>
                <a:latin typeface="Arial" panose="020B0604020202020204" pitchFamily="34" charset="0"/>
                <a:cs typeface="Arial" panose="020B0604020202020204" pitchFamily="34" charset="0"/>
              </a:rPr>
              <a:t>PARADIGMS</a:t>
            </a:r>
            <a:r>
              <a:rPr lang="zh-TW" altLang="en-US" sz="3200" b="1" dirty="0">
                <a:solidFill>
                  <a:srgbClr val="FFC000"/>
                </a:solidFill>
                <a:latin typeface="Arial" panose="020B0604020202020204" pitchFamily="34" charset="0"/>
                <a:cs typeface="Arial" panose="020B0604020202020204" pitchFamily="34" charset="0"/>
              </a:rPr>
              <a:t> </a:t>
            </a:r>
            <a:r>
              <a:rPr lang="en-US" altLang="zh-TW" sz="3200" b="1" dirty="0">
                <a:solidFill>
                  <a:srgbClr val="FFC000"/>
                </a:solidFill>
                <a:latin typeface="Arial" panose="020B0604020202020204" pitchFamily="34" charset="0"/>
                <a:cs typeface="Arial" panose="020B0604020202020204" pitchFamily="34" charset="0"/>
              </a:rPr>
              <a:t>OF</a:t>
            </a:r>
            <a:r>
              <a:rPr lang="zh-TW" altLang="en-US" sz="3200" b="1" dirty="0">
                <a:solidFill>
                  <a:srgbClr val="FFC000"/>
                </a:solidFill>
                <a:latin typeface="Arial" panose="020B0604020202020204" pitchFamily="34" charset="0"/>
                <a:cs typeface="Arial" panose="020B0604020202020204" pitchFamily="34" charset="0"/>
              </a:rPr>
              <a:t> </a:t>
            </a:r>
            <a:r>
              <a:rPr lang="en-US" altLang="zh-TW" sz="3200" b="1" dirty="0" smtClean="0">
                <a:solidFill>
                  <a:srgbClr val="FFC000"/>
                </a:solidFill>
                <a:latin typeface="Arial" panose="020B0604020202020204" pitchFamily="34" charset="0"/>
                <a:cs typeface="Arial" panose="020B0604020202020204" pitchFamily="34" charset="0"/>
              </a:rPr>
              <a:t>BUSINESSES</a:t>
            </a:r>
            <a:endParaRPr lang="en-US" sz="3200"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4114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lum bright="70000" contrast="-70000"/>
          </a:blip>
          <a:stretch>
            <a:fillRect/>
          </a:stretch>
        </p:blipFill>
        <p:spPr>
          <a:xfrm>
            <a:off x="1916813" y="1132384"/>
            <a:ext cx="724685" cy="937828"/>
          </a:xfrm>
          <a:prstGeom prst="rect">
            <a:avLst/>
          </a:prstGeom>
        </p:spPr>
      </p:pic>
      <p:pic>
        <p:nvPicPr>
          <p:cNvPr id="5" name="Picture 4"/>
          <p:cNvPicPr>
            <a:picLocks noChangeAspect="1"/>
          </p:cNvPicPr>
          <p:nvPr/>
        </p:nvPicPr>
        <p:blipFill>
          <a:blip r:embed="rId4" cstate="print"/>
          <a:stretch>
            <a:fillRect/>
          </a:stretch>
        </p:blipFill>
        <p:spPr>
          <a:xfrm>
            <a:off x="1566423" y="2405467"/>
            <a:ext cx="1425469" cy="531984"/>
          </a:xfrm>
          <a:prstGeom prst="rect">
            <a:avLst/>
          </a:prstGeom>
        </p:spPr>
      </p:pic>
      <p:pic>
        <p:nvPicPr>
          <p:cNvPr id="6" name="Picture 5"/>
          <p:cNvPicPr>
            <a:picLocks noChangeAspect="1"/>
          </p:cNvPicPr>
          <p:nvPr/>
        </p:nvPicPr>
        <p:blipFill>
          <a:blip r:embed="rId5" cstate="print">
            <a:lum bright="70000" contrast="-70000"/>
          </a:blip>
          <a:stretch>
            <a:fillRect/>
          </a:stretch>
        </p:blipFill>
        <p:spPr>
          <a:xfrm>
            <a:off x="1498481" y="3278462"/>
            <a:ext cx="1561351" cy="1040900"/>
          </a:xfrm>
          <a:prstGeom prst="rect">
            <a:avLst/>
          </a:prstGeom>
        </p:spPr>
      </p:pic>
      <p:sp>
        <p:nvSpPr>
          <p:cNvPr id="14" name="Content Placeholder 13"/>
          <p:cNvSpPr>
            <a:spLocks noGrp="1"/>
          </p:cNvSpPr>
          <p:nvPr>
            <p:ph sz="half" idx="4294967295"/>
          </p:nvPr>
        </p:nvSpPr>
        <p:spPr>
          <a:xfrm>
            <a:off x="3204170" y="1203896"/>
            <a:ext cx="5544294" cy="830262"/>
          </a:xfrm>
        </p:spPr>
        <p:txBody>
          <a:bodyPr anchor="ctr">
            <a:noAutofit/>
          </a:bodyPr>
          <a:lstStyle/>
          <a:p>
            <a:pPr marL="0" indent="0">
              <a:buNone/>
            </a:pPr>
            <a:r>
              <a:rPr lang="en-US" altLang="zh-TW" sz="2400" b="1" dirty="0" smtClean="0">
                <a:solidFill>
                  <a:schemeClr val="bg1"/>
                </a:solidFill>
                <a:latin typeface="+mj-lt"/>
              </a:rPr>
              <a:t>World’s largest consumer hardware company </a:t>
            </a:r>
            <a:r>
              <a:rPr lang="en-US" altLang="zh-TW" sz="2400" b="1" dirty="0" smtClean="0">
                <a:solidFill>
                  <a:srgbClr val="FFC000"/>
                </a:solidFill>
                <a:latin typeface="+mj-lt"/>
              </a:rPr>
              <a:t>only creates few apps</a:t>
            </a:r>
            <a:r>
              <a:rPr lang="en-US" altLang="zh-TW" sz="2400" b="1" dirty="0" smtClean="0">
                <a:latin typeface="+mj-lt"/>
              </a:rPr>
              <a:t>.  </a:t>
            </a:r>
            <a:endParaRPr lang="en-US" altLang="zh-TW" sz="2400" b="1" dirty="0">
              <a:latin typeface="+mj-lt"/>
            </a:endParaRPr>
          </a:p>
        </p:txBody>
      </p:sp>
      <p:sp>
        <p:nvSpPr>
          <p:cNvPr id="15" name="Content Placeholder 13"/>
          <p:cNvSpPr>
            <a:spLocks noGrp="1"/>
          </p:cNvSpPr>
          <p:nvPr>
            <p:ph sz="half" idx="4294967295"/>
          </p:nvPr>
        </p:nvSpPr>
        <p:spPr>
          <a:xfrm>
            <a:off x="3203848" y="2254845"/>
            <a:ext cx="5256262" cy="893763"/>
          </a:xfrm>
        </p:spPr>
        <p:txBody>
          <a:bodyPr>
            <a:noAutofit/>
          </a:bodyPr>
          <a:lstStyle/>
          <a:p>
            <a:pPr marL="0" indent="0">
              <a:buNone/>
            </a:pPr>
            <a:r>
              <a:rPr lang="en-US" altLang="zh-TW" sz="2400" b="1" dirty="0" smtClean="0">
                <a:solidFill>
                  <a:schemeClr val="bg1"/>
                </a:solidFill>
                <a:latin typeface="+mj-lt"/>
              </a:rPr>
              <a:t>World’s largest accommodation provider that </a:t>
            </a:r>
            <a:r>
              <a:rPr lang="en-US" altLang="zh-TW" sz="2400" b="1" dirty="0" smtClean="0">
                <a:solidFill>
                  <a:srgbClr val="FFC000"/>
                </a:solidFill>
                <a:latin typeface="+mj-lt"/>
              </a:rPr>
              <a:t>owns no real-estate</a:t>
            </a:r>
            <a:r>
              <a:rPr lang="en-US" altLang="zh-TW" sz="2400" b="1" dirty="0" smtClean="0">
                <a:solidFill>
                  <a:schemeClr val="bg1"/>
                </a:solidFill>
                <a:latin typeface="+mj-lt"/>
              </a:rPr>
              <a:t>.</a:t>
            </a:r>
            <a:endParaRPr lang="en-US" sz="2400" b="1" kern="1200" dirty="0">
              <a:solidFill>
                <a:schemeClr val="bg1"/>
              </a:solidFill>
              <a:latin typeface="+mj-lt"/>
              <a:ea typeface="微軟正黑體" pitchFamily="34" charset="-120"/>
              <a:cs typeface="Arial" panose="020B0604020202020204" pitchFamily="34" charset="0"/>
            </a:endParaRPr>
          </a:p>
        </p:txBody>
      </p:sp>
      <p:sp>
        <p:nvSpPr>
          <p:cNvPr id="16" name="Content Placeholder 13"/>
          <p:cNvSpPr>
            <a:spLocks noGrp="1"/>
          </p:cNvSpPr>
          <p:nvPr>
            <p:ph sz="half" idx="4294967295"/>
          </p:nvPr>
        </p:nvSpPr>
        <p:spPr>
          <a:xfrm>
            <a:off x="3203153" y="3580656"/>
            <a:ext cx="5401295" cy="830263"/>
          </a:xfrm>
        </p:spPr>
        <p:txBody>
          <a:bodyPr anchor="ctr">
            <a:noAutofit/>
          </a:bodyPr>
          <a:lstStyle/>
          <a:p>
            <a:pPr marL="0" indent="0">
              <a:buNone/>
            </a:pPr>
            <a:r>
              <a:rPr lang="en-US" altLang="zh-TW" sz="2400" b="1" dirty="0" smtClean="0">
                <a:solidFill>
                  <a:schemeClr val="bg1"/>
                </a:solidFill>
                <a:latin typeface="+mj-lt"/>
              </a:rPr>
              <a:t>World’s largest “taxi” company that </a:t>
            </a:r>
            <a:r>
              <a:rPr lang="en-US" altLang="zh-TW" sz="2400" b="1" dirty="0" smtClean="0">
                <a:solidFill>
                  <a:srgbClr val="FFC000"/>
                </a:solidFill>
                <a:latin typeface="+mj-lt"/>
              </a:rPr>
              <a:t>owns no vehicle</a:t>
            </a:r>
            <a:r>
              <a:rPr lang="en-US" altLang="zh-TW" sz="2400" b="1" dirty="0" smtClean="0">
                <a:solidFill>
                  <a:schemeClr val="bg1"/>
                </a:solidFill>
                <a:latin typeface="+mj-lt"/>
              </a:rPr>
              <a:t>.</a:t>
            </a:r>
            <a:endParaRPr lang="en-US" altLang="zh-TW" sz="2400" b="1" dirty="0">
              <a:solidFill>
                <a:schemeClr val="bg1"/>
              </a:solidFill>
              <a:latin typeface="+mj-lt"/>
            </a:endParaRPr>
          </a:p>
        </p:txBody>
      </p:sp>
      <p:sp>
        <p:nvSpPr>
          <p:cNvPr id="9" name="Title 1"/>
          <p:cNvSpPr txBox="1">
            <a:spLocks/>
          </p:cNvSpPr>
          <p:nvPr/>
        </p:nvSpPr>
        <p:spPr>
          <a:xfrm>
            <a:off x="611560" y="124272"/>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EVOLVING BUSINESS MODELS</a:t>
            </a:r>
            <a:endParaRPr lang="zh-TW" altLang="en-US" sz="2800" b="1" dirty="0">
              <a:solidFill>
                <a:srgbClr val="FFC000"/>
              </a:solidFill>
            </a:endParaRPr>
          </a:p>
        </p:txBody>
      </p:sp>
    </p:spTree>
    <p:extLst>
      <p:ext uri="{BB962C8B-B14F-4D97-AF65-F5344CB8AC3E}">
        <p14:creationId xmlns:p14="http://schemas.microsoft.com/office/powerpoint/2010/main" val="82707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up)">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wipe(up)">
                                      <p:cBhvr>
                                        <p:cTn id="20" dur="500"/>
                                        <p:tgtEl>
                                          <p:spTgt spid="1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wipe(up)">
                                      <p:cBhvr>
                                        <p:cTn id="2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p:cNvGrpSpPr/>
          <p:nvPr/>
        </p:nvGrpSpPr>
        <p:grpSpPr>
          <a:xfrm>
            <a:off x="5026863" y="988368"/>
            <a:ext cx="3902766" cy="3492498"/>
            <a:chOff x="5026863" y="843640"/>
            <a:chExt cx="3902766" cy="3492498"/>
          </a:xfrm>
        </p:grpSpPr>
        <p:grpSp>
          <p:nvGrpSpPr>
            <p:cNvPr id="90" name="Group 89"/>
            <p:cNvGrpSpPr/>
            <p:nvPr/>
          </p:nvGrpSpPr>
          <p:grpSpPr>
            <a:xfrm>
              <a:off x="5026863" y="843640"/>
              <a:ext cx="3779518" cy="3492498"/>
              <a:chOff x="5047183" y="833480"/>
              <a:chExt cx="3779518" cy="3492498"/>
            </a:xfrm>
          </p:grpSpPr>
          <p:sp>
            <p:nvSpPr>
              <p:cNvPr id="4" name="流程圖: 程序 14"/>
              <p:cNvSpPr/>
              <p:nvPr/>
            </p:nvSpPr>
            <p:spPr>
              <a:xfrm>
                <a:off x="5047183" y="1233148"/>
                <a:ext cx="3779518" cy="3092830"/>
              </a:xfrm>
              <a:prstGeom prst="flowChartProcess">
                <a:avLst/>
              </a:prstGeom>
              <a:solidFill>
                <a:schemeClr val="bg1">
                  <a:lumMod val="6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sp>
            <p:nvSpPr>
              <p:cNvPr id="5" name="流程圖: 接點 153"/>
              <p:cNvSpPr>
                <a:spLocks noChangeArrowheads="1"/>
              </p:cNvSpPr>
              <p:nvPr/>
            </p:nvSpPr>
            <p:spPr bwMode="auto">
              <a:xfrm>
                <a:off x="6532461" y="1922633"/>
                <a:ext cx="1822966" cy="1777505"/>
              </a:xfrm>
              <a:prstGeom prst="flowChartConnector">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600" smtClean="0">
                  <a:solidFill>
                    <a:srgbClr val="303133"/>
                  </a:solidFill>
                  <a:latin typeface="Arial" panose="020B0604020202020204" pitchFamily="34" charset="0"/>
                  <a:cs typeface="Arial" panose="020B0604020202020204" pitchFamily="34" charset="0"/>
                </a:endParaRPr>
              </a:p>
            </p:txBody>
          </p:sp>
          <p:sp>
            <p:nvSpPr>
              <p:cNvPr id="18" name="文字方塊 46"/>
              <p:cNvSpPr txBox="1">
                <a:spLocks noChangeArrowheads="1"/>
              </p:cNvSpPr>
              <p:nvPr/>
            </p:nvSpPr>
            <p:spPr bwMode="auto">
              <a:xfrm>
                <a:off x="5888464" y="833480"/>
                <a:ext cx="2218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a:r>
                  <a:rPr lang="en-US" altLang="zh-TW" sz="1600" b="1" dirty="0" smtClean="0">
                    <a:solidFill>
                      <a:srgbClr val="FFC000"/>
                    </a:solidFill>
                    <a:latin typeface="Arial" panose="020B0604020202020204" pitchFamily="34" charset="0"/>
                    <a:ea typeface="微軟正黑體" pitchFamily="34" charset="-120"/>
                    <a:cs typeface="Arial" panose="020B0604020202020204" pitchFamily="34" charset="0"/>
                  </a:rPr>
                  <a:t>System of Systems</a:t>
                </a:r>
                <a:endParaRPr lang="zh-TW" altLang="en-US" sz="1600" b="1" dirty="0">
                  <a:solidFill>
                    <a:srgbClr val="FFC000"/>
                  </a:solidFill>
                  <a:latin typeface="Arial" panose="020B0604020202020204" pitchFamily="34" charset="0"/>
                  <a:ea typeface="微軟正黑體" pitchFamily="34" charset="-120"/>
                  <a:cs typeface="Arial" panose="020B0604020202020204" pitchFamily="34" charset="0"/>
                </a:endParaRPr>
              </a:p>
            </p:txBody>
          </p:sp>
          <p:grpSp>
            <p:nvGrpSpPr>
              <p:cNvPr id="19" name="群組 47"/>
              <p:cNvGrpSpPr>
                <a:grpSpLocks/>
              </p:cNvGrpSpPr>
              <p:nvPr/>
            </p:nvGrpSpPr>
            <p:grpSpPr bwMode="auto">
              <a:xfrm>
                <a:off x="6097557" y="2248432"/>
                <a:ext cx="1874487" cy="1051653"/>
                <a:chOff x="3648586" y="4641238"/>
                <a:chExt cx="1962938" cy="1101026"/>
              </a:xfrm>
            </p:grpSpPr>
            <p:cxnSp>
              <p:nvCxnSpPr>
                <p:cNvPr id="20" name="直線接點 50"/>
                <p:cNvCxnSpPr>
                  <a:cxnSpLocks noChangeShapeType="1"/>
                </p:cNvCxnSpPr>
                <p:nvPr/>
              </p:nvCxnSpPr>
              <p:spPr bwMode="auto">
                <a:xfrm>
                  <a:off x="5075167" y="4641238"/>
                  <a:ext cx="0" cy="1101026"/>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21" name="直線接點 52"/>
                <p:cNvCxnSpPr>
                  <a:cxnSpLocks noChangeShapeType="1"/>
                </p:cNvCxnSpPr>
                <p:nvPr/>
              </p:nvCxnSpPr>
              <p:spPr bwMode="auto">
                <a:xfrm>
                  <a:off x="3648586" y="5207616"/>
                  <a:ext cx="1962938" cy="0"/>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sp>
              <p:nvSpPr>
                <p:cNvPr id="22" name="流程圖: 接點 53"/>
                <p:cNvSpPr>
                  <a:spLocks noChangeArrowheads="1"/>
                </p:cNvSpPr>
                <p:nvPr/>
              </p:nvSpPr>
              <p:spPr bwMode="auto">
                <a:xfrm>
                  <a:off x="4624501" y="4782436"/>
                  <a:ext cx="899747" cy="850360"/>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1000" smtClean="0">
                    <a:solidFill>
                      <a:srgbClr val="FFFFFF"/>
                    </a:solidFill>
                    <a:latin typeface="Arial" panose="020B0604020202020204" pitchFamily="34" charset="0"/>
                    <a:cs typeface="Arial" panose="020B0604020202020204" pitchFamily="34" charset="0"/>
                  </a:endParaRPr>
                </a:p>
              </p:txBody>
            </p:sp>
          </p:grpSp>
          <p:sp>
            <p:nvSpPr>
              <p:cNvPr id="23" name="流程圖: 接點 57"/>
              <p:cNvSpPr>
                <a:spLocks noChangeArrowheads="1"/>
              </p:cNvSpPr>
              <p:nvPr/>
            </p:nvSpPr>
            <p:spPr bwMode="auto">
              <a:xfrm>
                <a:off x="6211207" y="2439367"/>
                <a:ext cx="707669" cy="669785"/>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800" smtClean="0">
                  <a:solidFill>
                    <a:srgbClr val="303133"/>
                  </a:solidFill>
                  <a:latin typeface="Arial" panose="020B0604020202020204" pitchFamily="34" charset="0"/>
                  <a:cs typeface="Arial" panose="020B0604020202020204" pitchFamily="34" charset="0"/>
                </a:endParaRPr>
              </a:p>
            </p:txBody>
          </p:sp>
          <p:pic>
            <p:nvPicPr>
              <p:cNvPr id="26" name="圖片 60" descr="wifi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1854" y="2456035"/>
                <a:ext cx="220783" cy="20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群組 67"/>
              <p:cNvGrpSpPr>
                <a:grpSpLocks/>
              </p:cNvGrpSpPr>
              <p:nvPr/>
            </p:nvGrpSpPr>
            <p:grpSpPr bwMode="auto">
              <a:xfrm>
                <a:off x="7040592" y="1584707"/>
                <a:ext cx="858027" cy="668270"/>
                <a:chOff x="7946080" y="4857703"/>
                <a:chExt cx="898337" cy="700541"/>
              </a:xfrm>
            </p:grpSpPr>
            <p:sp>
              <p:nvSpPr>
                <p:cNvPr id="32" name="流程圖: 接點 68"/>
                <p:cNvSpPr>
                  <a:spLocks noChangeArrowheads="1"/>
                </p:cNvSpPr>
                <p:nvPr/>
              </p:nvSpPr>
              <p:spPr bwMode="auto">
                <a:xfrm>
                  <a:off x="8007446" y="4857703"/>
                  <a:ext cx="740915" cy="700541"/>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600" smtClean="0">
                    <a:solidFill>
                      <a:srgbClr val="303133"/>
                    </a:solidFill>
                    <a:latin typeface="Arial" panose="020B0604020202020204" pitchFamily="34" charset="0"/>
                    <a:cs typeface="Arial" panose="020B0604020202020204" pitchFamily="34" charset="0"/>
                  </a:endParaRPr>
                </a:p>
              </p:txBody>
            </p:sp>
            <p:sp>
              <p:nvSpPr>
                <p:cNvPr id="33" name="文字方塊 69"/>
                <p:cNvSpPr txBox="1">
                  <a:spLocks noChangeArrowheads="1"/>
                </p:cNvSpPr>
                <p:nvPr/>
              </p:nvSpPr>
              <p:spPr bwMode="auto">
                <a:xfrm>
                  <a:off x="7946080" y="4900538"/>
                  <a:ext cx="898337" cy="58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Shift Schedule System</a:t>
                  </a:r>
                  <a:endParaRPr lang="zh-TW" altLang="en-US" dirty="0"/>
                </a:p>
              </p:txBody>
            </p:sp>
          </p:grpSp>
          <p:sp>
            <p:nvSpPr>
              <p:cNvPr id="34" name="文字方塊 70"/>
              <p:cNvSpPr txBox="1">
                <a:spLocks noChangeArrowheads="1"/>
              </p:cNvSpPr>
              <p:nvPr/>
            </p:nvSpPr>
            <p:spPr bwMode="auto">
              <a:xfrm>
                <a:off x="6979186" y="2500131"/>
                <a:ext cx="978915" cy="5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a:lnSpc>
                    <a:spcPts val="1300"/>
                  </a:lnSpc>
                </a:pPr>
                <a:r>
                  <a:rPr lang="en-US" altLang="zh-TW" sz="1400" b="1" dirty="0" smtClean="0">
                    <a:solidFill>
                      <a:srgbClr val="FFC000"/>
                    </a:solidFill>
                    <a:latin typeface="Arial" panose="020B0604020202020204" pitchFamily="34" charset="0"/>
                    <a:ea typeface="微軟正黑體" pitchFamily="34" charset="-120"/>
                    <a:cs typeface="Arial" panose="020B0604020202020204" pitchFamily="34" charset="0"/>
                  </a:rPr>
                  <a:t>Coffee Shop Biz System</a:t>
                </a:r>
                <a:endParaRPr lang="zh-TW" altLang="en-US" sz="1400" b="1" dirty="0">
                  <a:solidFill>
                    <a:srgbClr val="FFC000"/>
                  </a:solidFill>
                  <a:latin typeface="Arial" panose="020B0604020202020204" pitchFamily="34" charset="0"/>
                  <a:ea typeface="微軟正黑體" pitchFamily="34" charset="-120"/>
                  <a:cs typeface="Arial" panose="020B0604020202020204" pitchFamily="34" charset="0"/>
                </a:endParaRPr>
              </a:p>
            </p:txBody>
          </p:sp>
          <p:sp>
            <p:nvSpPr>
              <p:cNvPr id="41" name="流程圖: 接點 81"/>
              <p:cNvSpPr>
                <a:spLocks noChangeArrowheads="1"/>
              </p:cNvSpPr>
              <p:nvPr/>
            </p:nvSpPr>
            <p:spPr bwMode="auto">
              <a:xfrm>
                <a:off x="7091625" y="3318268"/>
                <a:ext cx="707668" cy="668270"/>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600" smtClean="0">
                  <a:solidFill>
                    <a:srgbClr val="303133"/>
                  </a:solidFill>
                  <a:latin typeface="Arial" panose="020B0604020202020204" pitchFamily="34" charset="0"/>
                  <a:cs typeface="Arial" panose="020B0604020202020204" pitchFamily="34" charset="0"/>
                </a:endParaRPr>
              </a:p>
            </p:txBody>
          </p:sp>
          <p:sp>
            <p:nvSpPr>
              <p:cNvPr id="72" name="文字方塊 123"/>
              <p:cNvSpPr txBox="1">
                <a:spLocks noChangeArrowheads="1"/>
              </p:cNvSpPr>
              <p:nvPr/>
            </p:nvSpPr>
            <p:spPr bwMode="auto">
              <a:xfrm>
                <a:off x="7718981" y="3884238"/>
                <a:ext cx="7617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Weather</a:t>
                </a:r>
                <a:endParaRPr lang="zh-TW" altLang="en-US" dirty="0"/>
              </a:p>
            </p:txBody>
          </p:sp>
          <p:sp>
            <p:nvSpPr>
              <p:cNvPr id="73" name="文字方塊 124"/>
              <p:cNvSpPr txBox="1">
                <a:spLocks noChangeArrowheads="1"/>
              </p:cNvSpPr>
              <p:nvPr/>
            </p:nvSpPr>
            <p:spPr bwMode="auto">
              <a:xfrm>
                <a:off x="7016496" y="4027140"/>
                <a:ext cx="8640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Activities</a:t>
                </a:r>
                <a:endParaRPr lang="zh-TW" altLang="en-US" dirty="0"/>
              </a:p>
            </p:txBody>
          </p:sp>
          <p:sp>
            <p:nvSpPr>
              <p:cNvPr id="74" name="文字方塊 125"/>
              <p:cNvSpPr txBox="1">
                <a:spLocks noChangeArrowheads="1"/>
              </p:cNvSpPr>
              <p:nvPr/>
            </p:nvSpPr>
            <p:spPr bwMode="auto">
              <a:xfrm>
                <a:off x="6437541" y="3750141"/>
                <a:ext cx="7745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Coffee Machine Record</a:t>
                </a:r>
                <a:endParaRPr lang="zh-TW" altLang="en-US" dirty="0"/>
              </a:p>
            </p:txBody>
          </p:sp>
          <p:cxnSp>
            <p:nvCxnSpPr>
              <p:cNvPr id="75" name="直線接點 126"/>
              <p:cNvCxnSpPr>
                <a:cxnSpLocks noChangeShapeType="1"/>
              </p:cNvCxnSpPr>
              <p:nvPr/>
            </p:nvCxnSpPr>
            <p:spPr bwMode="auto">
              <a:xfrm flipV="1">
                <a:off x="7124964" y="3906226"/>
                <a:ext cx="78798" cy="78798"/>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76" name="直線接點 129"/>
              <p:cNvCxnSpPr>
                <a:cxnSpLocks noChangeShapeType="1"/>
              </p:cNvCxnSpPr>
              <p:nvPr/>
            </p:nvCxnSpPr>
            <p:spPr bwMode="auto">
              <a:xfrm flipH="1" flipV="1">
                <a:off x="7687158" y="3909256"/>
                <a:ext cx="78798" cy="78798"/>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77" name="直線接點 145"/>
              <p:cNvCxnSpPr>
                <a:cxnSpLocks noChangeShapeType="1"/>
              </p:cNvCxnSpPr>
              <p:nvPr/>
            </p:nvCxnSpPr>
            <p:spPr bwMode="auto">
              <a:xfrm flipV="1">
                <a:off x="7453794" y="3992601"/>
                <a:ext cx="0" cy="89405"/>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pic>
            <p:nvPicPr>
              <p:cNvPr id="78" name="Picture 20" descr="arrow 34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69657">
                <a:off x="6926452" y="3497081"/>
                <a:ext cx="192450" cy="1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0" descr="arrow 34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504995">
                <a:off x="7773533" y="1934755"/>
                <a:ext cx="192449" cy="1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0" descr="arrow 34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7780208">
                <a:off x="8172070" y="3097029"/>
                <a:ext cx="193965" cy="1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0" descr="arrow 34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186809">
                <a:off x="6553676" y="2272677"/>
                <a:ext cx="193965" cy="1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流程圖: 接點 61"/>
              <p:cNvSpPr>
                <a:spLocks noChangeArrowheads="1"/>
              </p:cNvSpPr>
              <p:nvPr/>
            </p:nvSpPr>
            <p:spPr bwMode="auto">
              <a:xfrm>
                <a:off x="7982651" y="2456035"/>
                <a:ext cx="707668" cy="668269"/>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600" smtClean="0">
                  <a:solidFill>
                    <a:srgbClr val="303133"/>
                  </a:solidFill>
                  <a:latin typeface="Arial" panose="020B0604020202020204" pitchFamily="34" charset="0"/>
                  <a:cs typeface="Arial" panose="020B0604020202020204" pitchFamily="34" charset="0"/>
                </a:endParaRPr>
              </a:p>
            </p:txBody>
          </p:sp>
          <p:sp>
            <p:nvSpPr>
              <p:cNvPr id="30" name="文字方塊 65"/>
              <p:cNvSpPr txBox="1">
                <a:spLocks noChangeArrowheads="1"/>
              </p:cNvSpPr>
              <p:nvPr/>
            </p:nvSpPr>
            <p:spPr bwMode="auto">
              <a:xfrm>
                <a:off x="6987790" y="3378519"/>
                <a:ext cx="91689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a:lnSpc>
                    <a:spcPts val="1200"/>
                  </a:lnSpc>
                </a:pPr>
                <a:r>
                  <a:rPr lang="en-US" altLang="zh-TW" sz="1000" b="1" dirty="0">
                    <a:latin typeface="Arial" panose="020B0604020202020204" pitchFamily="34" charset="0"/>
                    <a:ea typeface="微軟正黑體" pitchFamily="34" charset="-120"/>
                    <a:cs typeface="Arial" panose="020B0604020202020204" pitchFamily="34" charset="0"/>
                  </a:rPr>
                  <a:t>Demand Prediction System</a:t>
                </a:r>
                <a:endParaRPr lang="zh-TW" altLang="en-US" sz="1000" b="1" dirty="0">
                  <a:latin typeface="Arial" panose="020B0604020202020204" pitchFamily="34" charset="0"/>
                  <a:ea typeface="微軟正黑體" pitchFamily="34" charset="-120"/>
                  <a:cs typeface="Arial" panose="020B0604020202020204" pitchFamily="34" charset="0"/>
                </a:endParaRPr>
              </a:p>
            </p:txBody>
          </p:sp>
          <p:sp>
            <p:nvSpPr>
              <p:cNvPr id="42" name="文字方塊 82"/>
              <p:cNvSpPr txBox="1">
                <a:spLocks noChangeArrowheads="1"/>
              </p:cNvSpPr>
              <p:nvPr/>
            </p:nvSpPr>
            <p:spPr bwMode="auto">
              <a:xfrm>
                <a:off x="7965912" y="2525834"/>
                <a:ext cx="737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Material Manage System</a:t>
                </a:r>
                <a:endParaRPr lang="zh-TW" altLang="en-US" dirty="0"/>
              </a:p>
            </p:txBody>
          </p:sp>
          <p:sp>
            <p:nvSpPr>
              <p:cNvPr id="87" name="文字方塊 65"/>
              <p:cNvSpPr txBox="1">
                <a:spLocks noChangeArrowheads="1"/>
              </p:cNvSpPr>
              <p:nvPr/>
            </p:nvSpPr>
            <p:spPr bwMode="auto">
              <a:xfrm>
                <a:off x="6197772" y="2489664"/>
                <a:ext cx="7490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Coffee Machine System</a:t>
                </a:r>
                <a:endParaRPr lang="zh-TW" altLang="en-US" dirty="0"/>
              </a:p>
            </p:txBody>
          </p:sp>
          <p:pic>
            <p:nvPicPr>
              <p:cNvPr id="85" name="Picture 84"/>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10000" b="90000" l="625" r="98750"/>
                        </a14:imgEffect>
                      </a14:imgLayer>
                    </a14:imgProps>
                  </a:ext>
                </a:extLst>
              </a:blip>
              <a:stretch>
                <a:fillRect/>
              </a:stretch>
            </p:blipFill>
            <p:spPr>
              <a:xfrm>
                <a:off x="5706643" y="2596745"/>
                <a:ext cx="406400" cy="406400"/>
              </a:xfrm>
              <a:prstGeom prst="rect">
                <a:avLst/>
              </a:prstGeom>
            </p:spPr>
          </p:pic>
        </p:grpSp>
        <p:cxnSp>
          <p:nvCxnSpPr>
            <p:cNvPr id="93" name="直線接點 126"/>
            <p:cNvCxnSpPr>
              <a:cxnSpLocks noChangeShapeType="1"/>
            </p:cNvCxnSpPr>
            <p:nvPr/>
          </p:nvCxnSpPr>
          <p:spPr bwMode="auto">
            <a:xfrm flipV="1">
              <a:off x="8463280" y="2366680"/>
              <a:ext cx="66862" cy="132680"/>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96" name="直線接點 129"/>
            <p:cNvCxnSpPr>
              <a:cxnSpLocks noChangeShapeType="1"/>
              <a:stCxn id="101" idx="0"/>
            </p:cNvCxnSpPr>
            <p:nvPr/>
          </p:nvCxnSpPr>
          <p:spPr bwMode="auto">
            <a:xfrm flipH="1" flipV="1">
              <a:off x="8433324" y="3147896"/>
              <a:ext cx="63112" cy="98430"/>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97" name="直線接點 145"/>
            <p:cNvCxnSpPr>
              <a:cxnSpLocks noChangeShapeType="1"/>
              <a:stCxn id="32" idx="0"/>
            </p:cNvCxnSpPr>
            <p:nvPr/>
          </p:nvCxnSpPr>
          <p:spPr bwMode="auto">
            <a:xfrm flipH="1" flipV="1">
              <a:off x="7432000" y="1485188"/>
              <a:ext cx="723" cy="109679"/>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99" name="直線接點 129"/>
            <p:cNvCxnSpPr>
              <a:cxnSpLocks noChangeShapeType="1"/>
            </p:cNvCxnSpPr>
            <p:nvPr/>
          </p:nvCxnSpPr>
          <p:spPr bwMode="auto">
            <a:xfrm flipH="1" flipV="1">
              <a:off x="7071960" y="1639810"/>
              <a:ext cx="78798" cy="78798"/>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cxnSp>
          <p:nvCxnSpPr>
            <p:cNvPr id="100" name="直線接點 126"/>
            <p:cNvCxnSpPr>
              <a:cxnSpLocks noChangeShapeType="1"/>
            </p:cNvCxnSpPr>
            <p:nvPr/>
          </p:nvCxnSpPr>
          <p:spPr bwMode="auto">
            <a:xfrm flipV="1">
              <a:off x="7713242" y="1639810"/>
              <a:ext cx="78798" cy="78798"/>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sp>
          <p:nvSpPr>
            <p:cNvPr id="101" name="文字方塊 123"/>
            <p:cNvSpPr txBox="1">
              <a:spLocks noChangeArrowheads="1"/>
            </p:cNvSpPr>
            <p:nvPr/>
          </p:nvSpPr>
          <p:spPr bwMode="auto">
            <a:xfrm>
              <a:off x="8100392" y="3246326"/>
              <a:ext cx="7920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Stocking</a:t>
              </a:r>
              <a:endParaRPr lang="zh-TW" altLang="en-US" dirty="0"/>
            </a:p>
          </p:txBody>
        </p:sp>
        <p:sp>
          <p:nvSpPr>
            <p:cNvPr id="102" name="文字方塊 123"/>
            <p:cNvSpPr txBox="1">
              <a:spLocks noChangeArrowheads="1"/>
            </p:cNvSpPr>
            <p:nvPr/>
          </p:nvSpPr>
          <p:spPr bwMode="auto">
            <a:xfrm>
              <a:off x="7921517" y="1817581"/>
              <a:ext cx="10081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1000" b="1" dirty="0" smtClean="0">
                  <a:latin typeface="Arial" panose="020B0604020202020204" pitchFamily="34" charset="0"/>
                  <a:ea typeface="微軟正黑體" pitchFamily="34" charset="-120"/>
                  <a:cs typeface="Arial" panose="020B0604020202020204" pitchFamily="34" charset="0"/>
                </a:rPr>
                <a:t>Logistic Companies VMI</a:t>
              </a:r>
              <a:endParaRPr lang="zh-TW" altLang="en-US" sz="1000" b="1" dirty="0">
                <a:latin typeface="Arial" panose="020B0604020202020204" pitchFamily="34" charset="0"/>
                <a:ea typeface="微軟正黑體" pitchFamily="34" charset="-120"/>
                <a:cs typeface="Arial" panose="020B0604020202020204" pitchFamily="34" charset="0"/>
              </a:endParaRPr>
            </a:p>
          </p:txBody>
        </p:sp>
        <p:sp>
          <p:nvSpPr>
            <p:cNvPr id="106" name="文字方塊 123"/>
            <p:cNvSpPr txBox="1">
              <a:spLocks noChangeArrowheads="1"/>
            </p:cNvSpPr>
            <p:nvPr/>
          </p:nvSpPr>
          <p:spPr bwMode="auto">
            <a:xfrm>
              <a:off x="7655608" y="1431148"/>
              <a:ext cx="1172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Schedule Optimization</a:t>
              </a:r>
              <a:endParaRPr lang="zh-TW" altLang="en-US" dirty="0"/>
            </a:p>
          </p:txBody>
        </p:sp>
        <p:sp>
          <p:nvSpPr>
            <p:cNvPr id="107" name="文字方塊 123"/>
            <p:cNvSpPr txBox="1">
              <a:spLocks noChangeArrowheads="1"/>
            </p:cNvSpPr>
            <p:nvPr/>
          </p:nvSpPr>
          <p:spPr bwMode="auto">
            <a:xfrm>
              <a:off x="6567127" y="1261554"/>
              <a:ext cx="16561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Client Prediction </a:t>
              </a:r>
              <a:endParaRPr lang="zh-TW" altLang="en-US" dirty="0"/>
            </a:p>
          </p:txBody>
        </p:sp>
        <p:sp>
          <p:nvSpPr>
            <p:cNvPr id="108" name="文字方塊 123"/>
            <p:cNvSpPr txBox="1">
              <a:spLocks noChangeArrowheads="1"/>
            </p:cNvSpPr>
            <p:nvPr/>
          </p:nvSpPr>
          <p:spPr bwMode="auto">
            <a:xfrm>
              <a:off x="6381452" y="1425294"/>
              <a:ext cx="7679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ctr">
                <a:lnSpc>
                  <a:spcPts val="1200"/>
                </a:lnSpc>
                <a:defRPr kumimoji="1" sz="1000" b="1">
                  <a:latin typeface="Arial" panose="020B0604020202020204" pitchFamily="34" charset="0"/>
                  <a:ea typeface="微軟正黑體" pitchFamily="34" charset="-120"/>
                  <a:cs typeface="Arial" panose="020B0604020202020204" pitchFamily="34" charset="0"/>
                </a:defRPr>
              </a:lvl1pPr>
              <a:lvl2pPr marL="742950" indent="-285750">
                <a:defRPr kumimoji="1">
                  <a:latin typeface="TSTAR" charset="0"/>
                  <a:ea typeface="PMingLiU" charset="-120"/>
                </a:defRPr>
              </a:lvl2pPr>
              <a:lvl3pPr marL="1143000" indent="-228600">
                <a:defRPr kumimoji="1">
                  <a:latin typeface="TSTAR" charset="0"/>
                  <a:ea typeface="PMingLiU" charset="-120"/>
                </a:defRPr>
              </a:lvl3pPr>
              <a:lvl4pPr marL="1600200" indent="-228600">
                <a:defRPr kumimoji="1">
                  <a:latin typeface="TSTAR" charset="0"/>
                  <a:ea typeface="PMingLiU" charset="-120"/>
                </a:defRPr>
              </a:lvl4pPr>
              <a:lvl5pPr marL="2057400" indent="-228600">
                <a:defRPr kumimoji="1">
                  <a:latin typeface="TSTAR" charset="0"/>
                  <a:ea typeface="PMingLiU" charset="-120"/>
                </a:defRPr>
              </a:lvl5pPr>
              <a:lvl6pPr marL="2514600" indent="-228600" defTabSz="457200" eaLnBrk="0" fontAlgn="base" hangingPunct="0">
                <a:spcBef>
                  <a:spcPct val="0"/>
                </a:spcBef>
                <a:spcAft>
                  <a:spcPct val="0"/>
                </a:spcAft>
                <a:defRPr kumimoji="1">
                  <a:latin typeface="TSTAR" charset="0"/>
                  <a:ea typeface="PMingLiU" charset="-120"/>
                </a:defRPr>
              </a:lvl6pPr>
              <a:lvl7pPr marL="2971800" indent="-228600" defTabSz="457200" eaLnBrk="0" fontAlgn="base" hangingPunct="0">
                <a:spcBef>
                  <a:spcPct val="0"/>
                </a:spcBef>
                <a:spcAft>
                  <a:spcPct val="0"/>
                </a:spcAft>
                <a:defRPr kumimoji="1">
                  <a:latin typeface="TSTAR" charset="0"/>
                  <a:ea typeface="PMingLiU" charset="-120"/>
                </a:defRPr>
              </a:lvl7pPr>
              <a:lvl8pPr marL="3429000" indent="-228600" defTabSz="457200" eaLnBrk="0" fontAlgn="base" hangingPunct="0">
                <a:spcBef>
                  <a:spcPct val="0"/>
                </a:spcBef>
                <a:spcAft>
                  <a:spcPct val="0"/>
                </a:spcAft>
                <a:defRPr kumimoji="1">
                  <a:latin typeface="TSTAR" charset="0"/>
                  <a:ea typeface="PMingLiU" charset="-120"/>
                </a:defRPr>
              </a:lvl8pPr>
              <a:lvl9pPr marL="3886200" indent="-228600" defTabSz="457200" eaLnBrk="0" fontAlgn="base" hangingPunct="0">
                <a:spcBef>
                  <a:spcPct val="0"/>
                </a:spcBef>
                <a:spcAft>
                  <a:spcPct val="0"/>
                </a:spcAft>
                <a:defRPr kumimoji="1">
                  <a:latin typeface="TSTAR" charset="0"/>
                  <a:ea typeface="PMingLiU" charset="-120"/>
                </a:defRPr>
              </a:lvl9pPr>
            </a:lstStyle>
            <a:p>
              <a:r>
                <a:rPr lang="en-US" altLang="zh-TW" dirty="0"/>
                <a:t>Dynamic Contact</a:t>
              </a:r>
              <a:endParaRPr lang="zh-TW" altLang="en-US" dirty="0"/>
            </a:p>
          </p:txBody>
        </p:sp>
      </p:grpSp>
      <p:grpSp>
        <p:nvGrpSpPr>
          <p:cNvPr id="86" name="Group 85"/>
          <p:cNvGrpSpPr/>
          <p:nvPr/>
        </p:nvGrpSpPr>
        <p:grpSpPr>
          <a:xfrm>
            <a:off x="3047145" y="1611409"/>
            <a:ext cx="2449276" cy="2366361"/>
            <a:chOff x="3067465" y="1456521"/>
            <a:chExt cx="2449276" cy="2366361"/>
          </a:xfrm>
        </p:grpSpPr>
        <p:sp>
          <p:nvSpPr>
            <p:cNvPr id="6" name="五邊形 13"/>
            <p:cNvSpPr/>
            <p:nvPr/>
          </p:nvSpPr>
          <p:spPr>
            <a:xfrm>
              <a:off x="3067465" y="1778674"/>
              <a:ext cx="2449276" cy="2044208"/>
            </a:xfrm>
            <a:prstGeom prst="homePlate">
              <a:avLst>
                <a:gd name="adj" fmla="val 22620"/>
              </a:avLst>
            </a:prstGeom>
            <a:solidFill>
              <a:schemeClr val="bg1">
                <a:lumMod val="75000"/>
              </a:schemeClr>
            </a:solidFill>
            <a:ln w="25400">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1000" smtClean="0">
                <a:solidFill>
                  <a:srgbClr val="FFFFFF"/>
                </a:solidFill>
                <a:latin typeface="Arial" panose="020B0604020202020204" pitchFamily="34" charset="0"/>
                <a:cs typeface="Arial" panose="020B0604020202020204" pitchFamily="34" charset="0"/>
              </a:endParaRPr>
            </a:p>
          </p:txBody>
        </p:sp>
        <p:pic>
          <p:nvPicPr>
            <p:cNvPr id="9" name="圖片 26" descr="wifi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8844" y="2439846"/>
              <a:ext cx="220265" cy="20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群組 24584"/>
            <p:cNvGrpSpPr>
              <a:grpSpLocks/>
            </p:cNvGrpSpPr>
            <p:nvPr/>
          </p:nvGrpSpPr>
          <p:grpSpPr bwMode="auto">
            <a:xfrm>
              <a:off x="3838454" y="1994711"/>
              <a:ext cx="1671672" cy="1534932"/>
              <a:chOff x="4512868" y="4374211"/>
              <a:chExt cx="1751319" cy="1609204"/>
            </a:xfrm>
          </p:grpSpPr>
          <p:sp>
            <p:nvSpPr>
              <p:cNvPr id="11" name="文字方塊 25"/>
              <p:cNvSpPr txBox="1">
                <a:spLocks noChangeArrowheads="1"/>
              </p:cNvSpPr>
              <p:nvPr/>
            </p:nvSpPr>
            <p:spPr bwMode="auto">
              <a:xfrm>
                <a:off x="4688005" y="4374211"/>
                <a:ext cx="776209" cy="271580"/>
              </a:xfrm>
              <a:prstGeom prst="rect">
                <a:avLst/>
              </a:prstGeom>
              <a:extLst/>
            </p:spPr>
            <p:txBody>
              <a:bodyPr wrap="none">
                <a:spAutoFit/>
              </a:bodyPr>
              <a:lstStyle>
                <a:defPPr>
                  <a:defRPr lang="zh-TW"/>
                </a:defPPr>
                <a:lvl1pPr algn="ctr">
                  <a:lnSpc>
                    <a:spcPts val="1300"/>
                  </a:lnSpc>
                  <a:defRPr sz="1100" b="1">
                    <a:latin typeface="Arial" panose="020B0604020202020204" pitchFamily="34" charset="0"/>
                    <a:ea typeface="微軟正黑體" pitchFamily="34" charset="-120"/>
                    <a:cs typeface="Arial" panose="020B0604020202020204" pitchFamily="34" charset="0"/>
                  </a:defRPr>
                </a:lvl1pPr>
              </a:lstStyle>
              <a:p>
                <a:r>
                  <a:rPr lang="en-US" altLang="zh-TW" dirty="0"/>
                  <a:t>Baristas</a:t>
                </a:r>
                <a:endParaRPr lang="zh-TW" altLang="en-US" dirty="0"/>
              </a:p>
            </p:txBody>
          </p:sp>
          <p:sp>
            <p:nvSpPr>
              <p:cNvPr id="12" name="文字方塊 28"/>
              <p:cNvSpPr txBox="1">
                <a:spLocks noChangeArrowheads="1"/>
              </p:cNvSpPr>
              <p:nvPr/>
            </p:nvSpPr>
            <p:spPr bwMode="auto">
              <a:xfrm>
                <a:off x="4655457" y="5711835"/>
                <a:ext cx="820990" cy="271580"/>
              </a:xfrm>
              <a:prstGeom prst="rect">
                <a:avLst/>
              </a:prstGeom>
              <a:extLst/>
            </p:spPr>
            <p:txBody>
              <a:bodyPr wrap="square">
                <a:spAutoFit/>
              </a:bodyPr>
              <a:lstStyle>
                <a:defPPr>
                  <a:defRPr lang="zh-TW"/>
                </a:defPPr>
                <a:lvl1pPr algn="ctr">
                  <a:lnSpc>
                    <a:spcPts val="1300"/>
                  </a:lnSpc>
                  <a:defRPr sz="1100" b="1">
                    <a:latin typeface="Arial" panose="020B0604020202020204" pitchFamily="34" charset="0"/>
                    <a:ea typeface="微軟正黑體" pitchFamily="34" charset="-120"/>
                    <a:cs typeface="Arial" panose="020B0604020202020204" pitchFamily="34" charset="0"/>
                  </a:defRPr>
                </a:lvl1pPr>
              </a:lstStyle>
              <a:p>
                <a:r>
                  <a:rPr lang="en-US" altLang="zh-TW" dirty="0"/>
                  <a:t>Roaster</a:t>
                </a:r>
                <a:endParaRPr lang="zh-TW" altLang="en-US" dirty="0"/>
              </a:p>
            </p:txBody>
          </p:sp>
          <p:cxnSp>
            <p:nvCxnSpPr>
              <p:cNvPr id="13" name="直線接點 30"/>
              <p:cNvCxnSpPr>
                <a:cxnSpLocks noChangeShapeType="1"/>
              </p:cNvCxnSpPr>
              <p:nvPr/>
            </p:nvCxnSpPr>
            <p:spPr bwMode="auto">
              <a:xfrm>
                <a:off x="5076447" y="4641800"/>
                <a:ext cx="0" cy="1100951"/>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sp>
            <p:nvSpPr>
              <p:cNvPr id="14" name="文字方塊 29"/>
              <p:cNvSpPr txBox="1">
                <a:spLocks noChangeArrowheads="1"/>
              </p:cNvSpPr>
              <p:nvPr/>
            </p:nvSpPr>
            <p:spPr bwMode="auto">
              <a:xfrm>
                <a:off x="5527067" y="4992875"/>
                <a:ext cx="737120" cy="446360"/>
              </a:xfrm>
              <a:prstGeom prst="rect">
                <a:avLst/>
              </a:prstGeom>
              <a:extLst/>
            </p:spPr>
            <p:txBody>
              <a:bodyPr wrap="square">
                <a:spAutoFit/>
              </a:bodyPr>
              <a:lstStyle>
                <a:defPPr>
                  <a:defRPr lang="zh-TW"/>
                </a:defPPr>
                <a:lvl1pPr algn="ctr">
                  <a:lnSpc>
                    <a:spcPts val="1300"/>
                  </a:lnSpc>
                  <a:defRPr sz="1100" b="1">
                    <a:latin typeface="Arial" panose="020B0604020202020204" pitchFamily="34" charset="0"/>
                    <a:ea typeface="微軟正黑體" pitchFamily="34" charset="-120"/>
                    <a:cs typeface="Arial" panose="020B0604020202020204" pitchFamily="34" charset="0"/>
                  </a:defRPr>
                </a:lvl1pPr>
              </a:lstStyle>
              <a:p>
                <a:r>
                  <a:rPr lang="en-US" altLang="zh-TW" dirty="0"/>
                  <a:t>Coffee Grinder</a:t>
                </a:r>
                <a:endParaRPr lang="zh-TW" altLang="en-US" dirty="0"/>
              </a:p>
            </p:txBody>
          </p:sp>
          <p:cxnSp>
            <p:nvCxnSpPr>
              <p:cNvPr id="15" name="直線接點 36"/>
              <p:cNvCxnSpPr>
                <a:cxnSpLocks noChangeShapeType="1"/>
              </p:cNvCxnSpPr>
              <p:nvPr/>
            </p:nvCxnSpPr>
            <p:spPr bwMode="auto">
              <a:xfrm>
                <a:off x="4512868" y="5207368"/>
                <a:ext cx="1098584" cy="0"/>
              </a:xfrm>
              <a:prstGeom prst="line">
                <a:avLst/>
              </a:prstGeom>
              <a:noFill/>
              <a:ln w="25400">
                <a:solidFill>
                  <a:srgbClr val="303133"/>
                </a:solidFill>
                <a:round/>
                <a:headEnd/>
                <a:tailEnd/>
              </a:ln>
              <a:effectLst>
                <a:outerShdw blurRad="63500" sx="102000" sy="102000" algn="ctr" rotWithShape="0">
                  <a:srgbClr val="000000">
                    <a:alpha val="39999"/>
                  </a:srgbClr>
                </a:outerShdw>
              </a:effectLst>
              <a:extLst>
                <a:ext uri="{909E8E84-426E-40DD-AFC4-6F175D3DCCD1}">
                  <a14:hiddenFill xmlns:a14="http://schemas.microsoft.com/office/drawing/2010/main">
                    <a:noFill/>
                  </a14:hiddenFill>
                </a:ext>
              </a:extLst>
            </p:spPr>
          </p:cxnSp>
          <p:sp>
            <p:nvSpPr>
              <p:cNvPr id="16" name="流程圖: 接點 40"/>
              <p:cNvSpPr>
                <a:spLocks noChangeArrowheads="1"/>
              </p:cNvSpPr>
              <p:nvPr/>
            </p:nvSpPr>
            <p:spPr bwMode="auto">
              <a:xfrm>
                <a:off x="4625583" y="4781603"/>
                <a:ext cx="898553" cy="851529"/>
              </a:xfrm>
              <a:prstGeom prst="flowChartConnector">
                <a:avLst/>
              </a:prstGeom>
              <a:solidFill>
                <a:srgbClr val="A6A6A6"/>
              </a:solidFill>
              <a:ln w="25400">
                <a:solidFill>
                  <a:srgbClr val="303133"/>
                </a:solidFill>
                <a:round/>
                <a:headEnd/>
                <a:tailEnd/>
              </a:ln>
              <a:effectLst>
                <a:outerShdw blurRad="63500" sx="102000" sy="102000" algn="ctr" rotWithShape="0">
                  <a:srgbClr val="000000">
                    <a:alpha val="39999"/>
                  </a:srgbClr>
                </a:outerShdw>
              </a:effectLst>
            </p:spPr>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z="1000" smtClean="0">
                  <a:solidFill>
                    <a:srgbClr val="FFFFFF"/>
                  </a:solidFill>
                  <a:latin typeface="Arial" panose="020B0604020202020204" pitchFamily="34" charset="0"/>
                  <a:cs typeface="Arial" panose="020B0604020202020204" pitchFamily="34" charset="0"/>
                </a:endParaRPr>
              </a:p>
            </p:txBody>
          </p:sp>
        </p:grpSp>
        <p:sp>
          <p:nvSpPr>
            <p:cNvPr id="17" name="文字方塊 45"/>
            <p:cNvSpPr txBox="1">
              <a:spLocks noChangeArrowheads="1"/>
            </p:cNvSpPr>
            <p:nvPr/>
          </p:nvSpPr>
          <p:spPr bwMode="auto">
            <a:xfrm>
              <a:off x="3202504" y="1456521"/>
              <a:ext cx="1722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1400" b="1" dirty="0" smtClean="0">
                  <a:solidFill>
                    <a:srgbClr val="FFC000"/>
                  </a:solidFill>
                  <a:latin typeface="Arial" panose="020B0604020202020204" pitchFamily="34" charset="0"/>
                  <a:ea typeface="微軟正黑體" pitchFamily="34" charset="-120"/>
                  <a:cs typeface="Arial" panose="020B0604020202020204" pitchFamily="34" charset="0"/>
                </a:rPr>
                <a:t>Product System</a:t>
              </a:r>
              <a:endParaRPr lang="zh-TW" altLang="en-US" sz="1400" b="1" dirty="0">
                <a:solidFill>
                  <a:srgbClr val="FFC000"/>
                </a:solidFill>
                <a:latin typeface="Arial" panose="020B0604020202020204" pitchFamily="34" charset="0"/>
                <a:ea typeface="微軟正黑體" pitchFamily="34" charset="-120"/>
                <a:cs typeface="Arial" panose="020B0604020202020204" pitchFamily="34" charset="0"/>
              </a:endParaRPr>
            </a:p>
          </p:txBody>
        </p:sp>
        <p:sp>
          <p:nvSpPr>
            <p:cNvPr id="35" name="文字方塊 71"/>
            <p:cNvSpPr txBox="1">
              <a:spLocks noChangeArrowheads="1"/>
            </p:cNvSpPr>
            <p:nvPr/>
          </p:nvSpPr>
          <p:spPr bwMode="auto">
            <a:xfrm>
              <a:off x="3912685" y="2418438"/>
              <a:ext cx="9250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1300" b="1" dirty="0" smtClean="0">
                  <a:solidFill>
                    <a:srgbClr val="FFC000"/>
                  </a:solidFill>
                  <a:latin typeface="Arial" panose="020B0604020202020204" pitchFamily="34" charset="0"/>
                  <a:ea typeface="微軟正黑體" pitchFamily="34" charset="-120"/>
                  <a:cs typeface="Arial" panose="020B0604020202020204" pitchFamily="34" charset="0"/>
                </a:rPr>
                <a:t>Coffee Machine System</a:t>
              </a:r>
              <a:endParaRPr lang="en-US" altLang="zh-TW" sz="1300" b="1" dirty="0">
                <a:solidFill>
                  <a:srgbClr val="FFC000"/>
                </a:solidFill>
                <a:latin typeface="Arial" panose="020B0604020202020204" pitchFamily="34" charset="0"/>
                <a:ea typeface="微軟正黑體" pitchFamily="34" charset="-120"/>
                <a:cs typeface="Arial" panose="020B0604020202020204" pitchFamily="34" charset="0"/>
              </a:endParaRPr>
            </a:p>
          </p:txBody>
        </p:sp>
        <p:sp>
          <p:nvSpPr>
            <p:cNvPr id="2" name="Rectangle 1"/>
            <p:cNvSpPr/>
            <p:nvPr/>
          </p:nvSpPr>
          <p:spPr>
            <a:xfrm>
              <a:off x="3250173" y="2904412"/>
              <a:ext cx="748923" cy="425758"/>
            </a:xfrm>
            <a:prstGeom prst="rect">
              <a:avLst/>
            </a:prstGeom>
          </p:spPr>
          <p:txBody>
            <a:bodyPr wrap="none">
              <a:spAutoFit/>
            </a:bodyPr>
            <a:lstStyle/>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Coffee</a:t>
              </a:r>
            </a:p>
            <a:p>
              <a:pPr algn="ctr">
                <a:lnSpc>
                  <a:spcPts val="1300"/>
                </a:lnSpc>
              </a:pPr>
              <a:r>
                <a:rPr lang="en-US" altLang="zh-TW" sz="1100" b="1" dirty="0" smtClean="0">
                  <a:latin typeface="Arial" panose="020B0604020202020204" pitchFamily="34" charset="0"/>
                  <a:ea typeface="微軟正黑體" pitchFamily="34" charset="-120"/>
                  <a:cs typeface="Arial" panose="020B0604020202020204" pitchFamily="34" charset="0"/>
                </a:rPr>
                <a:t>Machine</a:t>
              </a:r>
              <a:endParaRPr lang="en-US" sz="1100" dirty="0"/>
            </a:p>
          </p:txBody>
        </p:sp>
        <p:pic>
          <p:nvPicPr>
            <p:cNvPr id="84" name="Picture 83"/>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8">
                      <a14:imgEffect>
                        <a14:backgroundRemoval t="10000" b="90000" l="625" r="98750"/>
                      </a14:imgEffect>
                    </a14:imgLayer>
                  </a14:imgProps>
                </a:ext>
              </a:extLst>
            </a:blip>
            <a:stretch>
              <a:fillRect/>
            </a:stretch>
          </p:blipFill>
          <p:spPr>
            <a:xfrm>
              <a:off x="3394717" y="2598192"/>
              <a:ext cx="406400" cy="406400"/>
            </a:xfrm>
            <a:prstGeom prst="rect">
              <a:avLst/>
            </a:prstGeom>
          </p:spPr>
        </p:pic>
      </p:grpSp>
      <p:grpSp>
        <p:nvGrpSpPr>
          <p:cNvPr id="40" name="Group 39"/>
          <p:cNvGrpSpPr/>
          <p:nvPr/>
        </p:nvGrpSpPr>
        <p:grpSpPr>
          <a:xfrm>
            <a:off x="1807836" y="1692316"/>
            <a:ext cx="1533808" cy="2070274"/>
            <a:chOff x="1828156" y="1537428"/>
            <a:chExt cx="1533808" cy="2070274"/>
          </a:xfrm>
        </p:grpSpPr>
        <p:sp>
          <p:nvSpPr>
            <p:cNvPr id="37" name="五邊形 74"/>
            <p:cNvSpPr/>
            <p:nvPr/>
          </p:nvSpPr>
          <p:spPr>
            <a:xfrm>
              <a:off x="2003084" y="1993854"/>
              <a:ext cx="1358880" cy="1613848"/>
            </a:xfrm>
            <a:prstGeom prst="homePlate">
              <a:avLst>
                <a:gd name="adj" fmla="val 22620"/>
              </a:avLst>
            </a:prstGeom>
            <a:solidFill>
              <a:schemeClr val="bg1">
                <a:lumMod val="85000"/>
              </a:schemeClr>
            </a:solidFill>
            <a:ln w="25400">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sp>
          <p:nvSpPr>
            <p:cNvPr id="43" name="文字方塊 83"/>
            <p:cNvSpPr txBox="1">
              <a:spLocks noChangeArrowheads="1"/>
            </p:cNvSpPr>
            <p:nvPr/>
          </p:nvSpPr>
          <p:spPr bwMode="auto">
            <a:xfrm>
              <a:off x="1828156" y="1537428"/>
              <a:ext cx="1329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1200" b="1" dirty="0" smtClean="0">
                  <a:solidFill>
                    <a:srgbClr val="FFC000"/>
                  </a:solidFill>
                  <a:latin typeface="Arial" panose="020B0604020202020204" pitchFamily="34" charset="0"/>
                  <a:ea typeface="微軟正黑體" pitchFamily="34" charset="-120"/>
                  <a:cs typeface="Arial" panose="020B0604020202020204" pitchFamily="34" charset="0"/>
                </a:rPr>
                <a:t>Connected, Smart Product</a:t>
              </a:r>
              <a:endParaRPr lang="zh-TW" altLang="en-US" sz="1200" b="1" dirty="0">
                <a:solidFill>
                  <a:srgbClr val="FFC000"/>
                </a:solidFill>
                <a:latin typeface="Arial" panose="020B0604020202020204" pitchFamily="34" charset="0"/>
                <a:ea typeface="微軟正黑體" pitchFamily="34" charset="-120"/>
                <a:cs typeface="Arial" panose="020B0604020202020204" pitchFamily="34" charset="0"/>
              </a:endParaRPr>
            </a:p>
          </p:txBody>
        </p:sp>
        <p:grpSp>
          <p:nvGrpSpPr>
            <p:cNvPr id="46" name="群組 24590"/>
            <p:cNvGrpSpPr>
              <a:grpSpLocks/>
            </p:cNvGrpSpPr>
            <p:nvPr/>
          </p:nvGrpSpPr>
          <p:grpSpPr bwMode="auto">
            <a:xfrm>
              <a:off x="2444774" y="3172623"/>
              <a:ext cx="439451" cy="289432"/>
              <a:chOff x="2446500" y="5284225"/>
              <a:chExt cx="504953" cy="333314"/>
            </a:xfrm>
          </p:grpSpPr>
          <p:sp>
            <p:nvSpPr>
              <p:cNvPr id="47" name="矩形 24587"/>
              <p:cNvSpPr/>
              <p:nvPr/>
            </p:nvSpPr>
            <p:spPr>
              <a:xfrm>
                <a:off x="2446500" y="5284225"/>
                <a:ext cx="504953" cy="333314"/>
              </a:xfrm>
              <a:prstGeom prst="rect">
                <a:avLst/>
              </a:prstGeom>
              <a:solidFill>
                <a:schemeClr val="tx1">
                  <a:lumMod val="50000"/>
                </a:schemeClr>
              </a:solidFill>
              <a:ln cmpd="dbl">
                <a:solidFill>
                  <a:schemeClr val="bg1"/>
                </a:solidFill>
              </a:ln>
            </p:spPr>
            <p:style>
              <a:lnRef idx="2">
                <a:schemeClr val="dk1">
                  <a:shade val="50000"/>
                </a:schemeClr>
              </a:lnRef>
              <a:fillRef idx="1">
                <a:schemeClr val="dk1"/>
              </a:fillRef>
              <a:effectRef idx="0">
                <a:schemeClr val="dk1"/>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pic>
            <p:nvPicPr>
              <p:cNvPr id="48" name="Picture 4" descr="comb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7761" y="5320824"/>
                <a:ext cx="178654" cy="25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 descr="donat char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1185" y="5332839"/>
                <a:ext cx="246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文字方塊 91"/>
            <p:cNvSpPr txBox="1">
              <a:spLocks noChangeArrowheads="1"/>
            </p:cNvSpPr>
            <p:nvPr/>
          </p:nvSpPr>
          <p:spPr bwMode="auto">
            <a:xfrm>
              <a:off x="2444095" y="2850749"/>
              <a:ext cx="481881" cy="38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2000" dirty="0">
                  <a:solidFill>
                    <a:srgbClr val="303133"/>
                  </a:solidFill>
                  <a:latin typeface="Arial" charset="0"/>
                </a:rPr>
                <a:t>+</a:t>
              </a:r>
              <a:endParaRPr lang="zh-TW" altLang="en-US" sz="2000" dirty="0">
                <a:solidFill>
                  <a:srgbClr val="303133"/>
                </a:solidFill>
                <a:latin typeface="Arial" charset="0"/>
              </a:endParaRPr>
            </a:p>
          </p:txBody>
        </p:sp>
        <p:sp>
          <p:nvSpPr>
            <p:cNvPr id="51" name="文字方塊 92"/>
            <p:cNvSpPr txBox="1">
              <a:spLocks noChangeArrowheads="1"/>
            </p:cNvSpPr>
            <p:nvPr/>
          </p:nvSpPr>
          <p:spPr bwMode="auto">
            <a:xfrm>
              <a:off x="2466249" y="2379026"/>
              <a:ext cx="481881" cy="38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2000">
                  <a:solidFill>
                    <a:srgbClr val="303133"/>
                  </a:solidFill>
                  <a:latin typeface="Arial" charset="0"/>
                </a:rPr>
                <a:t>+</a:t>
              </a:r>
              <a:endParaRPr lang="zh-TW" altLang="en-US" sz="2000">
                <a:solidFill>
                  <a:srgbClr val="303133"/>
                </a:solidFill>
                <a:latin typeface="Arial" charset="0"/>
              </a:endParaRPr>
            </a:p>
          </p:txBody>
        </p:sp>
        <p:grpSp>
          <p:nvGrpSpPr>
            <p:cNvPr id="52" name="群組 95"/>
            <p:cNvGrpSpPr>
              <a:grpSpLocks/>
            </p:cNvGrpSpPr>
            <p:nvPr/>
          </p:nvGrpSpPr>
          <p:grpSpPr bwMode="auto">
            <a:xfrm>
              <a:off x="2339752" y="2140496"/>
              <a:ext cx="780406" cy="353077"/>
              <a:chOff x="2282185" y="3015833"/>
              <a:chExt cx="817765" cy="370211"/>
            </a:xfrm>
          </p:grpSpPr>
          <p:pic>
            <p:nvPicPr>
              <p:cNvPr id="53" name="Picture 8" descr="mobile phon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11544" y="3015833"/>
                <a:ext cx="395026" cy="32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mobile phon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86546" y="3127670"/>
                <a:ext cx="248339" cy="25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群組 24597"/>
              <p:cNvGrpSpPr>
                <a:grpSpLocks/>
              </p:cNvGrpSpPr>
              <p:nvPr/>
            </p:nvGrpSpPr>
            <p:grpSpPr bwMode="auto">
              <a:xfrm rot="5400000">
                <a:off x="2320760" y="3084974"/>
                <a:ext cx="124974" cy="202123"/>
                <a:chOff x="2322174" y="4407568"/>
                <a:chExt cx="124974" cy="202123"/>
              </a:xfrm>
            </p:grpSpPr>
            <p:pic>
              <p:nvPicPr>
                <p:cNvPr id="59" name="Picture 14" descr="wireless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2174" y="4407568"/>
                  <a:ext cx="124974" cy="12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4" descr="wireless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800000">
                  <a:off x="2322174" y="4484717"/>
                  <a:ext cx="124974" cy="12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群組 104"/>
              <p:cNvGrpSpPr>
                <a:grpSpLocks/>
              </p:cNvGrpSpPr>
              <p:nvPr/>
            </p:nvGrpSpPr>
            <p:grpSpPr bwMode="auto">
              <a:xfrm rot="5400000">
                <a:off x="2936402" y="3135271"/>
                <a:ext cx="124974" cy="202123"/>
                <a:chOff x="2322174" y="4407568"/>
                <a:chExt cx="124974" cy="202123"/>
              </a:xfrm>
            </p:grpSpPr>
            <p:pic>
              <p:nvPicPr>
                <p:cNvPr id="57" name="Picture 14" descr="wireless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2174" y="4407568"/>
                  <a:ext cx="124974" cy="12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4" descr="wireless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800000">
                  <a:off x="2322174" y="4484717"/>
                  <a:ext cx="124974" cy="12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83" name="Picture 82"/>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13">
                      <a14:imgEffect>
                        <a14:backgroundRemoval t="10000" b="90000" l="625" r="98750"/>
                      </a14:imgEffect>
                    </a14:imgLayer>
                  </a14:imgProps>
                </a:ext>
              </a:extLst>
            </a:blip>
            <a:stretch>
              <a:fillRect/>
            </a:stretch>
          </p:blipFill>
          <p:spPr>
            <a:xfrm>
              <a:off x="2470803" y="2607292"/>
              <a:ext cx="406400" cy="406400"/>
            </a:xfrm>
            <a:prstGeom prst="rect">
              <a:avLst/>
            </a:prstGeom>
          </p:spPr>
        </p:pic>
      </p:grpSp>
      <p:grpSp>
        <p:nvGrpSpPr>
          <p:cNvPr id="36" name="Group 35"/>
          <p:cNvGrpSpPr/>
          <p:nvPr/>
        </p:nvGrpSpPr>
        <p:grpSpPr>
          <a:xfrm>
            <a:off x="1040213" y="1892083"/>
            <a:ext cx="1221372" cy="1737155"/>
            <a:chOff x="1060533" y="1737195"/>
            <a:chExt cx="1221372" cy="1737155"/>
          </a:xfrm>
        </p:grpSpPr>
        <p:sp>
          <p:nvSpPr>
            <p:cNvPr id="44" name="文字方塊 84"/>
            <p:cNvSpPr txBox="1">
              <a:spLocks noChangeArrowheads="1"/>
            </p:cNvSpPr>
            <p:nvPr/>
          </p:nvSpPr>
          <p:spPr bwMode="auto">
            <a:xfrm>
              <a:off x="1067466" y="1737195"/>
              <a:ext cx="923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a:r>
                <a:rPr lang="en-US" altLang="zh-TW" sz="1200" b="1" dirty="0" smtClean="0">
                  <a:solidFill>
                    <a:srgbClr val="FFC000"/>
                  </a:solidFill>
                  <a:latin typeface="Arial" panose="020B0604020202020204" pitchFamily="34" charset="0"/>
                  <a:ea typeface="微軟正黑體" pitchFamily="34" charset="-120"/>
                  <a:cs typeface="Arial" panose="020B0604020202020204" pitchFamily="34" charset="0"/>
                </a:rPr>
                <a:t>Smart Product</a:t>
              </a:r>
              <a:endParaRPr lang="zh-TW" altLang="en-US" sz="1200" b="1" dirty="0">
                <a:solidFill>
                  <a:srgbClr val="FFC000"/>
                </a:solidFill>
                <a:latin typeface="Arial" panose="020B0604020202020204" pitchFamily="34" charset="0"/>
                <a:ea typeface="微軟正黑體" pitchFamily="34" charset="-120"/>
                <a:cs typeface="Arial" panose="020B0604020202020204" pitchFamily="34" charset="0"/>
              </a:endParaRPr>
            </a:p>
          </p:txBody>
        </p:sp>
        <p:sp>
          <p:nvSpPr>
            <p:cNvPr id="61" name="五邊形 107"/>
            <p:cNvSpPr/>
            <p:nvPr/>
          </p:nvSpPr>
          <p:spPr>
            <a:xfrm>
              <a:off x="1060533" y="2181756"/>
              <a:ext cx="1221372" cy="1292594"/>
            </a:xfrm>
            <a:prstGeom prst="homePlate">
              <a:avLst>
                <a:gd name="adj" fmla="val 22620"/>
              </a:avLst>
            </a:prstGeom>
            <a:solidFill>
              <a:schemeClr val="bg1">
                <a:lumMod val="95000"/>
              </a:schemeClr>
            </a:solidFill>
            <a:ln w="25400">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grpSp>
          <p:nvGrpSpPr>
            <p:cNvPr id="67" name="群組 118"/>
            <p:cNvGrpSpPr>
              <a:grpSpLocks/>
            </p:cNvGrpSpPr>
            <p:nvPr/>
          </p:nvGrpSpPr>
          <p:grpSpPr bwMode="auto">
            <a:xfrm>
              <a:off x="1501056" y="2977316"/>
              <a:ext cx="437936" cy="289431"/>
              <a:chOff x="2446500" y="5284225"/>
              <a:chExt cx="504953" cy="333314"/>
            </a:xfrm>
          </p:grpSpPr>
          <p:sp>
            <p:nvSpPr>
              <p:cNvPr id="68" name="矩形 119"/>
              <p:cNvSpPr/>
              <p:nvPr/>
            </p:nvSpPr>
            <p:spPr>
              <a:xfrm>
                <a:off x="2446500" y="5284225"/>
                <a:ext cx="504953" cy="333314"/>
              </a:xfrm>
              <a:prstGeom prst="rect">
                <a:avLst/>
              </a:prstGeom>
              <a:solidFill>
                <a:schemeClr val="tx1">
                  <a:lumMod val="50000"/>
                </a:schemeClr>
              </a:solidFill>
              <a:ln cmpd="dbl">
                <a:solidFill>
                  <a:schemeClr val="bg1"/>
                </a:solidFill>
              </a:ln>
            </p:spPr>
            <p:style>
              <a:lnRef idx="2">
                <a:schemeClr val="dk1">
                  <a:shade val="50000"/>
                </a:schemeClr>
              </a:lnRef>
              <a:fillRef idx="1">
                <a:schemeClr val="dk1"/>
              </a:fillRef>
              <a:effectRef idx="0">
                <a:schemeClr val="dk1"/>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pic>
            <p:nvPicPr>
              <p:cNvPr id="69" name="Picture 4" descr="comb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7761" y="5320826"/>
                <a:ext cx="178654" cy="25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 descr="donat char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1185" y="5332839"/>
                <a:ext cx="246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文字方塊 122"/>
            <p:cNvSpPr txBox="1">
              <a:spLocks noChangeArrowheads="1"/>
            </p:cNvSpPr>
            <p:nvPr/>
          </p:nvSpPr>
          <p:spPr bwMode="auto">
            <a:xfrm>
              <a:off x="1498812" y="2645689"/>
              <a:ext cx="481881" cy="38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2000">
                  <a:solidFill>
                    <a:srgbClr val="303133"/>
                  </a:solidFill>
                  <a:latin typeface="Arial" charset="0"/>
                </a:rPr>
                <a:t>+</a:t>
              </a:r>
              <a:endParaRPr lang="zh-TW" altLang="en-US" sz="2000" dirty="0">
                <a:solidFill>
                  <a:srgbClr val="303133"/>
                </a:solidFill>
                <a:latin typeface="Arial" charset="0"/>
              </a:endParaRPr>
            </a:p>
          </p:txBody>
        </p:sp>
        <p:pic>
          <p:nvPicPr>
            <p:cNvPr id="82" name="Picture 81"/>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14">
                      <a14:imgEffect>
                        <a14:backgroundRemoval t="10000" b="90000" l="625" r="98750"/>
                      </a14:imgEffect>
                    </a14:imgLayer>
                  </a14:imgProps>
                </a:ext>
              </a:extLst>
            </a:blip>
            <a:stretch>
              <a:fillRect/>
            </a:stretch>
          </p:blipFill>
          <p:spPr>
            <a:xfrm>
              <a:off x="1521293" y="2387973"/>
              <a:ext cx="406400" cy="406400"/>
            </a:xfrm>
            <a:prstGeom prst="rect">
              <a:avLst/>
            </a:prstGeom>
          </p:spPr>
        </p:pic>
      </p:grpSp>
      <p:sp>
        <p:nvSpPr>
          <p:cNvPr id="88" name="Title 1"/>
          <p:cNvSpPr txBox="1">
            <a:spLocks/>
          </p:cNvSpPr>
          <p:nvPr/>
        </p:nvSpPr>
        <p:spPr>
          <a:xfrm>
            <a:off x="467544" y="196280"/>
            <a:ext cx="8338837"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FROM PRODUCT TO SYSTEM OF SYSTEMS</a:t>
            </a:r>
            <a:endParaRPr lang="zh-TW" altLang="en-US" sz="2800" b="1" dirty="0">
              <a:solidFill>
                <a:srgbClr val="FFC000"/>
              </a:solidFill>
            </a:endParaRPr>
          </a:p>
        </p:txBody>
      </p:sp>
      <p:grpSp>
        <p:nvGrpSpPr>
          <p:cNvPr id="28" name="Group 27"/>
          <p:cNvGrpSpPr/>
          <p:nvPr/>
        </p:nvGrpSpPr>
        <p:grpSpPr>
          <a:xfrm>
            <a:off x="282916" y="2279121"/>
            <a:ext cx="955809" cy="1134939"/>
            <a:chOff x="303236" y="2124233"/>
            <a:chExt cx="955809" cy="1134939"/>
          </a:xfrm>
        </p:grpSpPr>
        <p:sp>
          <p:nvSpPr>
            <p:cNvPr id="45" name="文字方塊 85"/>
            <p:cNvSpPr txBox="1">
              <a:spLocks noChangeArrowheads="1"/>
            </p:cNvSpPr>
            <p:nvPr/>
          </p:nvSpPr>
          <p:spPr bwMode="auto">
            <a:xfrm>
              <a:off x="303236" y="2124233"/>
              <a:ext cx="7642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TSTAR" charset="0"/>
                  <a:ea typeface="PMingLiU" charset="-120"/>
                </a:defRPr>
              </a:lvl1pPr>
              <a:lvl2pPr marL="742950" indent="-285750">
                <a:defRPr kumimoji="1">
                  <a:solidFill>
                    <a:schemeClr val="tx1"/>
                  </a:solidFill>
                  <a:latin typeface="TSTAR" charset="0"/>
                  <a:ea typeface="PMingLiU" charset="-120"/>
                </a:defRPr>
              </a:lvl2pPr>
              <a:lvl3pPr marL="1143000" indent="-228600">
                <a:defRPr kumimoji="1">
                  <a:solidFill>
                    <a:schemeClr val="tx1"/>
                  </a:solidFill>
                  <a:latin typeface="TSTAR" charset="0"/>
                  <a:ea typeface="PMingLiU" charset="-120"/>
                </a:defRPr>
              </a:lvl3pPr>
              <a:lvl4pPr marL="1600200" indent="-228600">
                <a:defRPr kumimoji="1">
                  <a:solidFill>
                    <a:schemeClr val="tx1"/>
                  </a:solidFill>
                  <a:latin typeface="TSTAR" charset="0"/>
                  <a:ea typeface="PMingLiU" charset="-120"/>
                </a:defRPr>
              </a:lvl4pPr>
              <a:lvl5pPr marL="2057400" indent="-228600">
                <a:defRPr kumimoji="1">
                  <a:solidFill>
                    <a:schemeClr val="tx1"/>
                  </a:solidFill>
                  <a:latin typeface="TSTAR" charset="0"/>
                  <a:ea typeface="PMingLiU" charset="-120"/>
                </a:defRPr>
              </a:lvl5pPr>
              <a:lvl6pPr marL="2514600" indent="-228600" defTabSz="457200" eaLnBrk="0" fontAlgn="base" hangingPunct="0">
                <a:spcBef>
                  <a:spcPct val="0"/>
                </a:spcBef>
                <a:spcAft>
                  <a:spcPct val="0"/>
                </a:spcAft>
                <a:defRPr kumimoji="1">
                  <a:solidFill>
                    <a:schemeClr val="tx1"/>
                  </a:solidFill>
                  <a:latin typeface="TSTAR" charset="0"/>
                  <a:ea typeface="PMingLiU" charset="-120"/>
                </a:defRPr>
              </a:lvl6pPr>
              <a:lvl7pPr marL="2971800" indent="-228600" defTabSz="457200" eaLnBrk="0" fontAlgn="base" hangingPunct="0">
                <a:spcBef>
                  <a:spcPct val="0"/>
                </a:spcBef>
                <a:spcAft>
                  <a:spcPct val="0"/>
                </a:spcAft>
                <a:defRPr kumimoji="1">
                  <a:solidFill>
                    <a:schemeClr val="tx1"/>
                  </a:solidFill>
                  <a:latin typeface="TSTAR" charset="0"/>
                  <a:ea typeface="PMingLiU" charset="-120"/>
                </a:defRPr>
              </a:lvl7pPr>
              <a:lvl8pPr marL="3429000" indent="-228600" defTabSz="457200" eaLnBrk="0" fontAlgn="base" hangingPunct="0">
                <a:spcBef>
                  <a:spcPct val="0"/>
                </a:spcBef>
                <a:spcAft>
                  <a:spcPct val="0"/>
                </a:spcAft>
                <a:defRPr kumimoji="1">
                  <a:solidFill>
                    <a:schemeClr val="tx1"/>
                  </a:solidFill>
                  <a:latin typeface="TSTAR" charset="0"/>
                  <a:ea typeface="PMingLiU" charset="-120"/>
                </a:defRPr>
              </a:lvl8pPr>
              <a:lvl9pPr marL="3886200" indent="-228600" defTabSz="457200" eaLnBrk="0" fontAlgn="base" hangingPunct="0">
                <a:spcBef>
                  <a:spcPct val="0"/>
                </a:spcBef>
                <a:spcAft>
                  <a:spcPct val="0"/>
                </a:spcAft>
                <a:defRPr kumimoji="1">
                  <a:solidFill>
                    <a:schemeClr val="tx1"/>
                  </a:solidFill>
                  <a:latin typeface="TSTAR" charset="0"/>
                  <a:ea typeface="PMingLiU" charset="-120"/>
                </a:defRPr>
              </a:lvl9pPr>
            </a:lstStyle>
            <a:p>
              <a:pPr algn="ctr" eaLnBrk="1" hangingPunct="1"/>
              <a:r>
                <a:rPr lang="en-US" altLang="zh-TW" sz="1200" b="1" dirty="0" smtClean="0">
                  <a:solidFill>
                    <a:srgbClr val="FFC000"/>
                  </a:solidFill>
                  <a:latin typeface="Arial" panose="020B0604020202020204" pitchFamily="34" charset="0"/>
                  <a:ea typeface="微軟正黑體" pitchFamily="34" charset="-120"/>
                  <a:cs typeface="Arial" panose="020B0604020202020204" pitchFamily="34" charset="0"/>
                </a:rPr>
                <a:t>Product</a:t>
              </a:r>
              <a:endParaRPr lang="zh-TW" altLang="en-US" sz="1200" b="1" dirty="0">
                <a:solidFill>
                  <a:srgbClr val="FFC000"/>
                </a:solidFill>
                <a:latin typeface="Arial" panose="020B0604020202020204" pitchFamily="34" charset="0"/>
                <a:ea typeface="微軟正黑體" pitchFamily="34" charset="-120"/>
                <a:cs typeface="Arial" panose="020B0604020202020204" pitchFamily="34" charset="0"/>
              </a:endParaRPr>
            </a:p>
          </p:txBody>
        </p:sp>
        <p:sp>
          <p:nvSpPr>
            <p:cNvPr id="62" name="五邊形 108"/>
            <p:cNvSpPr/>
            <p:nvPr/>
          </p:nvSpPr>
          <p:spPr>
            <a:xfrm>
              <a:off x="346804" y="2365115"/>
              <a:ext cx="912241" cy="894057"/>
            </a:xfrm>
            <a:prstGeom prst="homePlate">
              <a:avLst>
                <a:gd name="adj" fmla="val 22620"/>
              </a:avLst>
            </a:prstGeom>
            <a:solidFill>
              <a:schemeClr val="bg1">
                <a:lumMod val="95000"/>
              </a:schemeClr>
            </a:solidFill>
            <a:ln w="25400">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TSTAR"/>
                  <a:ea typeface="PMingLiU" panose="02020500000000000000" pitchFamily="18" charset="-120"/>
                </a:defRPr>
              </a:lvl1pPr>
              <a:lvl2pPr marL="742950" indent="-285750">
                <a:defRPr kumimoji="1">
                  <a:solidFill>
                    <a:schemeClr val="tx1"/>
                  </a:solidFill>
                  <a:latin typeface="TSTAR"/>
                  <a:ea typeface="PMingLiU" panose="02020500000000000000" pitchFamily="18" charset="-120"/>
                </a:defRPr>
              </a:lvl2pPr>
              <a:lvl3pPr marL="1143000" indent="-228600">
                <a:defRPr kumimoji="1">
                  <a:solidFill>
                    <a:schemeClr val="tx1"/>
                  </a:solidFill>
                  <a:latin typeface="TSTAR"/>
                  <a:ea typeface="PMingLiU" panose="02020500000000000000" pitchFamily="18" charset="-120"/>
                </a:defRPr>
              </a:lvl3pPr>
              <a:lvl4pPr marL="1600200" indent="-228600">
                <a:defRPr kumimoji="1">
                  <a:solidFill>
                    <a:schemeClr val="tx1"/>
                  </a:solidFill>
                  <a:latin typeface="TSTAR"/>
                  <a:ea typeface="PMingLiU" panose="02020500000000000000" pitchFamily="18" charset="-120"/>
                </a:defRPr>
              </a:lvl4pPr>
              <a:lvl5pPr marL="2057400" indent="-228600">
                <a:defRPr kumimoji="1">
                  <a:solidFill>
                    <a:schemeClr val="tx1"/>
                  </a:solidFill>
                  <a:latin typeface="TSTAR"/>
                  <a:ea typeface="PMingLiU" panose="02020500000000000000" pitchFamily="18" charset="-120"/>
                </a:defRPr>
              </a:lvl5pPr>
              <a:lvl6pPr marL="25146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6pPr>
              <a:lvl7pPr marL="29718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7pPr>
              <a:lvl8pPr marL="34290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8pPr>
              <a:lvl9pPr marL="3886200" indent="-228600" defTabSz="457200" eaLnBrk="0" fontAlgn="base" hangingPunct="0">
                <a:spcBef>
                  <a:spcPct val="0"/>
                </a:spcBef>
                <a:spcAft>
                  <a:spcPct val="0"/>
                </a:spcAft>
                <a:defRPr kumimoji="1">
                  <a:solidFill>
                    <a:schemeClr val="tx1"/>
                  </a:solidFill>
                  <a:latin typeface="TSTAR"/>
                  <a:ea typeface="PMingLiU" panose="02020500000000000000" pitchFamily="18" charset="-120"/>
                </a:defRPr>
              </a:lvl9pPr>
            </a:lstStyle>
            <a:p>
              <a:pPr algn="ctr" eaLnBrk="1" hangingPunct="1">
                <a:defRPr/>
              </a:pPr>
              <a:endParaRPr lang="zh-TW" altLang="en-US" smtClean="0">
                <a:solidFill>
                  <a:srgbClr val="FFFFFF"/>
                </a:solidFill>
              </a:endParaRPr>
            </a:p>
          </p:txBody>
        </p:sp>
        <p:pic>
          <p:nvPicPr>
            <p:cNvPr id="3" name="Picture 2"/>
            <p:cNvPicPr>
              <a:picLocks noChangeAspect="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10000" b="90000" l="625" r="98750"/>
                      </a14:imgEffect>
                    </a14:imgLayer>
                  </a14:imgProps>
                </a:ext>
              </a:extLst>
            </a:blip>
            <a:stretch>
              <a:fillRect/>
            </a:stretch>
          </p:blipFill>
          <p:spPr>
            <a:xfrm>
              <a:off x="493192" y="2644552"/>
              <a:ext cx="406400" cy="406400"/>
            </a:xfrm>
            <a:prstGeom prst="rect">
              <a:avLst/>
            </a:prstGeom>
          </p:spPr>
        </p:pic>
      </p:grpSp>
      <p:pic>
        <p:nvPicPr>
          <p:cNvPr id="64" name="Picture 2" descr="arrow 18"/>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6876" y="2763974"/>
            <a:ext cx="368230" cy="42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 descr="arrow 18"/>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25190" y="2763974"/>
            <a:ext cx="368230" cy="42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 descr="arrow 18"/>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5776" y="2739728"/>
            <a:ext cx="271248" cy="42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 descr="arrow 18"/>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16707" y="2751633"/>
            <a:ext cx="307616" cy="4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81118" y="4660572"/>
            <a:ext cx="5331701" cy="400110"/>
          </a:xfrm>
          <a:prstGeom prst="rect">
            <a:avLst/>
          </a:prstGeom>
        </p:spPr>
        <p:txBody>
          <a:bodyPr wrap="square">
            <a:spAutoFit/>
          </a:bodyPr>
          <a:lstStyle/>
          <a:p>
            <a:r>
              <a:rPr lang="en-US" altLang="zh-TW" sz="1000" i="1" dirty="0">
                <a:solidFill>
                  <a:schemeClr val="bg1"/>
                </a:solidFill>
              </a:rPr>
              <a:t>Source: (based on) Michael E. Porter and  James E. </a:t>
            </a:r>
            <a:r>
              <a:rPr lang="en-US" altLang="zh-TW" sz="1000" i="1" dirty="0" err="1">
                <a:solidFill>
                  <a:schemeClr val="bg1"/>
                </a:solidFill>
              </a:rPr>
              <a:t>Heppelmann</a:t>
            </a:r>
            <a:r>
              <a:rPr lang="en-US" altLang="zh-TW" sz="1000" i="1" dirty="0">
                <a:solidFill>
                  <a:schemeClr val="bg1"/>
                </a:solidFill>
              </a:rPr>
              <a:t>, </a:t>
            </a:r>
            <a:r>
              <a:rPr lang="en-US" sz="1000" i="1" dirty="0">
                <a:solidFill>
                  <a:schemeClr val="bg1"/>
                </a:solidFill>
              </a:rPr>
              <a:t>How Smart, Connected Products Are Transforming Competition, Harvard Business Review, Nov. 2014. </a:t>
            </a:r>
          </a:p>
        </p:txBody>
      </p:sp>
    </p:spTree>
    <p:extLst>
      <p:ext uri="{BB962C8B-B14F-4D97-AF65-F5344CB8AC3E}">
        <p14:creationId xmlns:p14="http://schemas.microsoft.com/office/powerpoint/2010/main" val="86503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dissolve">
                                      <p:cBhvr>
                                        <p:cTn id="11" dur="500"/>
                                        <p:tgtEl>
                                          <p:spTgt spid="6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dissolve">
                                      <p:cBhvr>
                                        <p:cTn id="19" dur="500"/>
                                        <p:tgtEl>
                                          <p:spTgt spid="89"/>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dissolve">
                                      <p:cBhvr>
                                        <p:cTn id="31" dur="500"/>
                                        <p:tgtEl>
                                          <p:spTgt spid="8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dissolve">
                                      <p:cBhvr>
                                        <p:cTn id="35" dur="500"/>
                                        <p:tgtEl>
                                          <p:spTgt spid="91"/>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dissolve">
                                      <p:cBhvr>
                                        <p:cTn id="3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95536" y="2212504"/>
            <a:ext cx="1988001" cy="1102061"/>
            <a:chOff x="1053405" y="2601285"/>
            <a:chExt cx="1988001" cy="1102061"/>
          </a:xfrm>
        </p:grpSpPr>
        <p:sp>
          <p:nvSpPr>
            <p:cNvPr id="10" name="L-Shape 9"/>
            <p:cNvSpPr/>
            <p:nvPr/>
          </p:nvSpPr>
          <p:spPr>
            <a:xfrm rot="5400000">
              <a:off x="1556570" y="2098120"/>
              <a:ext cx="865879" cy="187220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dirty="0"/>
            </a:p>
          </p:txBody>
        </p:sp>
        <p:sp>
          <p:nvSpPr>
            <p:cNvPr id="13" name="Freeform 12"/>
            <p:cNvSpPr/>
            <p:nvPr/>
          </p:nvSpPr>
          <p:spPr>
            <a:xfrm>
              <a:off x="1201292" y="2754706"/>
              <a:ext cx="1840114" cy="948640"/>
            </a:xfrm>
            <a:custGeom>
              <a:avLst/>
              <a:gdLst>
                <a:gd name="connsiteX0" fmla="*/ 0 w 1300765"/>
                <a:gd name="connsiteY0" fmla="*/ 0 h 1140197"/>
                <a:gd name="connsiteX1" fmla="*/ 1300765 w 1300765"/>
                <a:gd name="connsiteY1" fmla="*/ 0 h 1140197"/>
                <a:gd name="connsiteX2" fmla="*/ 1300765 w 1300765"/>
                <a:gd name="connsiteY2" fmla="*/ 1140197 h 1140197"/>
                <a:gd name="connsiteX3" fmla="*/ 0 w 1300765"/>
                <a:gd name="connsiteY3" fmla="*/ 1140197 h 1140197"/>
                <a:gd name="connsiteX4" fmla="*/ 0 w 1300765"/>
                <a:gd name="connsiteY4" fmla="*/ 0 h 114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765" h="1140197">
                  <a:moveTo>
                    <a:pt x="0" y="0"/>
                  </a:moveTo>
                  <a:lnTo>
                    <a:pt x="1300765" y="0"/>
                  </a:lnTo>
                  <a:lnTo>
                    <a:pt x="1300765" y="1140197"/>
                  </a:lnTo>
                  <a:lnTo>
                    <a:pt x="0" y="1140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defTabSz="622300">
                <a:lnSpc>
                  <a:spcPct val="90000"/>
                </a:lnSpc>
                <a:spcBef>
                  <a:spcPct val="0"/>
                </a:spcBef>
                <a:spcAft>
                  <a:spcPts val="300"/>
                </a:spcAft>
              </a:pPr>
              <a:r>
                <a:rPr lang="en-US" altLang="zh-TW" sz="1400" b="1" kern="1200" dirty="0" smtClean="0">
                  <a:solidFill>
                    <a:srgbClr val="FFC000"/>
                  </a:solidFill>
                  <a:latin typeface="Arial" panose="020B0604020202020204" pitchFamily="34" charset="0"/>
                  <a:ea typeface="微軟正黑體" pitchFamily="34" charset="-120"/>
                  <a:cs typeface="Arial" panose="020B0604020202020204" pitchFamily="34" charset="0"/>
                </a:rPr>
                <a:t>Efficiency</a:t>
              </a:r>
              <a:endParaRPr lang="en-US" sz="1200" kern="1200" dirty="0">
                <a:solidFill>
                  <a:srgbClr val="FFC000"/>
                </a:solidFill>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Application of Assets</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Lower Cost</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Productivity</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nvGrpSpPr>
          <p:cNvPr id="26" name="Group 25"/>
          <p:cNvGrpSpPr/>
          <p:nvPr/>
        </p:nvGrpSpPr>
        <p:grpSpPr>
          <a:xfrm>
            <a:off x="2027132" y="1924472"/>
            <a:ext cx="2472860" cy="1284212"/>
            <a:chOff x="2205535" y="2139249"/>
            <a:chExt cx="2472860" cy="1284212"/>
          </a:xfrm>
        </p:grpSpPr>
        <p:sp>
          <p:nvSpPr>
            <p:cNvPr id="14" name="Triangle 13"/>
            <p:cNvSpPr/>
            <p:nvPr/>
          </p:nvSpPr>
          <p:spPr>
            <a:xfrm>
              <a:off x="2205535" y="2207748"/>
              <a:ext cx="245427" cy="245427"/>
            </a:xfrm>
            <a:prstGeom prst="triangle">
              <a:avLst>
                <a:gd name="adj" fmla="val 100000"/>
              </a:avLst>
            </a:prstGeom>
          </p:spPr>
          <p:style>
            <a:lnRef idx="2">
              <a:schemeClr val="accent3">
                <a:hueOff val="1875044"/>
                <a:satOff val="-2813"/>
                <a:lumOff val="-458"/>
                <a:alphaOff val="0"/>
              </a:schemeClr>
            </a:lnRef>
            <a:fillRef idx="1">
              <a:schemeClr val="accent3">
                <a:hueOff val="1875044"/>
                <a:satOff val="-2813"/>
                <a:lumOff val="-458"/>
                <a:alphaOff val="0"/>
              </a:schemeClr>
            </a:fillRef>
            <a:effectRef idx="0">
              <a:schemeClr val="accent3">
                <a:hueOff val="1875044"/>
                <a:satOff val="-2813"/>
                <a:lumOff val="-458"/>
                <a:alphaOff val="0"/>
              </a:schemeClr>
            </a:effectRef>
            <a:fontRef idx="minor">
              <a:schemeClr val="lt1"/>
            </a:fontRef>
          </p:style>
        </p:sp>
        <p:sp>
          <p:nvSpPr>
            <p:cNvPr id="17" name="L-Shape 16"/>
            <p:cNvSpPr/>
            <p:nvPr/>
          </p:nvSpPr>
          <p:spPr>
            <a:xfrm rot="5400000">
              <a:off x="2990700" y="1642115"/>
              <a:ext cx="865879" cy="1860148"/>
            </a:xfrm>
            <a:prstGeom prst="corner">
              <a:avLst>
                <a:gd name="adj1" fmla="val 16120"/>
                <a:gd name="adj2" fmla="val 16110"/>
              </a:avLst>
            </a:prstGeom>
          </p:spPr>
          <p:style>
            <a:lnRef idx="2">
              <a:schemeClr val="accent3">
                <a:hueOff val="3750089"/>
                <a:satOff val="-5627"/>
                <a:lumOff val="-915"/>
                <a:alphaOff val="0"/>
              </a:schemeClr>
            </a:lnRef>
            <a:fillRef idx="1">
              <a:schemeClr val="accent3">
                <a:hueOff val="3750089"/>
                <a:satOff val="-5627"/>
                <a:lumOff val="-915"/>
                <a:alphaOff val="0"/>
              </a:schemeClr>
            </a:fillRef>
            <a:effectRef idx="0">
              <a:schemeClr val="accent3">
                <a:hueOff val="3750089"/>
                <a:satOff val="-5627"/>
                <a:lumOff val="-915"/>
                <a:alphaOff val="0"/>
              </a:schemeClr>
            </a:effectRef>
            <a:fontRef idx="minor">
              <a:schemeClr val="lt1"/>
            </a:fontRef>
          </p:style>
          <p:txBody>
            <a:bodyPr/>
            <a:lstStyle/>
            <a:p>
              <a:endParaRPr lang="en-US" dirty="0"/>
            </a:p>
          </p:txBody>
        </p:sp>
        <p:sp>
          <p:nvSpPr>
            <p:cNvPr id="18" name="Freeform 17"/>
            <p:cNvSpPr/>
            <p:nvPr/>
          </p:nvSpPr>
          <p:spPr>
            <a:xfrm>
              <a:off x="2637582" y="2283264"/>
              <a:ext cx="2040813" cy="1140197"/>
            </a:xfrm>
            <a:custGeom>
              <a:avLst/>
              <a:gdLst>
                <a:gd name="connsiteX0" fmla="*/ 0 w 1300765"/>
                <a:gd name="connsiteY0" fmla="*/ 0 h 1140197"/>
                <a:gd name="connsiteX1" fmla="*/ 1300765 w 1300765"/>
                <a:gd name="connsiteY1" fmla="*/ 0 h 1140197"/>
                <a:gd name="connsiteX2" fmla="*/ 1300765 w 1300765"/>
                <a:gd name="connsiteY2" fmla="*/ 1140197 h 1140197"/>
                <a:gd name="connsiteX3" fmla="*/ 0 w 1300765"/>
                <a:gd name="connsiteY3" fmla="*/ 1140197 h 1140197"/>
                <a:gd name="connsiteX4" fmla="*/ 0 w 1300765"/>
                <a:gd name="connsiteY4" fmla="*/ 0 h 114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765" h="1140197">
                  <a:moveTo>
                    <a:pt x="0" y="0"/>
                  </a:moveTo>
                  <a:lnTo>
                    <a:pt x="1300765" y="0"/>
                  </a:lnTo>
                  <a:lnTo>
                    <a:pt x="1300765" y="1140197"/>
                  </a:lnTo>
                  <a:lnTo>
                    <a:pt x="0" y="1140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defTabSz="622300">
                <a:lnSpc>
                  <a:spcPct val="90000"/>
                </a:lnSpc>
                <a:spcBef>
                  <a:spcPct val="0"/>
                </a:spcBef>
                <a:spcAft>
                  <a:spcPts val="300"/>
                </a:spcAft>
              </a:pPr>
              <a:r>
                <a:rPr lang="en-US" altLang="zh-TW" sz="1400" b="1" kern="1200" dirty="0" smtClean="0">
                  <a:solidFill>
                    <a:srgbClr val="FFC000"/>
                  </a:solidFill>
                  <a:latin typeface="Arial" panose="020B0604020202020204" pitchFamily="34" charset="0"/>
                  <a:ea typeface="微軟正黑體" pitchFamily="34" charset="-120"/>
                  <a:cs typeface="Arial" panose="020B0604020202020204" pitchFamily="34" charset="0"/>
                </a:rPr>
                <a:t>New Product &amp; Service</a:t>
              </a:r>
              <a:endParaRPr lang="en-US" sz="1400" kern="1200" dirty="0">
                <a:solidFill>
                  <a:srgbClr val="FFC000"/>
                </a:solidFill>
              </a:endParaRPr>
            </a:p>
            <a:p>
              <a:pPr marL="171450" lvl="1" indent="-114300" defTabSz="533400">
                <a:lnSpc>
                  <a:spcPts val="1440"/>
                </a:lnSpc>
                <a:spcBef>
                  <a:spcPct val="0"/>
                </a:spcBef>
                <a:buFont typeface="Arial" charset="0"/>
                <a:buChar char="•"/>
              </a:pP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Pay-per-use</a:t>
              </a:r>
              <a:endParaRPr lang="en-US" sz="1200" b="1" dirty="0" smtClean="0">
                <a:solidFill>
                  <a:schemeClr val="bg1"/>
                </a:solidFill>
                <a:latin typeface="Arial" panose="020B0604020202020204" pitchFamily="34" charset="0"/>
                <a:ea typeface="微軟正黑體" pitchFamily="34" charset="-120"/>
                <a:cs typeface="Arial" panose="020B0604020202020204" pitchFamily="34" charset="0"/>
              </a:endParaRPr>
            </a:p>
            <a:p>
              <a:pPr marL="171450" lvl="1" indent="-114300" defTabSz="533400">
                <a:lnSpc>
                  <a:spcPts val="1440"/>
                </a:lnSpc>
                <a:spcBef>
                  <a:spcPct val="0"/>
                </a:spcBef>
                <a:buFont typeface="Arial" charset="0"/>
                <a:buChar char="•"/>
              </a:pP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Software-based Service</a:t>
              </a:r>
              <a:endParaRPr lang="en-US" sz="1200" b="1" dirty="0">
                <a:solidFill>
                  <a:schemeClr val="bg1"/>
                </a:solidFill>
                <a:latin typeface="Arial" panose="020B0604020202020204" pitchFamily="34" charset="0"/>
                <a:ea typeface="微軟正黑體" pitchFamily="34" charset="-120"/>
                <a:cs typeface="Arial" panose="020B0604020202020204" pitchFamily="34" charset="0"/>
              </a:endParaRPr>
            </a:p>
            <a:p>
              <a:pPr marL="171450" lvl="1" indent="-114300" defTabSz="533400">
                <a:lnSpc>
                  <a:spcPts val="1440"/>
                </a:lnSpc>
                <a:spcBef>
                  <a:spcPct val="0"/>
                </a:spcBef>
                <a:buFont typeface="Arial" charset="0"/>
                <a:buChar char="•"/>
              </a:pPr>
              <a:r>
                <a:rPr lang="en-US" altLang="zh-TW" sz="1200" b="1" dirty="0" smtClean="0">
                  <a:solidFill>
                    <a:schemeClr val="bg1"/>
                  </a:solidFill>
                  <a:latin typeface="Arial" panose="020B0604020202020204" pitchFamily="34" charset="0"/>
                  <a:ea typeface="微軟正黑體" pitchFamily="34" charset="-120"/>
                  <a:cs typeface="Arial" panose="020B0604020202020204" pitchFamily="34" charset="0"/>
                </a:rPr>
                <a:t>Data Monetized</a:t>
              </a:r>
              <a:endParaRPr lang="en-US" sz="12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nvGrpSpPr>
          <p:cNvPr id="27" name="Group 26"/>
          <p:cNvGrpSpPr/>
          <p:nvPr/>
        </p:nvGrpSpPr>
        <p:grpSpPr>
          <a:xfrm>
            <a:off x="3923928" y="1595489"/>
            <a:ext cx="2472635" cy="1285522"/>
            <a:chOff x="3844062" y="1813208"/>
            <a:chExt cx="2472635" cy="1285522"/>
          </a:xfrm>
        </p:grpSpPr>
        <p:sp>
          <p:nvSpPr>
            <p:cNvPr id="19" name="Triangle 18"/>
            <p:cNvSpPr/>
            <p:nvPr/>
          </p:nvSpPr>
          <p:spPr>
            <a:xfrm>
              <a:off x="3844062" y="1813709"/>
              <a:ext cx="245427" cy="245427"/>
            </a:xfrm>
            <a:prstGeom prst="triangle">
              <a:avLst>
                <a:gd name="adj" fmla="val 100000"/>
              </a:avLst>
            </a:prstGeom>
          </p:spPr>
          <p:style>
            <a:lnRef idx="2">
              <a:schemeClr val="accent3">
                <a:hueOff val="5625133"/>
                <a:satOff val="-8440"/>
                <a:lumOff val="-1373"/>
                <a:alphaOff val="0"/>
              </a:schemeClr>
            </a:lnRef>
            <a:fillRef idx="1">
              <a:schemeClr val="accent3">
                <a:hueOff val="5625133"/>
                <a:satOff val="-8440"/>
                <a:lumOff val="-1373"/>
                <a:alphaOff val="0"/>
              </a:schemeClr>
            </a:fillRef>
            <a:effectRef idx="0">
              <a:schemeClr val="accent3">
                <a:hueOff val="5625133"/>
                <a:satOff val="-8440"/>
                <a:lumOff val="-1373"/>
                <a:alphaOff val="0"/>
              </a:schemeClr>
            </a:effectRef>
            <a:fontRef idx="minor">
              <a:schemeClr val="lt1"/>
            </a:fontRef>
          </p:style>
        </p:sp>
        <p:sp>
          <p:nvSpPr>
            <p:cNvPr id="20" name="L-Shape 19"/>
            <p:cNvSpPr/>
            <p:nvPr/>
          </p:nvSpPr>
          <p:spPr>
            <a:xfrm rot="5400000">
              <a:off x="4667932" y="1295027"/>
              <a:ext cx="865879" cy="1902241"/>
            </a:xfrm>
            <a:prstGeom prst="corner">
              <a:avLst>
                <a:gd name="adj1" fmla="val 16120"/>
                <a:gd name="adj2" fmla="val 16110"/>
              </a:avLst>
            </a:prstGeom>
          </p:spPr>
          <p:style>
            <a:lnRef idx="2">
              <a:schemeClr val="accent3">
                <a:hueOff val="7500177"/>
                <a:satOff val="-11253"/>
                <a:lumOff val="-1830"/>
                <a:alphaOff val="0"/>
              </a:schemeClr>
            </a:lnRef>
            <a:fillRef idx="1">
              <a:schemeClr val="accent3">
                <a:hueOff val="7500177"/>
                <a:satOff val="-11253"/>
                <a:lumOff val="-1830"/>
                <a:alphaOff val="0"/>
              </a:schemeClr>
            </a:fillRef>
            <a:effectRef idx="0">
              <a:schemeClr val="accent3">
                <a:hueOff val="7500177"/>
                <a:satOff val="-11253"/>
                <a:lumOff val="-1830"/>
                <a:alphaOff val="0"/>
              </a:schemeClr>
            </a:effectRef>
            <a:fontRef idx="minor">
              <a:schemeClr val="lt1"/>
            </a:fontRef>
          </p:style>
          <p:txBody>
            <a:bodyPr/>
            <a:lstStyle/>
            <a:p>
              <a:endParaRPr lang="en-US" dirty="0"/>
            </a:p>
          </p:txBody>
        </p:sp>
        <p:sp>
          <p:nvSpPr>
            <p:cNvPr id="21" name="Freeform 20"/>
            <p:cNvSpPr/>
            <p:nvPr/>
          </p:nvSpPr>
          <p:spPr>
            <a:xfrm>
              <a:off x="4300473" y="1958533"/>
              <a:ext cx="2016224" cy="1140197"/>
            </a:xfrm>
            <a:custGeom>
              <a:avLst/>
              <a:gdLst>
                <a:gd name="connsiteX0" fmla="*/ 0 w 1300765"/>
                <a:gd name="connsiteY0" fmla="*/ 0 h 1140197"/>
                <a:gd name="connsiteX1" fmla="*/ 1300765 w 1300765"/>
                <a:gd name="connsiteY1" fmla="*/ 0 h 1140197"/>
                <a:gd name="connsiteX2" fmla="*/ 1300765 w 1300765"/>
                <a:gd name="connsiteY2" fmla="*/ 1140197 h 1140197"/>
                <a:gd name="connsiteX3" fmla="*/ 0 w 1300765"/>
                <a:gd name="connsiteY3" fmla="*/ 1140197 h 1140197"/>
                <a:gd name="connsiteX4" fmla="*/ 0 w 1300765"/>
                <a:gd name="connsiteY4" fmla="*/ 0 h 114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765" h="1140197">
                  <a:moveTo>
                    <a:pt x="0" y="0"/>
                  </a:moveTo>
                  <a:lnTo>
                    <a:pt x="1300765" y="0"/>
                  </a:lnTo>
                  <a:lnTo>
                    <a:pt x="1300765" y="1140197"/>
                  </a:lnTo>
                  <a:lnTo>
                    <a:pt x="0" y="1140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6350" lvl="0" defTabSz="622300">
                <a:lnSpc>
                  <a:spcPct val="90000"/>
                </a:lnSpc>
                <a:spcBef>
                  <a:spcPct val="0"/>
                </a:spcBef>
                <a:spcAft>
                  <a:spcPts val="300"/>
                </a:spcAft>
              </a:pPr>
              <a:r>
                <a:rPr lang="en-US" altLang="zh-TW" sz="1400" b="1" kern="1200" dirty="0" smtClean="0">
                  <a:solidFill>
                    <a:srgbClr val="FFC000"/>
                  </a:solidFill>
                  <a:latin typeface="Arial" panose="020B0604020202020204" pitchFamily="34" charset="0"/>
                  <a:ea typeface="微軟正黑體" pitchFamily="34" charset="-120"/>
                  <a:cs typeface="Arial" panose="020B0604020202020204" pitchFamily="34" charset="0"/>
                </a:rPr>
                <a:t>Outcome Economy</a:t>
              </a:r>
              <a:endParaRPr lang="en-US" sz="1400" kern="1200" dirty="0">
                <a:solidFill>
                  <a:srgbClr val="FFC000"/>
                </a:solidFill>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Pay-per-outcome</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New wired Ecosystem</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173038"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Platform contributed Market</a:t>
              </a:r>
              <a:endParaRPr lang="en-US" sz="900" kern="1200" dirty="0">
                <a:solidFill>
                  <a:schemeClr val="bg1"/>
                </a:solidFill>
              </a:endParaRPr>
            </a:p>
          </p:txBody>
        </p:sp>
      </p:grpSp>
      <p:grpSp>
        <p:nvGrpSpPr>
          <p:cNvPr id="28" name="Group 27"/>
          <p:cNvGrpSpPr/>
          <p:nvPr/>
        </p:nvGrpSpPr>
        <p:grpSpPr>
          <a:xfrm>
            <a:off x="5895038" y="1289848"/>
            <a:ext cx="2906145" cy="1291825"/>
            <a:chOff x="5436453" y="1419169"/>
            <a:chExt cx="2906145" cy="1291825"/>
          </a:xfrm>
        </p:grpSpPr>
        <p:sp>
          <p:nvSpPr>
            <p:cNvPr id="22" name="Triangle 21"/>
            <p:cNvSpPr/>
            <p:nvPr/>
          </p:nvSpPr>
          <p:spPr>
            <a:xfrm>
              <a:off x="5436453" y="1419670"/>
              <a:ext cx="245427" cy="245427"/>
            </a:xfrm>
            <a:prstGeom prst="triangle">
              <a:avLst>
                <a:gd name="adj" fmla="val 100000"/>
              </a:avLst>
            </a:prstGeom>
          </p:spPr>
          <p:style>
            <a:lnRef idx="2">
              <a:schemeClr val="accent3">
                <a:hueOff val="9375221"/>
                <a:satOff val="-14067"/>
                <a:lumOff val="-2288"/>
                <a:alphaOff val="0"/>
              </a:schemeClr>
            </a:lnRef>
            <a:fillRef idx="1">
              <a:schemeClr val="accent3">
                <a:hueOff val="9375221"/>
                <a:satOff val="-14067"/>
                <a:lumOff val="-2288"/>
                <a:alphaOff val="0"/>
              </a:schemeClr>
            </a:fillRef>
            <a:effectRef idx="0">
              <a:schemeClr val="accent3">
                <a:hueOff val="9375221"/>
                <a:satOff val="-14067"/>
                <a:lumOff val="-2288"/>
                <a:alphaOff val="0"/>
              </a:schemeClr>
            </a:effectRef>
            <a:fontRef idx="minor">
              <a:schemeClr val="lt1"/>
            </a:fontRef>
          </p:style>
        </p:sp>
        <p:sp>
          <p:nvSpPr>
            <p:cNvPr id="23" name="L-Shape 22"/>
            <p:cNvSpPr/>
            <p:nvPr/>
          </p:nvSpPr>
          <p:spPr>
            <a:xfrm rot="5400000">
              <a:off x="6538239" y="605415"/>
              <a:ext cx="865879" cy="2493387"/>
            </a:xfrm>
            <a:prstGeom prst="corner">
              <a:avLst>
                <a:gd name="adj1" fmla="val 16120"/>
                <a:gd name="adj2" fmla="val 16110"/>
              </a:avLst>
            </a:prstGeom>
          </p:spPr>
          <p:style>
            <a:lnRef idx="2">
              <a:schemeClr val="accent3">
                <a:hueOff val="11250266"/>
                <a:satOff val="-16880"/>
                <a:lumOff val="-2745"/>
                <a:alphaOff val="0"/>
              </a:schemeClr>
            </a:lnRef>
            <a:fillRef idx="1">
              <a:schemeClr val="accent3">
                <a:hueOff val="11250266"/>
                <a:satOff val="-16880"/>
                <a:lumOff val="-2745"/>
                <a:alphaOff val="0"/>
              </a:schemeClr>
            </a:fillRef>
            <a:effectRef idx="0">
              <a:schemeClr val="accent3">
                <a:hueOff val="11250266"/>
                <a:satOff val="-16880"/>
                <a:lumOff val="-2745"/>
                <a:alphaOff val="0"/>
              </a:schemeClr>
            </a:effectRef>
            <a:fontRef idx="minor">
              <a:schemeClr val="lt1"/>
            </a:fontRef>
          </p:style>
          <p:txBody>
            <a:bodyPr/>
            <a:lstStyle/>
            <a:p>
              <a:endParaRPr lang="en-US" dirty="0"/>
            </a:p>
          </p:txBody>
        </p:sp>
        <p:sp>
          <p:nvSpPr>
            <p:cNvPr id="24" name="Freeform 23"/>
            <p:cNvSpPr/>
            <p:nvPr/>
          </p:nvSpPr>
          <p:spPr>
            <a:xfrm>
              <a:off x="5894326" y="1570797"/>
              <a:ext cx="2448272" cy="1140197"/>
            </a:xfrm>
            <a:custGeom>
              <a:avLst/>
              <a:gdLst>
                <a:gd name="connsiteX0" fmla="*/ 0 w 1300765"/>
                <a:gd name="connsiteY0" fmla="*/ 0 h 1140197"/>
                <a:gd name="connsiteX1" fmla="*/ 1300765 w 1300765"/>
                <a:gd name="connsiteY1" fmla="*/ 0 h 1140197"/>
                <a:gd name="connsiteX2" fmla="*/ 1300765 w 1300765"/>
                <a:gd name="connsiteY2" fmla="*/ 1140197 h 1140197"/>
                <a:gd name="connsiteX3" fmla="*/ 0 w 1300765"/>
                <a:gd name="connsiteY3" fmla="*/ 1140197 h 1140197"/>
                <a:gd name="connsiteX4" fmla="*/ 0 w 1300765"/>
                <a:gd name="connsiteY4" fmla="*/ 0 h 114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765" h="1140197">
                  <a:moveTo>
                    <a:pt x="0" y="0"/>
                  </a:moveTo>
                  <a:lnTo>
                    <a:pt x="1300765" y="0"/>
                  </a:lnTo>
                  <a:lnTo>
                    <a:pt x="1300765" y="1140197"/>
                  </a:lnTo>
                  <a:lnTo>
                    <a:pt x="0" y="11401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ctr" defTabSz="622300">
                <a:lnSpc>
                  <a:spcPct val="90000"/>
                </a:lnSpc>
                <a:spcBef>
                  <a:spcPct val="0"/>
                </a:spcBef>
                <a:spcAft>
                  <a:spcPts val="300"/>
                </a:spcAft>
              </a:pPr>
              <a:r>
                <a:rPr lang="en-US" altLang="zh-TW" sz="1400" b="1" kern="1200" dirty="0" smtClean="0">
                  <a:solidFill>
                    <a:srgbClr val="FFC000"/>
                  </a:solidFill>
                  <a:latin typeface="Arial" panose="020B0604020202020204" pitchFamily="34" charset="0"/>
                  <a:ea typeface="微軟正黑體" pitchFamily="34" charset="-120"/>
                  <a:cs typeface="Arial" panose="020B0604020202020204" pitchFamily="34" charset="0"/>
                </a:rPr>
                <a:t>Autonomous Pull Economy</a:t>
              </a:r>
              <a:endParaRPr lang="en-US" sz="1400" kern="1200" dirty="0">
                <a:solidFill>
                  <a:srgbClr val="FFC000"/>
                </a:solidFill>
              </a:endParaRPr>
            </a:p>
            <a:p>
              <a:pPr marL="171450"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Keep Detecting Needs</a:t>
              </a:r>
              <a:endParaRPr lang="en-US" sz="1200" b="1" kern="1200" dirty="0" smtClean="0">
                <a:solidFill>
                  <a:schemeClr val="bg1"/>
                </a:solidFill>
                <a:latin typeface="Arial" panose="020B0604020202020204" pitchFamily="34" charset="0"/>
                <a:ea typeface="微軟正黑體" pitchFamily="34" charset="-120"/>
                <a:cs typeface="Arial" panose="020B0604020202020204" pitchFamily="34" charset="0"/>
              </a:endParaRPr>
            </a:p>
            <a:p>
              <a:pPr marL="171450"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End to End Automation</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a:p>
              <a:pPr marL="171450" lvl="1" indent="-114300" algn="l" defTabSz="533400">
                <a:spcBef>
                  <a:spcPct val="0"/>
                </a:spcBef>
                <a:spcAft>
                  <a:spcPts val="0"/>
                </a:spcAft>
                <a:buFont typeface="Arial" charset="0"/>
                <a:buChar char="•"/>
              </a:pP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Optimize Resource </a:t>
              </a:r>
              <a:r>
                <a:rPr lang="en-US" altLang="zh-TW" sz="1200" b="1" dirty="0">
                  <a:solidFill>
                    <a:schemeClr val="bg1"/>
                  </a:solidFill>
                  <a:latin typeface="Arial" panose="020B0604020202020204" pitchFamily="34" charset="0"/>
                  <a:ea typeface="微軟正黑體" pitchFamily="34" charset="-120"/>
                  <a:cs typeface="Arial" panose="020B0604020202020204" pitchFamily="34" charset="0"/>
                </a:rPr>
                <a:t>&amp;</a:t>
              </a:r>
              <a:r>
                <a:rPr lang="en-US" altLang="zh-TW" sz="1200" b="1" kern="1200" dirty="0" smtClean="0">
                  <a:solidFill>
                    <a:schemeClr val="bg1"/>
                  </a:solidFill>
                  <a:latin typeface="Arial" panose="020B0604020202020204" pitchFamily="34" charset="0"/>
                  <a:ea typeface="微軟正黑體" pitchFamily="34" charset="-120"/>
                  <a:cs typeface="Arial" panose="020B0604020202020204" pitchFamily="34" charset="0"/>
                </a:rPr>
                <a:t> Reduce Waste</a:t>
              </a:r>
              <a:endParaRPr lang="en-US" sz="1200" b="1" kern="1200"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nvGrpSpPr>
          <p:cNvPr id="8" name="Group 7"/>
          <p:cNvGrpSpPr/>
          <p:nvPr/>
        </p:nvGrpSpPr>
        <p:grpSpPr>
          <a:xfrm>
            <a:off x="1324069" y="3508968"/>
            <a:ext cx="2758208" cy="448979"/>
            <a:chOff x="1621900" y="3579728"/>
            <a:chExt cx="2758208" cy="448979"/>
          </a:xfrm>
        </p:grpSpPr>
        <p:sp>
          <p:nvSpPr>
            <p:cNvPr id="4" name="Left Brace 3"/>
            <p:cNvSpPr/>
            <p:nvPr/>
          </p:nvSpPr>
          <p:spPr>
            <a:xfrm rot="15319163">
              <a:off x="2840148" y="2488748"/>
              <a:ext cx="321711" cy="2758208"/>
            </a:xfrm>
            <a:prstGeom prst="leftBrace">
              <a:avLst/>
            </a:prstGeom>
            <a:ln w="38100">
              <a:solidFill>
                <a:srgbClr val="F055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rot="20789728">
              <a:off x="2262496" y="3579728"/>
              <a:ext cx="1202193" cy="307777"/>
            </a:xfrm>
            <a:prstGeom prst="rect">
              <a:avLst/>
            </a:prstGeom>
            <a:noFill/>
          </p:spPr>
          <p:txBody>
            <a:bodyPr wrap="square" rtlCol="0" anchor="ctr">
              <a:spAutoFit/>
            </a:bodyPr>
            <a:lstStyle/>
            <a:p>
              <a:pPr algn="ctr"/>
              <a:r>
                <a:rPr lang="en-US" altLang="zh-TW" sz="1400" b="1" dirty="0" smtClean="0">
                  <a:solidFill>
                    <a:schemeClr val="accent5">
                      <a:lumMod val="20000"/>
                      <a:lumOff val="80000"/>
                    </a:schemeClr>
                  </a:solidFill>
                  <a:latin typeface="Arial" panose="020B0604020202020204" pitchFamily="34" charset="0"/>
                  <a:ea typeface="微軟正黑體" pitchFamily="34" charset="-120"/>
                  <a:cs typeface="Arial" panose="020B0604020202020204" pitchFamily="34" charset="0"/>
                </a:rPr>
                <a:t>Short Term</a:t>
              </a:r>
              <a:endParaRPr lang="en-US" sz="1400" b="1" dirty="0">
                <a:solidFill>
                  <a:schemeClr val="accent5">
                    <a:lumMod val="20000"/>
                    <a:lumOff val="80000"/>
                  </a:schemeClr>
                </a:solidFill>
                <a:latin typeface="Arial" panose="020B0604020202020204" pitchFamily="34" charset="0"/>
                <a:ea typeface="微軟正黑體" pitchFamily="34" charset="-120"/>
                <a:cs typeface="Arial" panose="020B0604020202020204" pitchFamily="34" charset="0"/>
              </a:endParaRPr>
            </a:p>
          </p:txBody>
        </p:sp>
      </p:grpSp>
      <p:grpSp>
        <p:nvGrpSpPr>
          <p:cNvPr id="9" name="Group 8"/>
          <p:cNvGrpSpPr/>
          <p:nvPr/>
        </p:nvGrpSpPr>
        <p:grpSpPr>
          <a:xfrm>
            <a:off x="4337428" y="2657859"/>
            <a:ext cx="3133717" cy="455152"/>
            <a:chOff x="4635259" y="2728619"/>
            <a:chExt cx="3133717" cy="455152"/>
          </a:xfrm>
        </p:grpSpPr>
        <p:sp>
          <p:nvSpPr>
            <p:cNvPr id="5" name="Left Brace 4"/>
            <p:cNvSpPr/>
            <p:nvPr/>
          </p:nvSpPr>
          <p:spPr>
            <a:xfrm rot="15319163">
              <a:off x="6031769" y="1446563"/>
              <a:ext cx="340698" cy="3133717"/>
            </a:xfrm>
            <a:prstGeom prst="leftBrace">
              <a:avLst>
                <a:gd name="adj1" fmla="val 8333"/>
                <a:gd name="adj2" fmla="val 48897"/>
              </a:avLst>
            </a:prstGeom>
            <a:ln w="38100">
              <a:solidFill>
                <a:srgbClr val="F055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rot="20789728">
              <a:off x="5418144" y="2728619"/>
              <a:ext cx="1305641" cy="307777"/>
            </a:xfrm>
            <a:prstGeom prst="rect">
              <a:avLst/>
            </a:prstGeom>
            <a:noFill/>
          </p:spPr>
          <p:txBody>
            <a:bodyPr wrap="square" rtlCol="0" anchor="ctr">
              <a:spAutoFit/>
            </a:bodyPr>
            <a:lstStyle/>
            <a:p>
              <a:pPr algn="ctr"/>
              <a:r>
                <a:rPr lang="en-US" sz="1400" b="1" dirty="0" smtClean="0">
                  <a:solidFill>
                    <a:schemeClr val="accent5">
                      <a:lumMod val="20000"/>
                      <a:lumOff val="80000"/>
                    </a:schemeClr>
                  </a:solidFill>
                  <a:latin typeface="Arial" panose="020B0604020202020204" pitchFamily="34" charset="0"/>
                  <a:ea typeface="微軟正黑體" pitchFamily="34" charset="-120"/>
                  <a:cs typeface="Arial" panose="020B0604020202020204" pitchFamily="34" charset="0"/>
                </a:rPr>
                <a:t>Long Term</a:t>
              </a:r>
              <a:endParaRPr lang="en-US" sz="1400" b="1" dirty="0">
                <a:solidFill>
                  <a:schemeClr val="accent5">
                    <a:lumMod val="20000"/>
                    <a:lumOff val="80000"/>
                  </a:schemeClr>
                </a:solidFill>
                <a:latin typeface="Arial" panose="020B0604020202020204" pitchFamily="34" charset="0"/>
                <a:ea typeface="微軟正黑體" pitchFamily="34" charset="-120"/>
                <a:cs typeface="Arial" panose="020B0604020202020204" pitchFamily="34" charset="0"/>
              </a:endParaRPr>
            </a:p>
          </p:txBody>
        </p:sp>
      </p:grpSp>
      <p:cxnSp>
        <p:nvCxnSpPr>
          <p:cNvPr id="12" name="Straight Arrow Connector 11"/>
          <p:cNvCxnSpPr/>
          <p:nvPr/>
        </p:nvCxnSpPr>
        <p:spPr>
          <a:xfrm flipV="1">
            <a:off x="2164976" y="2756132"/>
            <a:ext cx="5298189" cy="1432627"/>
          </a:xfrm>
          <a:prstGeom prst="straightConnector1">
            <a:avLst/>
          </a:prstGeom>
          <a:ln w="57150">
            <a:solidFill>
              <a:srgbClr val="60C5B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10648" y="3724672"/>
            <a:ext cx="4709824" cy="866638"/>
          </a:xfrm>
          <a:prstGeom prst="rect">
            <a:avLst/>
          </a:prstGeom>
          <a:noFill/>
          <a:ln w="19050">
            <a:solidFill>
              <a:srgbClr val="9BBB59"/>
            </a:solidFill>
            <a:prstDash val="dash"/>
          </a:ln>
        </p:spPr>
        <p:style>
          <a:lnRef idx="2">
            <a:schemeClr val="accent1"/>
          </a:lnRef>
          <a:fillRef idx="1">
            <a:schemeClr val="lt1"/>
          </a:fillRef>
          <a:effectRef idx="0">
            <a:schemeClr val="accent1"/>
          </a:effectRef>
          <a:fontRef idx="minor">
            <a:schemeClr val="dk1"/>
          </a:fontRef>
        </p:style>
        <p:txBody>
          <a:bodyPr rtlCol="0" anchor="ctr"/>
          <a:lstStyle/>
          <a:p>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System Characteristics include </a:t>
            </a:r>
            <a:r>
              <a:rPr lang="en-US" altLang="zh-TW" sz="1800" b="1" dirty="0" smtClean="0">
                <a:solidFill>
                  <a:srgbClr val="FFC000"/>
                </a:solidFill>
                <a:latin typeface="Arial" panose="020B0604020202020204" pitchFamily="34" charset="0"/>
                <a:ea typeface="微軟正黑體" pitchFamily="34" charset="-120"/>
                <a:cs typeface="Arial" panose="020B0604020202020204" pitchFamily="34" charset="0"/>
              </a:rPr>
              <a:t>real-time demand detection; and highly automated, flexible production &amp; fulfillment network.</a:t>
            </a:r>
            <a:endParaRPr lang="en-US" sz="900" dirty="0" smtClean="0">
              <a:solidFill>
                <a:srgbClr val="FFC000"/>
              </a:solidFill>
              <a:latin typeface="Lato" panose="020B0604020202020204" charset="0"/>
            </a:endParaRPr>
          </a:p>
        </p:txBody>
      </p:sp>
      <p:sp>
        <p:nvSpPr>
          <p:cNvPr id="16" name="Rectangle 15"/>
          <p:cNvSpPr/>
          <p:nvPr/>
        </p:nvSpPr>
        <p:spPr>
          <a:xfrm>
            <a:off x="467544" y="916360"/>
            <a:ext cx="5112568" cy="578612"/>
          </a:xfrm>
          <a:prstGeom prst="rect">
            <a:avLst/>
          </a:prstGeom>
          <a:solidFill>
            <a:srgbClr val="FCD062"/>
          </a:solidFill>
          <a:ln>
            <a:solidFill>
              <a:srgbClr val="FCD0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800" b="1" smtClean="0">
                <a:solidFill>
                  <a:schemeClr val="tx1"/>
                </a:solidFill>
                <a:latin typeface="Arial" panose="020B0604020202020204" pitchFamily="34" charset="0"/>
                <a:ea typeface="微軟正黑體" pitchFamily="34" charset="-120"/>
                <a:cs typeface="Arial" panose="020B0604020202020204" pitchFamily="34" charset="0"/>
              </a:rPr>
              <a:t>As Industrial </a:t>
            </a:r>
            <a:r>
              <a:rPr lang="en-US" altLang="zh-TW" sz="1800" b="1" dirty="0" smtClean="0">
                <a:solidFill>
                  <a:schemeClr val="tx1"/>
                </a:solidFill>
                <a:latin typeface="Arial" panose="020B0604020202020204" pitchFamily="34" charset="0"/>
                <a:ea typeface="微軟正黑體" pitchFamily="34" charset="-120"/>
                <a:cs typeface="Arial" panose="020B0604020202020204" pitchFamily="34" charset="0"/>
              </a:rPr>
              <a:t>Internet blends into all industry, it will ultimately lead to </a:t>
            </a:r>
            <a:r>
              <a:rPr lang="en-US" altLang="zh-TW" sz="1800" b="1" dirty="0" smtClean="0">
                <a:solidFill>
                  <a:schemeClr val="bg1"/>
                </a:solidFill>
                <a:latin typeface="Arial" panose="020B0604020202020204" pitchFamily="34" charset="0"/>
                <a:ea typeface="微軟正黑體" pitchFamily="34" charset="-120"/>
                <a:cs typeface="Arial" panose="020B0604020202020204" pitchFamily="34" charset="0"/>
              </a:rPr>
              <a:t>PULL ECONOMY.</a:t>
            </a:r>
            <a:endParaRPr lang="en-US" sz="900" b="1" dirty="0">
              <a:solidFill>
                <a:schemeClr val="bg1"/>
              </a:solidFill>
            </a:endParaRPr>
          </a:p>
        </p:txBody>
      </p:sp>
      <p:sp>
        <p:nvSpPr>
          <p:cNvPr id="11" name="Title 1"/>
          <p:cNvSpPr txBox="1">
            <a:spLocks/>
          </p:cNvSpPr>
          <p:nvPr/>
        </p:nvSpPr>
        <p:spPr>
          <a:xfrm>
            <a:off x="899592" y="124272"/>
            <a:ext cx="8039849"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INDUSTRY </a:t>
            </a:r>
            <a:r>
              <a:rPr lang="en-US" altLang="zh-TW" sz="2800" b="1" smtClean="0">
                <a:solidFill>
                  <a:srgbClr val="FFC000"/>
                </a:solidFill>
                <a:latin typeface="Arial" panose="020B0604020202020204" pitchFamily="34" charset="0"/>
                <a:cs typeface="Arial" panose="020B0604020202020204" pitchFamily="34" charset="0"/>
              </a:rPr>
              <a:t>INTERNET/IOT STAGES</a:t>
            </a:r>
            <a:endParaRPr lang="zh-TW" altLang="en-US" sz="2800" b="1" dirty="0">
              <a:solidFill>
                <a:srgbClr val="FFC000"/>
              </a:solidFill>
            </a:endParaRPr>
          </a:p>
        </p:txBody>
      </p:sp>
      <p:sp>
        <p:nvSpPr>
          <p:cNvPr id="29" name="Rectangle 28"/>
          <p:cNvSpPr/>
          <p:nvPr/>
        </p:nvSpPr>
        <p:spPr>
          <a:xfrm>
            <a:off x="51845" y="4804792"/>
            <a:ext cx="7632848" cy="246221"/>
          </a:xfrm>
          <a:prstGeom prst="rect">
            <a:avLst/>
          </a:prstGeom>
        </p:spPr>
        <p:txBody>
          <a:bodyPr wrap="square">
            <a:spAutoFit/>
          </a:bodyPr>
          <a:lstStyle/>
          <a:p>
            <a:r>
              <a:rPr lang="en-US" sz="1000" i="1" dirty="0">
                <a:solidFill>
                  <a:schemeClr val="bg1"/>
                </a:solidFill>
              </a:rPr>
              <a:t>Source</a:t>
            </a:r>
            <a:r>
              <a:rPr lang="en-US" sz="1000" i="1" dirty="0" smtClean="0">
                <a:solidFill>
                  <a:schemeClr val="bg1"/>
                </a:solidFill>
              </a:rPr>
              <a:t>: “Industrial </a:t>
            </a:r>
            <a:r>
              <a:rPr lang="en-US" sz="1000" i="1" dirty="0">
                <a:solidFill>
                  <a:schemeClr val="bg1"/>
                </a:solidFill>
              </a:rPr>
              <a:t>Internet of </a:t>
            </a:r>
            <a:r>
              <a:rPr lang="en-US" sz="1000" i="1" dirty="0" smtClean="0">
                <a:solidFill>
                  <a:schemeClr val="bg1"/>
                </a:solidFill>
              </a:rPr>
              <a:t>Things: Unleashing </a:t>
            </a:r>
            <a:r>
              <a:rPr lang="en-US" sz="1000" i="1" dirty="0">
                <a:solidFill>
                  <a:schemeClr val="bg1"/>
                </a:solidFill>
              </a:rPr>
              <a:t>the Potential of Connected Products and </a:t>
            </a:r>
            <a:r>
              <a:rPr lang="en-US" sz="1000" i="1" dirty="0" smtClean="0">
                <a:solidFill>
                  <a:schemeClr val="bg1"/>
                </a:solidFill>
              </a:rPr>
              <a:t>Services," World Economic Forum, 2015</a:t>
            </a:r>
            <a:endParaRPr lang="en-US" sz="1000" i="1" dirty="0">
              <a:solidFill>
                <a:schemeClr val="bg1"/>
              </a:solidFill>
            </a:endParaRPr>
          </a:p>
        </p:txBody>
      </p:sp>
    </p:spTree>
    <p:extLst>
      <p:ext uri="{BB962C8B-B14F-4D97-AF65-F5344CB8AC3E}">
        <p14:creationId xmlns:p14="http://schemas.microsoft.com/office/powerpoint/2010/main" val="8617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1000"/>
                                        <p:tgtEl>
                                          <p:spTgt spid="26"/>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1000"/>
                                        <p:tgtEl>
                                          <p:spTgt spid="27"/>
                                        </p:tgtEl>
                                      </p:cBhvr>
                                    </p:animEffect>
                                  </p:childTnLst>
                                </p:cTn>
                              </p:par>
                            </p:childTnLst>
                          </p:cTn>
                        </p:par>
                        <p:par>
                          <p:cTn id="21" fill="hold">
                            <p:stCondLst>
                              <p:cond delay="2500"/>
                            </p:stCondLst>
                            <p:childTnLst>
                              <p:par>
                                <p:cTn id="22" presetID="9"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1000"/>
                                        <p:tgtEl>
                                          <p:spTgt spid="28"/>
                                        </p:tgtEl>
                                      </p:cBhvr>
                                    </p:animEffect>
                                  </p:childTnLst>
                                </p:cTn>
                              </p:par>
                            </p:childTnLst>
                          </p:cTn>
                        </p:par>
                        <p:par>
                          <p:cTn id="25" fill="hold">
                            <p:stCondLst>
                              <p:cond delay="3500"/>
                            </p:stCondLst>
                            <p:childTnLst>
                              <p:par>
                                <p:cTn id="26" presetID="9"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childTnLst>
                          </p:cTn>
                        </p:par>
                        <p:par>
                          <p:cTn id="29" fill="hold">
                            <p:stCondLst>
                              <p:cond delay="4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1000"/>
                                        <p:tgtEl>
                                          <p:spTgt spid="9"/>
                                        </p:tgtEl>
                                      </p:cBhvr>
                                    </p:animEffect>
                                  </p:childTnLst>
                                </p:cTn>
                              </p:par>
                            </p:childTnLst>
                          </p:cTn>
                        </p:par>
                        <p:par>
                          <p:cTn id="33" fill="hold">
                            <p:stCondLst>
                              <p:cond delay="5500"/>
                            </p:stCondLst>
                            <p:childTnLst>
                              <p:par>
                                <p:cTn id="34" presetID="22" presetClass="entr" presetSubtype="4"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1000"/>
                                        <p:tgtEl>
                                          <p:spTgt spid="12"/>
                                        </p:tgtEl>
                                      </p:cBhvr>
                                    </p:animEffect>
                                  </p:childTnLst>
                                </p:cTn>
                              </p:par>
                            </p:childTnLst>
                          </p:cTn>
                        </p:par>
                        <p:par>
                          <p:cTn id="37" fill="hold">
                            <p:stCondLst>
                              <p:cond delay="6500"/>
                            </p:stCondLst>
                            <p:childTnLst>
                              <p:par>
                                <p:cTn id="38" presetID="9"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12656" y="556320"/>
            <a:ext cx="4019783"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r"/>
            <a:r>
              <a:rPr lang="en-US" altLang="zh-TW" sz="1800" b="1" dirty="0" smtClean="0">
                <a:solidFill>
                  <a:schemeClr val="bg1"/>
                </a:solidFill>
                <a:latin typeface="+mj-lt"/>
                <a:cs typeface="Arial" panose="020B0604020202020204" pitchFamily="34" charset="0"/>
              </a:rPr>
              <a:t>How </a:t>
            </a:r>
            <a:r>
              <a:rPr lang="en-US" altLang="zh-TW" sz="1800" b="1" dirty="0" err="1" smtClean="0">
                <a:solidFill>
                  <a:schemeClr val="bg1"/>
                </a:solidFill>
                <a:latin typeface="+mj-lt"/>
                <a:cs typeface="Arial" panose="020B0604020202020204" pitchFamily="34" charset="0"/>
              </a:rPr>
              <a:t>blockchain</a:t>
            </a:r>
            <a:r>
              <a:rPr lang="en-US" altLang="zh-TW" sz="1800" b="1" dirty="0" smtClean="0">
                <a:solidFill>
                  <a:schemeClr val="bg1"/>
                </a:solidFill>
                <a:latin typeface="+mj-lt"/>
                <a:cs typeface="Arial" panose="020B0604020202020204" pitchFamily="34" charset="0"/>
              </a:rPr>
              <a:t> transfers values</a:t>
            </a:r>
            <a:endParaRPr lang="zh-TW" altLang="en-US" sz="1800" b="1" dirty="0">
              <a:solidFill>
                <a:schemeClr val="bg1"/>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145000"/>
            <a:ext cx="4104456" cy="34863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99" y="2470919"/>
            <a:ext cx="720080" cy="720080"/>
          </a:xfrm>
          <a:prstGeom prst="rect">
            <a:avLst/>
          </a:prstGeom>
        </p:spPr>
      </p:pic>
      <p:cxnSp>
        <p:nvCxnSpPr>
          <p:cNvPr id="11" name="Straight Connector 10"/>
          <p:cNvCxnSpPr/>
          <p:nvPr/>
        </p:nvCxnSpPr>
        <p:spPr>
          <a:xfrm>
            <a:off x="1304395" y="2470919"/>
            <a:ext cx="0" cy="2468017"/>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4744" y="2470919"/>
            <a:ext cx="579422" cy="57942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633" y="2470919"/>
            <a:ext cx="633884" cy="633884"/>
          </a:xfrm>
          <a:prstGeom prst="rect">
            <a:avLst/>
          </a:prstGeom>
        </p:spPr>
      </p:pic>
      <p:sp>
        <p:nvSpPr>
          <p:cNvPr id="18" name="TextBox 17"/>
          <p:cNvSpPr txBox="1"/>
          <p:nvPr/>
        </p:nvSpPr>
        <p:spPr>
          <a:xfrm>
            <a:off x="251520" y="1972296"/>
            <a:ext cx="4392488" cy="369332"/>
          </a:xfrm>
          <a:prstGeom prst="rect">
            <a:avLst/>
          </a:prstGeom>
        </p:spPr>
        <p:txBody>
          <a:bodyPr vert="horz" lIns="217728" tIns="108864" rIns="217728" bIns="108864" rtlCol="0" anchor="ctr">
            <a:noAutofit/>
          </a:bodyPr>
          <a:lstStyle>
            <a:defPPr>
              <a:defRPr lang="zh-TW"/>
            </a:defPPr>
            <a:lvl1pPr algn="r">
              <a:spcBef>
                <a:spcPct val="0"/>
              </a:spcBef>
              <a:buNone/>
              <a:defRPr sz="1800" b="1">
                <a:solidFill>
                  <a:schemeClr val="bg1"/>
                </a:solidFill>
                <a:latin typeface="+mj-lt"/>
                <a:ea typeface="微軟正黑體" pitchFamily="34" charset="-120"/>
                <a:cs typeface="Arial" panose="020B0604020202020204" pitchFamily="34" charset="0"/>
              </a:defRPr>
            </a:lvl1pPr>
          </a:lstStyle>
          <a:p>
            <a:pPr algn="l"/>
            <a:r>
              <a:rPr lang="en-US" sz="1600" dirty="0"/>
              <a:t>What is Blockchain </a:t>
            </a:r>
            <a:r>
              <a:rPr lang="en-US" sz="1600" dirty="0" smtClean="0"/>
              <a:t>Technology </a:t>
            </a:r>
            <a:r>
              <a:rPr lang="en-US" sz="1600" smtClean="0"/>
              <a:t>&amp; Usage</a:t>
            </a:r>
            <a:endParaRPr lang="en-US" sz="1600" dirty="0"/>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4231" y="2470919"/>
            <a:ext cx="633884" cy="633884"/>
          </a:xfrm>
          <a:prstGeom prst="rect">
            <a:avLst/>
          </a:prstGeom>
        </p:spPr>
      </p:pic>
      <p:sp>
        <p:nvSpPr>
          <p:cNvPr id="20" name="TextBox 19"/>
          <p:cNvSpPr txBox="1"/>
          <p:nvPr/>
        </p:nvSpPr>
        <p:spPr>
          <a:xfrm>
            <a:off x="251520" y="3307720"/>
            <a:ext cx="980048" cy="1323439"/>
          </a:xfrm>
          <a:prstGeom prst="rect">
            <a:avLst/>
          </a:prstGeom>
          <a:noFill/>
        </p:spPr>
        <p:txBody>
          <a:bodyPr wrap="square" rtlCol="0">
            <a:spAutoFit/>
          </a:bodyPr>
          <a:lstStyle/>
          <a:p>
            <a:pPr algn="ctr"/>
            <a:r>
              <a:rPr lang="en-US" sz="1000" dirty="0" smtClean="0">
                <a:solidFill>
                  <a:schemeClr val="bg1"/>
                </a:solidFill>
              </a:rPr>
              <a:t>A digital ledger that keeps a record of all transaction taking place on a peer-to-peer network</a:t>
            </a:r>
            <a:endParaRPr lang="en-US" sz="1000" dirty="0">
              <a:solidFill>
                <a:schemeClr val="bg1"/>
              </a:solidFill>
            </a:endParaRPr>
          </a:p>
        </p:txBody>
      </p:sp>
      <p:sp>
        <p:nvSpPr>
          <p:cNvPr id="23" name="TextBox 22"/>
          <p:cNvSpPr txBox="1"/>
          <p:nvPr/>
        </p:nvSpPr>
        <p:spPr>
          <a:xfrm>
            <a:off x="1337708" y="3307720"/>
            <a:ext cx="1030903" cy="1631216"/>
          </a:xfrm>
          <a:prstGeom prst="rect">
            <a:avLst/>
          </a:prstGeom>
          <a:noFill/>
        </p:spPr>
        <p:txBody>
          <a:bodyPr wrap="square" rtlCol="0">
            <a:spAutoFit/>
          </a:bodyPr>
          <a:lstStyle/>
          <a:p>
            <a:pPr algn="ctr"/>
            <a:r>
              <a:rPr lang="en-US" sz="1000" dirty="0" smtClean="0">
                <a:solidFill>
                  <a:schemeClr val="bg1"/>
                </a:solidFill>
              </a:rPr>
              <a:t>All information transferred via blockchain is encrypted and every occurrence recorded, meaning it cannot be altered</a:t>
            </a:r>
            <a:endParaRPr lang="en-US" sz="1000" dirty="0">
              <a:solidFill>
                <a:schemeClr val="bg1"/>
              </a:solidFill>
            </a:endParaRPr>
          </a:p>
        </p:txBody>
      </p:sp>
      <p:sp>
        <p:nvSpPr>
          <p:cNvPr id="24" name="TextBox 23"/>
          <p:cNvSpPr txBox="1"/>
          <p:nvPr/>
        </p:nvSpPr>
        <p:spPr>
          <a:xfrm>
            <a:off x="2433731" y="3307720"/>
            <a:ext cx="980048" cy="1169551"/>
          </a:xfrm>
          <a:prstGeom prst="rect">
            <a:avLst/>
          </a:prstGeom>
          <a:noFill/>
        </p:spPr>
        <p:txBody>
          <a:bodyPr wrap="square" rtlCol="0">
            <a:spAutoFit/>
          </a:bodyPr>
          <a:lstStyle/>
          <a:p>
            <a:pPr algn="ctr"/>
            <a:r>
              <a:rPr lang="en-US" sz="1000" dirty="0" smtClean="0">
                <a:solidFill>
                  <a:schemeClr val="bg1"/>
                </a:solidFill>
              </a:rPr>
              <a:t>It is </a:t>
            </a:r>
            <a:r>
              <a:rPr lang="en-GB" sz="1000" dirty="0" smtClean="0">
                <a:solidFill>
                  <a:schemeClr val="bg1"/>
                </a:solidFill>
              </a:rPr>
              <a:t>decentralised</a:t>
            </a:r>
            <a:r>
              <a:rPr lang="en-US" sz="1000" dirty="0" smtClean="0">
                <a:solidFill>
                  <a:schemeClr val="bg1"/>
                </a:solidFill>
              </a:rPr>
              <a:t>, so there is no need for any central, certifying authority</a:t>
            </a:r>
            <a:endParaRPr lang="en-US" sz="1000" dirty="0">
              <a:solidFill>
                <a:schemeClr val="bg1"/>
              </a:solidFill>
            </a:endParaRPr>
          </a:p>
        </p:txBody>
      </p:sp>
      <p:sp>
        <p:nvSpPr>
          <p:cNvPr id="25" name="TextBox 24"/>
          <p:cNvSpPr txBox="1"/>
          <p:nvPr/>
        </p:nvSpPr>
        <p:spPr>
          <a:xfrm>
            <a:off x="3514671" y="3307720"/>
            <a:ext cx="1030083" cy="1631216"/>
          </a:xfrm>
          <a:prstGeom prst="rect">
            <a:avLst/>
          </a:prstGeom>
          <a:noFill/>
        </p:spPr>
        <p:txBody>
          <a:bodyPr wrap="square" rtlCol="0">
            <a:spAutoFit/>
          </a:bodyPr>
          <a:lstStyle/>
          <a:p>
            <a:pPr algn="ctr"/>
            <a:r>
              <a:rPr lang="en-US" sz="1000" dirty="0" smtClean="0">
                <a:solidFill>
                  <a:schemeClr val="bg1"/>
                </a:solidFill>
              </a:rPr>
              <a:t>It can be used for much more than the transfer of currency. Contracts, records, and other kinds of data can also be shared</a:t>
            </a:r>
            <a:endParaRPr lang="en-US" sz="1000" dirty="0">
              <a:solidFill>
                <a:schemeClr val="bg1"/>
              </a:solidFill>
            </a:endParaRPr>
          </a:p>
        </p:txBody>
      </p:sp>
      <p:cxnSp>
        <p:nvCxnSpPr>
          <p:cNvPr id="44" name="Straight Connector 43"/>
          <p:cNvCxnSpPr/>
          <p:nvPr/>
        </p:nvCxnSpPr>
        <p:spPr>
          <a:xfrm>
            <a:off x="2384515" y="2470919"/>
            <a:ext cx="0" cy="2468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4635" y="2470919"/>
            <a:ext cx="0" cy="2468017"/>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467290" y="1140173"/>
            <a:ext cx="3027430" cy="707886"/>
          </a:xfrm>
          <a:prstGeom prst="rect">
            <a:avLst/>
          </a:prstGeom>
          <a:noFill/>
        </p:spPr>
        <p:txBody>
          <a:bodyPr wrap="square" rtlCol="0">
            <a:spAutoFit/>
          </a:bodyPr>
          <a:lstStyle/>
          <a:p>
            <a:r>
              <a:rPr lang="en-US" sz="1000" smtClean="0">
                <a:solidFill>
                  <a:schemeClr val="bg1"/>
                </a:solidFill>
              </a:rPr>
              <a:t>It is a </a:t>
            </a:r>
            <a:r>
              <a:rPr lang="en-US" sz="1000" dirty="0">
                <a:solidFill>
                  <a:schemeClr val="bg1"/>
                </a:solidFill>
              </a:rPr>
              <a:t>decentralized and distributed digital ledger that records transactions across many computers in such a way that the registered transactions cannot be altered retroactively</a:t>
            </a:r>
          </a:p>
        </p:txBody>
      </p:sp>
      <p:sp>
        <p:nvSpPr>
          <p:cNvPr id="50" name="TextBox 49"/>
          <p:cNvSpPr txBox="1"/>
          <p:nvPr/>
        </p:nvSpPr>
        <p:spPr>
          <a:xfrm>
            <a:off x="1353612" y="795139"/>
            <a:ext cx="3455269" cy="369332"/>
          </a:xfrm>
          <a:prstGeom prst="rect">
            <a:avLst/>
          </a:prstGeom>
        </p:spPr>
        <p:txBody>
          <a:bodyPr vert="horz" lIns="217728" tIns="108864" rIns="217728" bIns="108864" rtlCol="0" anchor="ctr">
            <a:noAutofit/>
          </a:bodyPr>
          <a:lstStyle>
            <a:defPPr>
              <a:defRPr lang="zh-TW"/>
            </a:defPPr>
            <a:lvl1pPr algn="r">
              <a:spcBef>
                <a:spcPct val="0"/>
              </a:spcBef>
              <a:buNone/>
              <a:defRPr sz="1800" b="1">
                <a:solidFill>
                  <a:schemeClr val="bg1"/>
                </a:solidFill>
                <a:latin typeface="+mj-lt"/>
                <a:ea typeface="微軟正黑體" pitchFamily="34" charset="-120"/>
                <a:cs typeface="Arial" panose="020B0604020202020204" pitchFamily="34" charset="0"/>
              </a:defRPr>
            </a:lvl1pPr>
          </a:lstStyle>
          <a:p>
            <a:pPr algn="l"/>
            <a:r>
              <a:rPr lang="en-US" sz="1600" dirty="0"/>
              <a:t>What is </a:t>
            </a:r>
            <a:r>
              <a:rPr lang="en-US" sz="1600" dirty="0" smtClean="0"/>
              <a:t>Blockchain?</a:t>
            </a:r>
            <a:endParaRPr lang="en-US" sz="1600" dirty="0"/>
          </a:p>
        </p:txBody>
      </p:sp>
      <p:sp>
        <p:nvSpPr>
          <p:cNvPr id="21" name="Title 1"/>
          <p:cNvSpPr txBox="1">
            <a:spLocks/>
          </p:cNvSpPr>
          <p:nvPr/>
        </p:nvSpPr>
        <p:spPr>
          <a:xfrm>
            <a:off x="446856" y="124272"/>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n-lt"/>
              </a:rPr>
              <a:t>	 SECURITY AND PRIVACY</a:t>
            </a:r>
            <a:endParaRPr lang="zh-TW" altLang="en-US" sz="2800" b="1" dirty="0">
              <a:solidFill>
                <a:srgbClr val="FFC000"/>
              </a:solidFill>
              <a:latin typeface="+mn-lt"/>
            </a:endParaRPr>
          </a:p>
        </p:txBody>
      </p:sp>
    </p:spTree>
    <p:extLst>
      <p:ext uri="{BB962C8B-B14F-4D97-AF65-F5344CB8AC3E}">
        <p14:creationId xmlns:p14="http://schemas.microsoft.com/office/powerpoint/2010/main" val="41070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rot="16200000">
            <a:off x="446830" y="2022377"/>
            <a:ext cx="3789626" cy="857515"/>
          </a:xfrm>
          <a:prstGeom prst="rect">
            <a:avLst/>
          </a:prstGeom>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sz="2401" b="1" dirty="0">
                <a:solidFill>
                  <a:srgbClr val="FFC000"/>
                </a:solidFill>
              </a:rPr>
              <a:t>GREATEST</a:t>
            </a:r>
            <a:r>
              <a:rPr lang="zh-TW" altLang="en-US" sz="2401" b="1" dirty="0">
                <a:solidFill>
                  <a:srgbClr val="FFC000"/>
                </a:solidFill>
              </a:rPr>
              <a:t> </a:t>
            </a:r>
            <a:r>
              <a:rPr lang="en-US" altLang="zh-TW" sz="2401" b="1" dirty="0">
                <a:solidFill>
                  <a:srgbClr val="FFC000"/>
                </a:solidFill>
              </a:rPr>
              <a:t>INVENTION</a:t>
            </a:r>
            <a:endParaRPr lang="zh-TW" altLang="en-US" sz="2401" b="1" dirty="0">
              <a:solidFill>
                <a:srgbClr val="FFC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9744"/>
            <a:ext cx="4615217" cy="5206026"/>
          </a:xfrm>
          <a:prstGeom prst="rect">
            <a:avLst/>
          </a:prstGeom>
          <a:solidFill>
            <a:srgbClr val="2E7281"/>
          </a:solidFill>
        </p:spPr>
      </p:pic>
      <p:sp>
        <p:nvSpPr>
          <p:cNvPr id="6" name="Oval 5"/>
          <p:cNvSpPr/>
          <p:nvPr/>
        </p:nvSpPr>
        <p:spPr>
          <a:xfrm>
            <a:off x="5580112" y="114270"/>
            <a:ext cx="377238" cy="619092"/>
          </a:xfrm>
          <a:prstGeom prst="ellipse">
            <a:avLst/>
          </a:prstGeom>
          <a:solidFill>
            <a:srgbClr val="93C5BA"/>
          </a:solidFill>
          <a:ln w="57150">
            <a:solidFill>
              <a:srgbClr val="93C5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sp>
        <p:nvSpPr>
          <p:cNvPr id="7" name="Oval 6"/>
          <p:cNvSpPr/>
          <p:nvPr/>
        </p:nvSpPr>
        <p:spPr>
          <a:xfrm>
            <a:off x="5218787" y="1816226"/>
            <a:ext cx="486204" cy="549479"/>
          </a:xfrm>
          <a:prstGeom prst="ellipse">
            <a:avLst/>
          </a:prstGeom>
          <a:solidFill>
            <a:srgbClr val="E7B424"/>
          </a:solidFill>
          <a:ln w="57150">
            <a:solidFill>
              <a:srgbClr val="E7B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sp>
        <p:nvSpPr>
          <p:cNvPr id="8" name="Oval 7"/>
          <p:cNvSpPr/>
          <p:nvPr/>
        </p:nvSpPr>
        <p:spPr>
          <a:xfrm>
            <a:off x="4120967" y="4237995"/>
            <a:ext cx="486204" cy="441433"/>
          </a:xfrm>
          <a:prstGeom prst="ellipse">
            <a:avLst/>
          </a:prstGeom>
          <a:solidFill>
            <a:srgbClr val="2E7281"/>
          </a:solidFill>
          <a:ln w="57150">
            <a:solidFill>
              <a:srgbClr val="2E72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sp>
        <p:nvSpPr>
          <p:cNvPr id="2" name="Rectangle 1"/>
          <p:cNvSpPr/>
          <p:nvPr/>
        </p:nvSpPr>
        <p:spPr>
          <a:xfrm>
            <a:off x="25492" y="4702546"/>
            <a:ext cx="2778987" cy="400110"/>
          </a:xfrm>
          <a:prstGeom prst="rect">
            <a:avLst/>
          </a:prstGeom>
        </p:spPr>
        <p:txBody>
          <a:bodyPr wrap="square">
            <a:spAutoFit/>
          </a:bodyPr>
          <a:lstStyle/>
          <a:p>
            <a:r>
              <a:rPr lang="en-US" sz="1000" dirty="0" smtClean="0">
                <a:solidFill>
                  <a:schemeClr val="bg1"/>
                </a:solidFill>
                <a:latin typeface="Helvetica" charset="0"/>
              </a:rPr>
              <a:t>Source: The </a:t>
            </a:r>
            <a:r>
              <a:rPr lang="en-US" sz="1000" dirty="0">
                <a:solidFill>
                  <a:schemeClr val="bg1"/>
                </a:solidFill>
                <a:latin typeface="Helvetica" charset="0"/>
              </a:rPr>
              <a:t>Greatest Inventions of All </a:t>
            </a:r>
            <a:r>
              <a:rPr lang="en-US" sz="1000" dirty="0" smtClean="0">
                <a:solidFill>
                  <a:schemeClr val="bg1"/>
                </a:solidFill>
                <a:latin typeface="Helvetica" charset="0"/>
              </a:rPr>
              <a:t>Time, </a:t>
            </a:r>
            <a:r>
              <a:rPr lang="en-US" sz="1000" dirty="0" err="1" smtClean="0">
                <a:solidFill>
                  <a:schemeClr val="bg1"/>
                </a:solidFill>
                <a:latin typeface="Helvetica" charset="0"/>
              </a:rPr>
              <a:t>Racondeur</a:t>
            </a:r>
            <a:r>
              <a:rPr lang="en-US" sz="1000" dirty="0" smtClean="0">
                <a:solidFill>
                  <a:schemeClr val="bg1"/>
                </a:solidFill>
                <a:latin typeface="Helvetica" charset="0"/>
              </a:rPr>
              <a:t>, 2015</a:t>
            </a:r>
            <a:endParaRPr lang="en-US" sz="1000" dirty="0">
              <a:solidFill>
                <a:schemeClr val="bg1"/>
              </a:solidFill>
              <a:effectLst/>
              <a:latin typeface="Helvetica" charset="0"/>
            </a:endParaRPr>
          </a:p>
        </p:txBody>
      </p:sp>
      <p:pic>
        <p:nvPicPr>
          <p:cNvPr id="3" name="Picture 2"/>
          <p:cNvPicPr>
            <a:picLocks noChangeAspect="1"/>
          </p:cNvPicPr>
          <p:nvPr/>
        </p:nvPicPr>
        <p:blipFill>
          <a:blip r:embed="rId4"/>
          <a:stretch>
            <a:fillRect/>
          </a:stretch>
        </p:blipFill>
        <p:spPr>
          <a:xfrm>
            <a:off x="5637822" y="144434"/>
            <a:ext cx="279181" cy="594715"/>
          </a:xfrm>
          <a:prstGeom prst="rect">
            <a:avLst/>
          </a:prstGeom>
        </p:spPr>
      </p:pic>
      <p:pic>
        <p:nvPicPr>
          <p:cNvPr id="9" name="Picture 8"/>
          <p:cNvPicPr>
            <a:picLocks noChangeAspect="1"/>
          </p:cNvPicPr>
          <p:nvPr/>
        </p:nvPicPr>
        <p:blipFill>
          <a:blip r:embed="rId5"/>
          <a:stretch>
            <a:fillRect/>
          </a:stretch>
        </p:blipFill>
        <p:spPr>
          <a:xfrm>
            <a:off x="5303654" y="1764016"/>
            <a:ext cx="310676" cy="601689"/>
          </a:xfrm>
          <a:prstGeom prst="rect">
            <a:avLst/>
          </a:prstGeom>
        </p:spPr>
      </p:pic>
      <p:pic>
        <p:nvPicPr>
          <p:cNvPr id="10" name="Picture 9"/>
          <p:cNvPicPr>
            <a:picLocks noChangeAspect="1"/>
          </p:cNvPicPr>
          <p:nvPr/>
        </p:nvPicPr>
        <p:blipFill>
          <a:blip r:embed="rId6"/>
          <a:stretch>
            <a:fillRect/>
          </a:stretch>
        </p:blipFill>
        <p:spPr>
          <a:xfrm>
            <a:off x="4210432" y="4108230"/>
            <a:ext cx="370199" cy="551458"/>
          </a:xfrm>
          <a:prstGeom prst="rect">
            <a:avLst/>
          </a:prstGeom>
        </p:spPr>
      </p:pic>
    </p:spTree>
    <p:extLst>
      <p:ext uri="{BB962C8B-B14F-4D97-AF65-F5344CB8AC3E}">
        <p14:creationId xmlns:p14="http://schemas.microsoft.com/office/powerpoint/2010/main" val="147474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0" nodeType="click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7544" y="201539"/>
            <a:ext cx="8352928"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Arial" panose="020B0604020202020204" pitchFamily="34" charset="0"/>
                <a:cs typeface="Arial" panose="020B0604020202020204" pitchFamily="34" charset="0"/>
              </a:rPr>
              <a:t>FUTURE TECHNOLOGICAL ENVIRONMENT</a:t>
            </a:r>
            <a:endParaRPr lang="zh-TW" altLang="en-US" sz="2800" b="1" dirty="0">
              <a:solidFill>
                <a:srgbClr val="FFC000"/>
              </a:solidFill>
            </a:endParaRPr>
          </a:p>
        </p:txBody>
      </p:sp>
      <p:sp>
        <p:nvSpPr>
          <p:cNvPr id="3" name="Content Placeholder 4"/>
          <p:cNvSpPr txBox="1">
            <a:spLocks/>
          </p:cNvSpPr>
          <p:nvPr/>
        </p:nvSpPr>
        <p:spPr>
          <a:xfrm>
            <a:off x="539552" y="1060376"/>
            <a:ext cx="7848872" cy="3600400"/>
          </a:xfrm>
          <a:prstGeom prst="rect">
            <a:avLst/>
          </a:prstGeom>
          <a:noFill/>
        </p:spPr>
        <p:txBody>
          <a:bodyPr vert="horz" lIns="217728" tIns="108864" rIns="217728" bIns="108864" rtlCol="0">
            <a:noAutofit/>
          </a:bodyPr>
          <a:lstStyle>
            <a:lvl1pPr marL="306180" indent="-306180" algn="l" defTabSz="816479" rtl="0" eaLnBrk="1" latinLnBrk="0" hangingPunct="1">
              <a:spcBef>
                <a:spcPct val="20000"/>
              </a:spcBef>
              <a:buFont typeface="Arial" pitchFamily="34" charset="0"/>
              <a:buChar char="•"/>
              <a:defRPr sz="2513" kern="1200">
                <a:solidFill>
                  <a:schemeClr val="tx1"/>
                </a:solidFill>
                <a:latin typeface="微軟正黑體" pitchFamily="34" charset="-120"/>
                <a:ea typeface="微軟正黑體" pitchFamily="34" charset="-120"/>
                <a:cs typeface="Times New Roman" pitchFamily="18" charset="0"/>
              </a:defRPr>
            </a:lvl1pPr>
            <a:lvl2pPr marL="663389" indent="-25515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2pPr>
            <a:lvl3pPr marL="1020599"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3pPr>
            <a:lvl4pPr marL="1428839"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4pPr>
            <a:lvl5pPr marL="1837078" indent="-204120" algn="l" defTabSz="816479" rtl="0" eaLnBrk="1" latinLnBrk="0" hangingPunct="1">
              <a:spcBef>
                <a:spcPct val="20000"/>
              </a:spcBef>
              <a:buFont typeface="Arial" pitchFamily="34" charset="0"/>
              <a:buChar char="»"/>
              <a:defRPr sz="2138" kern="1200">
                <a:solidFill>
                  <a:schemeClr val="tx1"/>
                </a:solidFill>
                <a:latin typeface="微軟正黑體" pitchFamily="34" charset="-120"/>
                <a:ea typeface="微軟正黑體" pitchFamily="34" charset="-120"/>
                <a:cs typeface="Times New Roman" pitchFamily="18" charset="0"/>
              </a:defRPr>
            </a:lvl5pPr>
            <a:lvl6pPr marL="2245318"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55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79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0037" indent="-204120" algn="l" defTabSz="816479"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IOT - </a:t>
            </a:r>
            <a:r>
              <a:rPr lang="en-US" altLang="zh-TW" sz="2200" b="1" dirty="0" err="1" smtClean="0">
                <a:solidFill>
                  <a:schemeClr val="bg1"/>
                </a:solidFill>
                <a:latin typeface="Arial" panose="020B0604020202020204" pitchFamily="34" charset="0"/>
                <a:cs typeface="Arial" panose="020B0604020202020204" pitchFamily="34" charset="0"/>
              </a:rPr>
              <a:t>liquefication</a:t>
            </a:r>
            <a:r>
              <a:rPr lang="en-US" altLang="zh-TW" sz="2200" b="1" dirty="0" smtClean="0">
                <a:solidFill>
                  <a:schemeClr val="bg1"/>
                </a:solidFill>
                <a:latin typeface="Arial" panose="020B0604020202020204" pitchFamily="34" charset="0"/>
                <a:cs typeface="Arial" panose="020B0604020202020204" pitchFamily="34" charset="0"/>
              </a:rPr>
              <a:t> of the physical world</a:t>
            </a:r>
          </a:p>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Data - the new mines</a:t>
            </a:r>
          </a:p>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Big </a:t>
            </a:r>
            <a:r>
              <a:rPr lang="en-US" altLang="zh-TW" sz="2200" b="1" dirty="0">
                <a:solidFill>
                  <a:schemeClr val="bg1"/>
                </a:solidFill>
                <a:latin typeface="Arial" panose="020B0604020202020204" pitchFamily="34" charset="0"/>
                <a:cs typeface="Arial" panose="020B0604020202020204" pitchFamily="34" charset="0"/>
              </a:rPr>
              <a:t>Data </a:t>
            </a:r>
            <a:r>
              <a:rPr lang="en-US" altLang="zh-TW" sz="2200" b="1" dirty="0" smtClean="0">
                <a:solidFill>
                  <a:schemeClr val="bg1"/>
                </a:solidFill>
                <a:latin typeface="Arial" panose="020B0604020202020204" pitchFamily="34" charset="0"/>
                <a:cs typeface="Arial" panose="020B0604020202020204" pitchFamily="34" charset="0"/>
              </a:rPr>
              <a:t>Analytics - </a:t>
            </a:r>
            <a:r>
              <a:rPr lang="en-US" altLang="zh-TW" sz="2200" b="1" dirty="0">
                <a:solidFill>
                  <a:schemeClr val="bg1"/>
                </a:solidFill>
                <a:latin typeface="Arial" panose="020B0604020202020204" pitchFamily="34" charset="0"/>
                <a:cs typeface="Arial" panose="020B0604020202020204" pitchFamily="34" charset="0"/>
              </a:rPr>
              <a:t>the new </a:t>
            </a:r>
            <a:r>
              <a:rPr lang="en-US" altLang="zh-TW" sz="2200" b="1" dirty="0" smtClean="0">
                <a:solidFill>
                  <a:schemeClr val="bg1"/>
                </a:solidFill>
                <a:latin typeface="Arial" panose="020B0604020202020204" pitchFamily="34" charset="0"/>
                <a:cs typeface="Arial" panose="020B0604020202020204" pitchFamily="34" charset="0"/>
              </a:rPr>
              <a:t>math</a:t>
            </a:r>
          </a:p>
          <a:p>
            <a:pPr marL="304800" indent="-304800">
              <a:spcBef>
                <a:spcPts val="600"/>
              </a:spcBef>
              <a:defRPr/>
            </a:pPr>
            <a:r>
              <a:rPr lang="en-US" altLang="zh-TW" sz="2200" b="1" dirty="0" err="1" smtClean="0">
                <a:solidFill>
                  <a:schemeClr val="bg1"/>
                </a:solidFill>
                <a:latin typeface="Arial" panose="020B0604020202020204" pitchFamily="34" charset="0"/>
                <a:cs typeface="Arial" panose="020B0604020202020204" pitchFamily="34" charset="0"/>
              </a:rPr>
              <a:t>Blockchain</a:t>
            </a:r>
            <a:r>
              <a:rPr lang="en-US" altLang="zh-TW" sz="2200" b="1" dirty="0" smtClean="0">
                <a:solidFill>
                  <a:schemeClr val="bg1"/>
                </a:solidFill>
                <a:latin typeface="Arial" panose="020B0604020202020204" pitchFamily="34" charset="0"/>
                <a:cs typeface="Arial" panose="020B0604020202020204" pitchFamily="34" charset="0"/>
              </a:rPr>
              <a:t> - the new Internet of value and ownership</a:t>
            </a:r>
            <a:endParaRPr lang="en-US" altLang="zh-TW" sz="2200" b="1" dirty="0">
              <a:solidFill>
                <a:schemeClr val="bg1"/>
              </a:solidFill>
              <a:latin typeface="Arial" panose="020B0604020202020204" pitchFamily="34" charset="0"/>
              <a:cs typeface="Arial" panose="020B0604020202020204" pitchFamily="34" charset="0"/>
            </a:endParaRPr>
          </a:p>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Computational Thinking</a:t>
            </a:r>
            <a:endParaRPr lang="en-US" altLang="zh-TW" sz="2200" b="1" dirty="0">
              <a:solidFill>
                <a:schemeClr val="bg1"/>
              </a:solidFill>
              <a:latin typeface="Arial" panose="020B0604020202020204" pitchFamily="34" charset="0"/>
              <a:cs typeface="Arial" panose="020B0604020202020204" pitchFamily="34" charset="0"/>
            </a:endParaRPr>
          </a:p>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Bio - </a:t>
            </a:r>
            <a:r>
              <a:rPr lang="en-US" altLang="zh-TW" sz="2200" b="1" dirty="0">
                <a:solidFill>
                  <a:schemeClr val="bg1"/>
                </a:solidFill>
                <a:latin typeface="Arial" panose="020B0604020202020204" pitchFamily="34" charset="0"/>
                <a:cs typeface="Arial" panose="020B0604020202020204" pitchFamily="34" charset="0"/>
              </a:rPr>
              <a:t>the new </a:t>
            </a:r>
            <a:r>
              <a:rPr lang="en-US" altLang="zh-TW" sz="2200" b="1" dirty="0" smtClean="0">
                <a:solidFill>
                  <a:schemeClr val="bg1"/>
                </a:solidFill>
                <a:latin typeface="Arial" panose="020B0604020202020204" pitchFamily="34" charset="0"/>
                <a:cs typeface="Arial" panose="020B0604020202020204" pitchFamily="34" charset="0"/>
              </a:rPr>
              <a:t>digital</a:t>
            </a:r>
          </a:p>
          <a:p>
            <a:pPr marL="304800" indent="-304800">
              <a:spcBef>
                <a:spcPts val="600"/>
              </a:spcBef>
              <a:defRPr/>
            </a:pPr>
            <a:r>
              <a:rPr lang="en-US" altLang="zh-TW" sz="2200" b="1" dirty="0" smtClean="0">
                <a:solidFill>
                  <a:schemeClr val="bg1"/>
                </a:solidFill>
                <a:latin typeface="Arial" panose="020B0604020202020204" pitchFamily="34" charset="0"/>
                <a:cs typeface="Arial" panose="020B0604020202020204" pitchFamily="34" charset="0"/>
              </a:rPr>
              <a:t>Towards </a:t>
            </a:r>
            <a:r>
              <a:rPr lang="en-US" altLang="zh-TW" sz="2200" b="1" i="1" dirty="0" smtClean="0">
                <a:solidFill>
                  <a:schemeClr val="bg1"/>
                </a:solidFill>
                <a:latin typeface="Arial" panose="020B0604020202020204" pitchFamily="34" charset="0"/>
                <a:cs typeface="Arial" panose="020B0604020202020204" pitchFamily="34" charset="0"/>
              </a:rPr>
              <a:t>Outcome Economy</a:t>
            </a:r>
            <a:r>
              <a:rPr lang="en-US" altLang="zh-TW" sz="2200" b="1" dirty="0" smtClean="0">
                <a:solidFill>
                  <a:schemeClr val="bg1"/>
                </a:solidFill>
                <a:latin typeface="Arial" panose="020B0604020202020204" pitchFamily="34" charset="0"/>
                <a:cs typeface="Arial" panose="020B0604020202020204" pitchFamily="34" charset="0"/>
              </a:rPr>
              <a:t> and </a:t>
            </a:r>
            <a:r>
              <a:rPr lang="en-US" altLang="zh-TW" sz="2200" b="1" i="1" dirty="0" smtClean="0">
                <a:solidFill>
                  <a:schemeClr val="bg1"/>
                </a:solidFill>
                <a:latin typeface="Arial" panose="020B0604020202020204" pitchFamily="34" charset="0"/>
                <a:cs typeface="Arial" panose="020B0604020202020204" pitchFamily="34" charset="0"/>
              </a:rPr>
              <a:t>Pull Economy</a:t>
            </a:r>
          </a:p>
          <a:p>
            <a:pPr marL="304800" indent="-304800">
              <a:spcBef>
                <a:spcPts val="600"/>
              </a:spcBef>
              <a:defRPr/>
            </a:pPr>
            <a:r>
              <a:rPr lang="en-US" altLang="zh-TW" sz="2200" b="1" i="1" dirty="0" smtClean="0">
                <a:solidFill>
                  <a:schemeClr val="bg1"/>
                </a:solidFill>
                <a:latin typeface="Arial" panose="020B0604020202020204" pitchFamily="34" charset="0"/>
                <a:cs typeface="Arial" panose="020B0604020202020204" pitchFamily="34" charset="0"/>
              </a:rPr>
              <a:t>Continuously </a:t>
            </a:r>
            <a:r>
              <a:rPr lang="en-US" altLang="zh-TW" sz="2200" b="1" i="1" dirty="0">
                <a:solidFill>
                  <a:schemeClr val="bg1"/>
                </a:solidFill>
                <a:latin typeface="Arial" panose="020B0604020202020204" pitchFamily="34" charset="0"/>
                <a:cs typeface="Arial" panose="020B0604020202020204" pitchFamily="34" charset="0"/>
              </a:rPr>
              <a:t>evolving . . </a:t>
            </a:r>
            <a:r>
              <a:rPr lang="en-US" altLang="zh-TW" sz="2200" b="1" i="1" dirty="0" smtClean="0">
                <a:solidFill>
                  <a:schemeClr val="bg1"/>
                </a:solidFill>
                <a:latin typeface="Arial" panose="020B0604020202020204" pitchFamily="34" charset="0"/>
                <a:cs typeface="Arial" panose="020B0604020202020204" pitchFamily="34" charset="0"/>
              </a:rPr>
              <a:t>.</a:t>
            </a:r>
            <a:endParaRPr lang="en-US" altLang="zh-TW" sz="2200"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5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C:\Users\Satriya Dinata\Desktop\CITI 2.png"/>
          <p:cNvPicPr>
            <a:picLocks noChangeAspect="1" noChangeArrowheads="1"/>
          </p:cNvPicPr>
          <p:nvPr/>
        </p:nvPicPr>
        <p:blipFill>
          <a:blip r:embed="rId3"/>
          <a:srcRect/>
          <a:stretch>
            <a:fillRect/>
          </a:stretch>
        </p:blipFill>
        <p:spPr bwMode="auto">
          <a:xfrm>
            <a:off x="8212932" y="4805340"/>
            <a:ext cx="845344" cy="272654"/>
          </a:xfrm>
          <a:prstGeom prst="rect">
            <a:avLst/>
          </a:prstGeom>
          <a:noFill/>
          <a:ln w="9525">
            <a:noFill/>
            <a:miter lim="800000"/>
            <a:headEnd/>
            <a:tailEnd/>
          </a:ln>
        </p:spPr>
      </p:pic>
      <p:pic>
        <p:nvPicPr>
          <p:cNvPr id="20" name="Picture 7" descr="C:\Users\Satriya Dinata\Desktop\NTUST.png"/>
          <p:cNvPicPr>
            <a:picLocks noChangeAspect="1" noChangeArrowheads="1"/>
          </p:cNvPicPr>
          <p:nvPr/>
        </p:nvPicPr>
        <p:blipFill>
          <a:blip r:embed="rId4"/>
          <a:srcRect/>
          <a:stretch>
            <a:fillRect/>
          </a:stretch>
        </p:blipFill>
        <p:spPr bwMode="auto">
          <a:xfrm>
            <a:off x="6825063" y="4805780"/>
            <a:ext cx="1280712" cy="272214"/>
          </a:xfrm>
          <a:prstGeom prst="rect">
            <a:avLst/>
          </a:prstGeom>
          <a:noFill/>
          <a:ln w="9525">
            <a:noFill/>
            <a:miter lim="800000"/>
            <a:headEnd/>
            <a:tailEnd/>
          </a:ln>
        </p:spPr>
      </p:pic>
      <p:grpSp>
        <p:nvGrpSpPr>
          <p:cNvPr id="47" name="Group 46"/>
          <p:cNvGrpSpPr/>
          <p:nvPr/>
        </p:nvGrpSpPr>
        <p:grpSpPr>
          <a:xfrm>
            <a:off x="674894" y="999232"/>
            <a:ext cx="2357422" cy="1324720"/>
            <a:chOff x="1561973" y="1600463"/>
            <a:chExt cx="2305050" cy="1295290"/>
          </a:xfrm>
        </p:grpSpPr>
        <p:grpSp>
          <p:nvGrpSpPr>
            <p:cNvPr id="43" name="Group 42"/>
            <p:cNvGrpSpPr/>
            <p:nvPr/>
          </p:nvGrpSpPr>
          <p:grpSpPr>
            <a:xfrm>
              <a:off x="1561973" y="1600463"/>
              <a:ext cx="2305050" cy="1285700"/>
              <a:chOff x="1704848" y="1857463"/>
              <a:chExt cx="2305050" cy="1285700"/>
            </a:xfrm>
          </p:grpSpPr>
          <p:sp>
            <p:nvSpPr>
              <p:cNvPr id="42" name="Rectangle 41"/>
              <p:cNvSpPr/>
              <p:nvPr/>
            </p:nvSpPr>
            <p:spPr>
              <a:xfrm>
                <a:off x="1704848" y="1857463"/>
                <a:ext cx="2305050" cy="128570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grpSp>
            <p:nvGrpSpPr>
              <p:cNvPr id="41" name="Group 40"/>
              <p:cNvGrpSpPr/>
              <p:nvPr/>
            </p:nvGrpSpPr>
            <p:grpSpPr>
              <a:xfrm>
                <a:off x="1857248" y="2226563"/>
                <a:ext cx="2000250" cy="676402"/>
                <a:chOff x="1857248" y="2226563"/>
                <a:chExt cx="2000250" cy="676402"/>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7248" y="2226564"/>
                  <a:ext cx="676401" cy="676401"/>
                </a:xfrm>
                <a:prstGeom prst="rect">
                  <a:avLst/>
                </a:prstGeom>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1097" y="2226563"/>
                  <a:ext cx="676401" cy="676401"/>
                </a:xfrm>
                <a:prstGeom prst="rect">
                  <a:avLst/>
                </a:prstGeom>
                <a:effectLst>
                  <a:outerShdw blurRad="50800" dist="38100" dir="2700000" algn="tl" rotWithShape="0">
                    <a:prstClr val="black">
                      <a:alpha val="40000"/>
                    </a:prstClr>
                  </a:outerShdw>
                </a:effectLst>
              </p:spPr>
            </p:pic>
            <p:cxnSp>
              <p:nvCxnSpPr>
                <p:cNvPr id="40" name="Straight Arrow Connector 39"/>
                <p:cNvCxnSpPr>
                  <a:stCxn id="37" idx="3"/>
                  <a:endCxn id="38" idx="1"/>
                </p:cNvCxnSpPr>
                <p:nvPr/>
              </p:nvCxnSpPr>
              <p:spPr>
                <a:xfrm>
                  <a:off x="2533649" y="2564766"/>
                  <a:ext cx="647448" cy="0"/>
                </a:xfrm>
                <a:prstGeom prst="straightConnector1">
                  <a:avLst/>
                </a:prstGeom>
                <a:ln>
                  <a:solidFill>
                    <a:srgbClr val="085CA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grpSp>
        </p:grpSp>
        <p:sp>
          <p:nvSpPr>
            <p:cNvPr id="44" name="TextBox 43"/>
            <p:cNvSpPr txBox="1"/>
            <p:nvPr/>
          </p:nvSpPr>
          <p:spPr>
            <a:xfrm>
              <a:off x="2183781" y="1642799"/>
              <a:ext cx="1061438" cy="300939"/>
            </a:xfrm>
            <a:prstGeom prst="rect">
              <a:avLst/>
            </a:prstGeom>
            <a:noFill/>
          </p:spPr>
          <p:txBody>
            <a:bodyPr wrap="none" rtlCol="0">
              <a:spAutoFit/>
            </a:bodyPr>
            <a:lstStyle/>
            <a:p>
              <a:pPr algn="ctr"/>
              <a:r>
                <a:rPr lang="en-US" sz="1400" b="1" dirty="0">
                  <a:solidFill>
                    <a:srgbClr val="085CA0"/>
                  </a:solidFill>
                  <a:latin typeface="Helvetica Neue" panose="02000403000000020004" pitchFamily="2" charset="0"/>
                </a:rPr>
                <a:t>INTERNET</a:t>
              </a:r>
            </a:p>
          </p:txBody>
        </p:sp>
        <p:sp>
          <p:nvSpPr>
            <p:cNvPr id="45" name="TextBox 44"/>
            <p:cNvSpPr txBox="1"/>
            <p:nvPr/>
          </p:nvSpPr>
          <p:spPr>
            <a:xfrm>
              <a:off x="1640863" y="2639955"/>
              <a:ext cx="852641" cy="255798"/>
            </a:xfrm>
            <a:prstGeom prst="rect">
              <a:avLst/>
            </a:prstGeom>
            <a:noFill/>
          </p:spPr>
          <p:txBody>
            <a:bodyPr wrap="square" rtlCol="0">
              <a:spAutoFit/>
            </a:bodyPr>
            <a:lstStyle/>
            <a:p>
              <a:pPr algn="ctr"/>
              <a:r>
                <a:rPr lang="en-US" sz="1100" b="1" dirty="0">
                  <a:solidFill>
                    <a:schemeClr val="tx1">
                      <a:lumMod val="65000"/>
                      <a:lumOff val="35000"/>
                    </a:schemeClr>
                  </a:solidFill>
                  <a:latin typeface="Helvetica Neue" panose="02000403000000020004" pitchFamily="2" charset="0"/>
                </a:rPr>
                <a:t>Computer</a:t>
              </a:r>
            </a:p>
          </p:txBody>
        </p:sp>
        <p:sp>
          <p:nvSpPr>
            <p:cNvPr id="46" name="TextBox 45"/>
            <p:cNvSpPr txBox="1"/>
            <p:nvPr/>
          </p:nvSpPr>
          <p:spPr>
            <a:xfrm>
              <a:off x="2959919" y="2639955"/>
              <a:ext cx="841344" cy="255798"/>
            </a:xfrm>
            <a:prstGeom prst="rect">
              <a:avLst/>
            </a:prstGeom>
            <a:noFill/>
          </p:spPr>
          <p:txBody>
            <a:bodyPr wrap="square" rtlCol="0">
              <a:spAutoFit/>
            </a:bodyPr>
            <a:lstStyle/>
            <a:p>
              <a:pPr algn="ctr"/>
              <a:r>
                <a:rPr lang="en-US" sz="1100" b="1" dirty="0">
                  <a:solidFill>
                    <a:schemeClr val="tx1">
                      <a:lumMod val="65000"/>
                      <a:lumOff val="35000"/>
                    </a:schemeClr>
                  </a:solidFill>
                  <a:latin typeface="Helvetica Neue" panose="02000403000000020004" pitchFamily="2" charset="0"/>
                </a:rPr>
                <a:t>Computer</a:t>
              </a:r>
            </a:p>
          </p:txBody>
        </p:sp>
      </p:grpSp>
      <p:grpSp>
        <p:nvGrpSpPr>
          <p:cNvPr id="48" name="Group 47"/>
          <p:cNvGrpSpPr/>
          <p:nvPr/>
        </p:nvGrpSpPr>
        <p:grpSpPr>
          <a:xfrm>
            <a:off x="3401043" y="1018150"/>
            <a:ext cx="2356590" cy="1326407"/>
            <a:chOff x="1561973" y="1600463"/>
            <a:chExt cx="2305050" cy="1297397"/>
          </a:xfrm>
        </p:grpSpPr>
        <p:grpSp>
          <p:nvGrpSpPr>
            <p:cNvPr id="49" name="Group 48"/>
            <p:cNvGrpSpPr/>
            <p:nvPr/>
          </p:nvGrpSpPr>
          <p:grpSpPr>
            <a:xfrm>
              <a:off x="1561973" y="1600463"/>
              <a:ext cx="2305050" cy="1285700"/>
              <a:chOff x="1704848" y="1857463"/>
              <a:chExt cx="2305050" cy="1285700"/>
            </a:xfrm>
          </p:grpSpPr>
          <p:sp>
            <p:nvSpPr>
              <p:cNvPr id="53" name="Rectangle 52"/>
              <p:cNvSpPr/>
              <p:nvPr/>
            </p:nvSpPr>
            <p:spPr>
              <a:xfrm>
                <a:off x="1704848" y="1857463"/>
                <a:ext cx="2305050" cy="12857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grpSp>
            <p:nvGrpSpPr>
              <p:cNvPr id="54" name="Group 53"/>
              <p:cNvGrpSpPr/>
              <p:nvPr/>
            </p:nvGrpSpPr>
            <p:grpSpPr>
              <a:xfrm>
                <a:off x="1857248" y="2207605"/>
                <a:ext cx="2000250" cy="676401"/>
                <a:chOff x="1857248" y="2207605"/>
                <a:chExt cx="2000250" cy="676401"/>
              </a:xfrm>
            </p:grpSpPr>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7248" y="2207605"/>
                  <a:ext cx="676401" cy="676401"/>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1097" y="2207605"/>
                  <a:ext cx="676401" cy="676401"/>
                </a:xfrm>
                <a:prstGeom prst="rect">
                  <a:avLst/>
                </a:prstGeom>
                <a:effectLst>
                  <a:outerShdw blurRad="50800" dist="38100" dir="2700000" algn="tl" rotWithShape="0">
                    <a:prstClr val="black">
                      <a:alpha val="40000"/>
                    </a:prstClr>
                  </a:outerShdw>
                </a:effectLst>
              </p:spPr>
            </p:pic>
            <p:cxnSp>
              <p:nvCxnSpPr>
                <p:cNvPr id="57" name="Straight Arrow Connector 56"/>
                <p:cNvCxnSpPr>
                  <a:stCxn id="55" idx="3"/>
                  <a:endCxn id="56" idx="1"/>
                </p:cNvCxnSpPr>
                <p:nvPr/>
              </p:nvCxnSpPr>
              <p:spPr>
                <a:xfrm>
                  <a:off x="2533649" y="2545806"/>
                  <a:ext cx="647448" cy="0"/>
                </a:xfrm>
                <a:prstGeom prst="straightConnector1">
                  <a:avLst/>
                </a:prstGeom>
                <a:ln>
                  <a:solidFill>
                    <a:srgbClr val="085CA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grpSp>
        </p:grpSp>
        <p:sp>
          <p:nvSpPr>
            <p:cNvPr id="50" name="TextBox 49"/>
            <p:cNvSpPr txBox="1"/>
            <p:nvPr/>
          </p:nvSpPr>
          <p:spPr>
            <a:xfrm>
              <a:off x="1810423" y="1631227"/>
              <a:ext cx="1808153" cy="301046"/>
            </a:xfrm>
            <a:prstGeom prst="rect">
              <a:avLst/>
            </a:prstGeom>
            <a:noFill/>
          </p:spPr>
          <p:txBody>
            <a:bodyPr wrap="none" rtlCol="0">
              <a:spAutoFit/>
            </a:bodyPr>
            <a:lstStyle/>
            <a:p>
              <a:pPr algn="ctr"/>
              <a:r>
                <a:rPr lang="en-US" sz="1400" b="1" dirty="0">
                  <a:solidFill>
                    <a:srgbClr val="085CA0"/>
                  </a:solidFill>
                  <a:latin typeface="Helvetica Neue" panose="02000403000000020004" pitchFamily="2" charset="0"/>
                </a:rPr>
                <a:t>WORLD WIDE WEB</a:t>
              </a:r>
            </a:p>
          </p:txBody>
        </p:sp>
        <p:sp>
          <p:nvSpPr>
            <p:cNvPr id="51" name="TextBox 50"/>
            <p:cNvSpPr txBox="1"/>
            <p:nvPr/>
          </p:nvSpPr>
          <p:spPr>
            <a:xfrm>
              <a:off x="1668860" y="2626919"/>
              <a:ext cx="790574" cy="270941"/>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Page</a:t>
              </a:r>
            </a:p>
          </p:txBody>
        </p:sp>
        <p:sp>
          <p:nvSpPr>
            <p:cNvPr id="52" name="TextBox 51"/>
            <p:cNvSpPr txBox="1"/>
            <p:nvPr/>
          </p:nvSpPr>
          <p:spPr>
            <a:xfrm>
              <a:off x="3043677" y="2626919"/>
              <a:ext cx="790574" cy="270941"/>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Page</a:t>
              </a:r>
            </a:p>
          </p:txBody>
        </p:sp>
      </p:grpSp>
      <p:grpSp>
        <p:nvGrpSpPr>
          <p:cNvPr id="58" name="Group 57"/>
          <p:cNvGrpSpPr/>
          <p:nvPr/>
        </p:nvGrpSpPr>
        <p:grpSpPr>
          <a:xfrm>
            <a:off x="6129138" y="1031199"/>
            <a:ext cx="2331294" cy="1314288"/>
            <a:chOff x="1561973" y="1600463"/>
            <a:chExt cx="2305050" cy="1299493"/>
          </a:xfrm>
        </p:grpSpPr>
        <p:grpSp>
          <p:nvGrpSpPr>
            <p:cNvPr id="59" name="Group 58"/>
            <p:cNvGrpSpPr/>
            <p:nvPr/>
          </p:nvGrpSpPr>
          <p:grpSpPr>
            <a:xfrm>
              <a:off x="1561973" y="1600463"/>
              <a:ext cx="2305050" cy="1285700"/>
              <a:chOff x="1704848" y="1857463"/>
              <a:chExt cx="2305050" cy="1285700"/>
            </a:xfrm>
          </p:grpSpPr>
          <p:sp>
            <p:nvSpPr>
              <p:cNvPr id="63" name="Rectangle 62"/>
              <p:cNvSpPr/>
              <p:nvPr/>
            </p:nvSpPr>
            <p:spPr>
              <a:xfrm>
                <a:off x="1704848" y="1857463"/>
                <a:ext cx="2305050" cy="12857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grpSp>
            <p:nvGrpSpPr>
              <p:cNvPr id="64" name="Group 63"/>
              <p:cNvGrpSpPr/>
              <p:nvPr/>
            </p:nvGrpSpPr>
            <p:grpSpPr>
              <a:xfrm>
                <a:off x="1857248" y="2171102"/>
                <a:ext cx="2000250" cy="676401"/>
                <a:chOff x="1857248" y="2171102"/>
                <a:chExt cx="2000250" cy="676401"/>
              </a:xfrm>
            </p:grpSpPr>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7248" y="2171102"/>
                  <a:ext cx="676401" cy="676401"/>
                </a:xfrm>
                <a:prstGeom prst="rect">
                  <a:avLst/>
                </a:prstGeom>
                <a:effectLst>
                  <a:outerShdw blurRad="50800" dist="38100" dir="2700000" algn="tl" rotWithShape="0">
                    <a:prstClr val="black">
                      <a:alpha val="40000"/>
                    </a:prstClr>
                  </a:outerShdw>
                </a:effectLst>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1097" y="2171102"/>
                  <a:ext cx="676401" cy="676401"/>
                </a:xfrm>
                <a:prstGeom prst="rect">
                  <a:avLst/>
                </a:prstGeom>
                <a:effectLst>
                  <a:outerShdw blurRad="50800" dist="38100" dir="2700000" algn="tl" rotWithShape="0">
                    <a:prstClr val="black">
                      <a:alpha val="40000"/>
                    </a:prstClr>
                  </a:outerShdw>
                </a:effectLst>
              </p:spPr>
            </p:pic>
            <p:cxnSp>
              <p:nvCxnSpPr>
                <p:cNvPr id="67" name="Straight Arrow Connector 66"/>
                <p:cNvCxnSpPr>
                  <a:stCxn id="65" idx="3"/>
                  <a:endCxn id="66" idx="1"/>
                </p:cNvCxnSpPr>
                <p:nvPr/>
              </p:nvCxnSpPr>
              <p:spPr>
                <a:xfrm>
                  <a:off x="2533649" y="2509302"/>
                  <a:ext cx="647448" cy="0"/>
                </a:xfrm>
                <a:prstGeom prst="straightConnector1">
                  <a:avLst/>
                </a:prstGeom>
                <a:ln>
                  <a:solidFill>
                    <a:srgbClr val="085CA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grpSp>
        </p:grpSp>
        <p:sp>
          <p:nvSpPr>
            <p:cNvPr id="60" name="TextBox 59"/>
            <p:cNvSpPr txBox="1"/>
            <p:nvPr/>
          </p:nvSpPr>
          <p:spPr>
            <a:xfrm>
              <a:off x="1925032" y="1619650"/>
              <a:ext cx="1578935" cy="304312"/>
            </a:xfrm>
            <a:prstGeom prst="rect">
              <a:avLst/>
            </a:prstGeom>
            <a:noFill/>
          </p:spPr>
          <p:txBody>
            <a:bodyPr wrap="none" rtlCol="0">
              <a:spAutoFit/>
            </a:bodyPr>
            <a:lstStyle/>
            <a:p>
              <a:pPr algn="ctr"/>
              <a:r>
                <a:rPr lang="en-US" sz="1400" b="1" dirty="0">
                  <a:solidFill>
                    <a:srgbClr val="085CA0"/>
                  </a:solidFill>
                  <a:latin typeface="Helvetica Neue" panose="02000403000000020004" pitchFamily="2" charset="0"/>
                </a:rPr>
                <a:t>SEMANTIC WEB</a:t>
              </a:r>
            </a:p>
          </p:txBody>
        </p:sp>
        <p:sp>
          <p:nvSpPr>
            <p:cNvPr id="61" name="TextBox 60"/>
            <p:cNvSpPr txBox="1"/>
            <p:nvPr/>
          </p:nvSpPr>
          <p:spPr>
            <a:xfrm>
              <a:off x="1684485" y="2626075"/>
              <a:ext cx="790575" cy="273881"/>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Data</a:t>
              </a:r>
            </a:p>
          </p:txBody>
        </p:sp>
        <p:sp>
          <p:nvSpPr>
            <p:cNvPr id="62" name="TextBox 61"/>
            <p:cNvSpPr txBox="1"/>
            <p:nvPr/>
          </p:nvSpPr>
          <p:spPr>
            <a:xfrm>
              <a:off x="3023992" y="2626075"/>
              <a:ext cx="790575" cy="273881"/>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Data</a:t>
              </a:r>
            </a:p>
          </p:txBody>
        </p:sp>
      </p:grpSp>
      <p:sp>
        <p:nvSpPr>
          <p:cNvPr id="89" name="Title 1"/>
          <p:cNvSpPr txBox="1">
            <a:spLocks/>
          </p:cNvSpPr>
          <p:nvPr/>
        </p:nvSpPr>
        <p:spPr>
          <a:xfrm>
            <a:off x="467544" y="57523"/>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sz="3200" b="1" dirty="0" smtClean="0">
                <a:solidFill>
                  <a:srgbClr val="FFC000"/>
                </a:solidFill>
                <a:latin typeface="Arial" panose="020B0604020202020204" pitchFamily="34" charset="0"/>
                <a:cs typeface="Arial" panose="020B0604020202020204" pitchFamily="34" charset="0"/>
              </a:rPr>
              <a:t>EVOLUTION OF CONNECTIVITY</a:t>
            </a:r>
            <a:endParaRPr lang="en-US" sz="3200" b="1" dirty="0">
              <a:solidFill>
                <a:srgbClr val="FFC000"/>
              </a:solidFill>
              <a:latin typeface="Arial" panose="020B0604020202020204" pitchFamily="34" charset="0"/>
              <a:cs typeface="Arial" panose="020B0604020202020204" pitchFamily="34" charset="0"/>
            </a:endParaRPr>
          </a:p>
        </p:txBody>
      </p:sp>
      <p:grpSp>
        <p:nvGrpSpPr>
          <p:cNvPr id="3" name="Group 2"/>
          <p:cNvGrpSpPr/>
          <p:nvPr/>
        </p:nvGrpSpPr>
        <p:grpSpPr>
          <a:xfrm>
            <a:off x="782292" y="2438765"/>
            <a:ext cx="7237840" cy="2150003"/>
            <a:chOff x="782292" y="2438765"/>
            <a:chExt cx="7237840" cy="2150003"/>
          </a:xfrm>
        </p:grpSpPr>
        <p:sp>
          <p:nvSpPr>
            <p:cNvPr id="88" name="TextBox 87"/>
            <p:cNvSpPr txBox="1"/>
            <p:nvPr/>
          </p:nvSpPr>
          <p:spPr>
            <a:xfrm>
              <a:off x="1121705" y="2757497"/>
              <a:ext cx="6898427" cy="1831271"/>
            </a:xfrm>
            <a:prstGeom prst="rect">
              <a:avLst/>
            </a:prstGeom>
            <a:noFill/>
            <a:ln>
              <a:solidFill>
                <a:schemeClr val="bg1"/>
              </a:solidFill>
              <a:prstDash val="dash"/>
            </a:ln>
          </p:spPr>
          <p:txBody>
            <a:bodyPr wrap="square" rtlCol="0">
              <a:spAutoFit/>
            </a:bodyPr>
            <a:lstStyle/>
            <a:p>
              <a:pPr algn="ctr"/>
              <a:endParaRPr lang="en-US" sz="1800" b="1" dirty="0">
                <a:solidFill>
                  <a:schemeClr val="accent6"/>
                </a:solidFill>
                <a:latin typeface="Helvetica Neue" panose="02000403000000020004" pitchFamily="2" charset="0"/>
              </a:endParaRPr>
            </a:p>
            <a:p>
              <a:pPr algn="ctr"/>
              <a:endParaRPr lang="en-US" sz="1800" b="1" dirty="0">
                <a:solidFill>
                  <a:schemeClr val="accent6"/>
                </a:solidFill>
                <a:latin typeface="Helvetica Neue" panose="02000403000000020004" pitchFamily="2" charset="0"/>
              </a:endParaRPr>
            </a:p>
            <a:p>
              <a:pPr algn="ctr"/>
              <a:endParaRPr lang="en-US" sz="1800" b="1" dirty="0">
                <a:solidFill>
                  <a:schemeClr val="accent6"/>
                </a:solidFill>
                <a:latin typeface="Helvetica Neue" panose="02000403000000020004" pitchFamily="2" charset="0"/>
              </a:endParaRPr>
            </a:p>
            <a:p>
              <a:pPr algn="ctr"/>
              <a:endParaRPr lang="en-US" sz="1800" b="1" dirty="0">
                <a:solidFill>
                  <a:schemeClr val="accent6"/>
                </a:solidFill>
                <a:latin typeface="Helvetica Neue" panose="02000403000000020004" pitchFamily="2" charset="0"/>
              </a:endParaRPr>
            </a:p>
            <a:p>
              <a:pPr algn="ctr"/>
              <a:endParaRPr lang="en-US" sz="1800" b="1" dirty="0">
                <a:solidFill>
                  <a:schemeClr val="accent6"/>
                </a:solidFill>
                <a:latin typeface="Helvetica Neue" panose="02000403000000020004" pitchFamily="2" charset="0"/>
              </a:endParaRPr>
            </a:p>
            <a:p>
              <a:pPr algn="ctr">
                <a:spcBef>
                  <a:spcPts val="600"/>
                </a:spcBef>
              </a:pPr>
              <a:r>
                <a:rPr lang="en-US" sz="1800" b="1" dirty="0" smtClean="0">
                  <a:solidFill>
                    <a:schemeClr val="bg1"/>
                  </a:solidFill>
                  <a:latin typeface="Helvetica Neue" panose="02000403000000020004" pitchFamily="2" charset="0"/>
                </a:rPr>
                <a:t>INTERNET OF DISTRIBUTED, AUTONOMOUS THINGS</a:t>
              </a:r>
              <a:endParaRPr lang="en-US" sz="1800" b="1" dirty="0">
                <a:solidFill>
                  <a:schemeClr val="bg1"/>
                </a:solidFill>
                <a:latin typeface="Helvetica Neue" panose="02000403000000020004" pitchFamily="2" charset="0"/>
              </a:endParaRPr>
            </a:p>
          </p:txBody>
        </p:sp>
        <p:grpSp>
          <p:nvGrpSpPr>
            <p:cNvPr id="93" name="Group 92"/>
            <p:cNvGrpSpPr/>
            <p:nvPr/>
          </p:nvGrpSpPr>
          <p:grpSpPr>
            <a:xfrm>
              <a:off x="782292" y="2438765"/>
              <a:ext cx="658056" cy="658056"/>
              <a:chOff x="2593771" y="5013412"/>
              <a:chExt cx="473761" cy="473761"/>
            </a:xfrm>
          </p:grpSpPr>
          <p:sp>
            <p:nvSpPr>
              <p:cNvPr id="92" name="Oval 91"/>
              <p:cNvSpPr/>
              <p:nvPr/>
            </p:nvSpPr>
            <p:spPr>
              <a:xfrm>
                <a:off x="2593771" y="5013412"/>
                <a:ext cx="473761" cy="473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pic>
            <p:nvPicPr>
              <p:cNvPr id="91" name="Picture 90"/>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93771" y="5013412"/>
                <a:ext cx="473761" cy="473761"/>
              </a:xfrm>
              <a:prstGeom prst="rect">
                <a:avLst/>
              </a:prstGeom>
            </p:spPr>
          </p:pic>
        </p:grpSp>
        <p:sp>
          <p:nvSpPr>
            <p:cNvPr id="2" name="Rectangle 1"/>
            <p:cNvSpPr/>
            <p:nvPr/>
          </p:nvSpPr>
          <p:spPr>
            <a:xfrm>
              <a:off x="4304946" y="3231283"/>
              <a:ext cx="442444" cy="553999"/>
            </a:xfrm>
            <a:prstGeom prst="rect">
              <a:avLst/>
            </a:prstGeom>
          </p:spPr>
          <p:txBody>
            <a:bodyPr wrap="square">
              <a:spAutoFit/>
            </a:bodyPr>
            <a:lstStyle/>
            <a:p>
              <a:r>
                <a:rPr lang="en-US" sz="3000" b="1" dirty="0">
                  <a:solidFill>
                    <a:schemeClr val="bg1"/>
                  </a:solidFill>
                  <a:latin typeface="Helvetica Neue" panose="02000403000000020004" pitchFamily="2" charset="0"/>
                </a:rPr>
                <a:t>+</a:t>
              </a:r>
              <a:endParaRPr lang="en-US" sz="3000" dirty="0">
                <a:solidFill>
                  <a:schemeClr val="bg1"/>
                </a:solidFill>
              </a:endParaRPr>
            </a:p>
          </p:txBody>
        </p:sp>
        <p:grpSp>
          <p:nvGrpSpPr>
            <p:cNvPr id="68" name="Group 67"/>
            <p:cNvGrpSpPr/>
            <p:nvPr/>
          </p:nvGrpSpPr>
          <p:grpSpPr>
            <a:xfrm>
              <a:off x="1798025" y="2913164"/>
              <a:ext cx="2269919" cy="1239939"/>
              <a:chOff x="1528418" y="1600463"/>
              <a:chExt cx="2431671" cy="1328295"/>
            </a:xfrm>
          </p:grpSpPr>
          <p:grpSp>
            <p:nvGrpSpPr>
              <p:cNvPr id="69" name="Group 68"/>
              <p:cNvGrpSpPr/>
              <p:nvPr/>
            </p:nvGrpSpPr>
            <p:grpSpPr>
              <a:xfrm>
                <a:off x="1528418" y="1600463"/>
                <a:ext cx="2431671" cy="1328295"/>
                <a:chOff x="1671293" y="1857463"/>
                <a:chExt cx="2431671" cy="1328295"/>
              </a:xfrm>
            </p:grpSpPr>
            <p:sp>
              <p:nvSpPr>
                <p:cNvPr id="73" name="Rectangle 72"/>
                <p:cNvSpPr/>
                <p:nvPr/>
              </p:nvSpPr>
              <p:spPr>
                <a:xfrm>
                  <a:off x="1671293" y="1857463"/>
                  <a:ext cx="2431671" cy="132829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grpSp>
              <p:nvGrpSpPr>
                <p:cNvPr id="74" name="Group 73"/>
                <p:cNvGrpSpPr/>
                <p:nvPr/>
              </p:nvGrpSpPr>
              <p:grpSpPr>
                <a:xfrm>
                  <a:off x="1872689" y="2231248"/>
                  <a:ext cx="2000250" cy="676401"/>
                  <a:chOff x="1872689" y="2231248"/>
                  <a:chExt cx="2000250" cy="676401"/>
                </a:xfrm>
              </p:grpSpPr>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2689" y="2231248"/>
                    <a:ext cx="676401" cy="676401"/>
                  </a:xfrm>
                  <a:prstGeom prst="rect">
                    <a:avLst/>
                  </a:prstGeom>
                  <a:effectLst>
                    <a:outerShdw blurRad="50800" dist="38100" dir="2700000" algn="tl" rotWithShape="0">
                      <a:prstClr val="black">
                        <a:alpha val="40000"/>
                      </a:prstClr>
                    </a:outerShdw>
                  </a:effectLst>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96538" y="2231248"/>
                    <a:ext cx="676401" cy="676400"/>
                  </a:xfrm>
                  <a:prstGeom prst="rect">
                    <a:avLst/>
                  </a:prstGeom>
                  <a:effectLst>
                    <a:outerShdw blurRad="50800" dist="38100" dir="2700000" algn="tl" rotWithShape="0">
                      <a:prstClr val="black">
                        <a:alpha val="40000"/>
                      </a:prstClr>
                    </a:outerShdw>
                  </a:effectLst>
                </p:spPr>
              </p:pic>
              <p:cxnSp>
                <p:nvCxnSpPr>
                  <p:cNvPr id="77" name="Straight Arrow Connector 76"/>
                  <p:cNvCxnSpPr>
                    <a:stCxn id="75" idx="3"/>
                    <a:endCxn id="76" idx="1"/>
                  </p:cNvCxnSpPr>
                  <p:nvPr/>
                </p:nvCxnSpPr>
                <p:spPr>
                  <a:xfrm>
                    <a:off x="2549090" y="2569449"/>
                    <a:ext cx="647448" cy="0"/>
                  </a:xfrm>
                  <a:prstGeom prst="straightConnector1">
                    <a:avLst/>
                  </a:prstGeom>
                  <a:ln>
                    <a:solidFill>
                      <a:srgbClr val="085CA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grpSp>
          </p:grpSp>
          <p:sp>
            <p:nvSpPr>
              <p:cNvPr id="70" name="TextBox 69"/>
              <p:cNvSpPr txBox="1"/>
              <p:nvPr/>
            </p:nvSpPr>
            <p:spPr>
              <a:xfrm>
                <a:off x="1583531" y="1641609"/>
                <a:ext cx="2261936" cy="329709"/>
              </a:xfrm>
              <a:prstGeom prst="rect">
                <a:avLst/>
              </a:prstGeom>
              <a:noFill/>
            </p:spPr>
            <p:txBody>
              <a:bodyPr wrap="none" rtlCol="0">
                <a:spAutoFit/>
              </a:bodyPr>
              <a:lstStyle/>
              <a:p>
                <a:pPr algn="ctr"/>
                <a:r>
                  <a:rPr lang="en-US" sz="1400" b="1" dirty="0">
                    <a:solidFill>
                      <a:srgbClr val="085CA0"/>
                    </a:solidFill>
                    <a:latin typeface="Helvetica Neue" panose="02000403000000020004" pitchFamily="2" charset="0"/>
                  </a:rPr>
                  <a:t>INTERNET OF THINGS</a:t>
                </a:r>
              </a:p>
            </p:txBody>
          </p:sp>
          <p:sp>
            <p:nvSpPr>
              <p:cNvPr id="71" name="TextBox 70"/>
              <p:cNvSpPr txBox="1"/>
              <p:nvPr/>
            </p:nvSpPr>
            <p:spPr>
              <a:xfrm>
                <a:off x="1696866" y="2601546"/>
                <a:ext cx="790575" cy="296737"/>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Things</a:t>
                </a:r>
              </a:p>
            </p:txBody>
          </p:sp>
          <p:sp>
            <p:nvSpPr>
              <p:cNvPr id="72" name="TextBox 71"/>
              <p:cNvSpPr txBox="1"/>
              <p:nvPr/>
            </p:nvSpPr>
            <p:spPr>
              <a:xfrm>
                <a:off x="2981164" y="2598044"/>
                <a:ext cx="790575" cy="296737"/>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Things</a:t>
                </a:r>
              </a:p>
            </p:txBody>
          </p:sp>
        </p:grpSp>
        <p:grpSp>
          <p:nvGrpSpPr>
            <p:cNvPr id="78" name="Group 77"/>
            <p:cNvGrpSpPr/>
            <p:nvPr/>
          </p:nvGrpSpPr>
          <p:grpSpPr>
            <a:xfrm>
              <a:off x="4916280" y="2913163"/>
              <a:ext cx="2320016" cy="1241696"/>
              <a:chOff x="1484834" y="1600463"/>
              <a:chExt cx="2485337" cy="1330179"/>
            </a:xfrm>
          </p:grpSpPr>
          <p:grpSp>
            <p:nvGrpSpPr>
              <p:cNvPr id="79" name="Group 78"/>
              <p:cNvGrpSpPr/>
              <p:nvPr/>
            </p:nvGrpSpPr>
            <p:grpSpPr>
              <a:xfrm>
                <a:off x="1484834" y="1600463"/>
                <a:ext cx="2485337" cy="1325780"/>
                <a:chOff x="1627709" y="1857463"/>
                <a:chExt cx="2485337" cy="1325780"/>
              </a:xfrm>
            </p:grpSpPr>
            <p:sp>
              <p:nvSpPr>
                <p:cNvPr id="83" name="Rectangle 82"/>
                <p:cNvSpPr/>
                <p:nvPr/>
              </p:nvSpPr>
              <p:spPr>
                <a:xfrm>
                  <a:off x="1627709" y="1857463"/>
                  <a:ext cx="2485337" cy="132578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0"/>
                </a:p>
              </p:txBody>
            </p:sp>
            <p:grpSp>
              <p:nvGrpSpPr>
                <p:cNvPr id="84" name="Group 83"/>
                <p:cNvGrpSpPr/>
                <p:nvPr/>
              </p:nvGrpSpPr>
              <p:grpSpPr>
                <a:xfrm>
                  <a:off x="1857248" y="2196030"/>
                  <a:ext cx="2000250" cy="676401"/>
                  <a:chOff x="1857248" y="2196030"/>
                  <a:chExt cx="2000250" cy="676401"/>
                </a:xfrm>
              </p:grpSpPr>
              <p:pic>
                <p:nvPicPr>
                  <p:cNvPr id="85" name="Picture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7248" y="2196030"/>
                    <a:ext cx="676401" cy="676401"/>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1097" y="2196030"/>
                    <a:ext cx="676401" cy="676401"/>
                  </a:xfrm>
                  <a:prstGeom prst="rect">
                    <a:avLst/>
                  </a:prstGeom>
                  <a:effectLst>
                    <a:outerShdw blurRad="50800" dist="38100" dir="2700000" algn="tl" rotWithShape="0">
                      <a:prstClr val="black">
                        <a:alpha val="40000"/>
                      </a:prstClr>
                    </a:outerShdw>
                  </a:effectLst>
                </p:spPr>
              </p:pic>
              <p:cxnSp>
                <p:nvCxnSpPr>
                  <p:cNvPr id="87" name="Straight Arrow Connector 86"/>
                  <p:cNvCxnSpPr>
                    <a:stCxn id="85" idx="3"/>
                    <a:endCxn id="86" idx="1"/>
                  </p:cNvCxnSpPr>
                  <p:nvPr/>
                </p:nvCxnSpPr>
                <p:spPr>
                  <a:xfrm>
                    <a:off x="2533649" y="2534231"/>
                    <a:ext cx="647448" cy="0"/>
                  </a:xfrm>
                  <a:prstGeom prst="straightConnector1">
                    <a:avLst/>
                  </a:prstGeom>
                  <a:ln>
                    <a:solidFill>
                      <a:srgbClr val="085CA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grpSp>
          </p:grpSp>
          <p:sp>
            <p:nvSpPr>
              <p:cNvPr id="80" name="TextBox 79"/>
              <p:cNvSpPr txBox="1"/>
              <p:nvPr/>
            </p:nvSpPr>
            <p:spPr>
              <a:xfrm>
                <a:off x="1974908" y="1620315"/>
                <a:ext cx="1494335" cy="329709"/>
              </a:xfrm>
              <a:prstGeom prst="rect">
                <a:avLst/>
              </a:prstGeom>
              <a:noFill/>
            </p:spPr>
            <p:txBody>
              <a:bodyPr wrap="none" rtlCol="0">
                <a:spAutoFit/>
              </a:bodyPr>
              <a:lstStyle/>
              <a:p>
                <a:pPr algn="ctr"/>
                <a:r>
                  <a:rPr lang="en-US" sz="1400" b="1" dirty="0">
                    <a:solidFill>
                      <a:srgbClr val="085CA0"/>
                    </a:solidFill>
                    <a:latin typeface="Helvetica Neue" panose="02000403000000020004" pitchFamily="2" charset="0"/>
                  </a:rPr>
                  <a:t>BLOCKCHAIN</a:t>
                </a:r>
              </a:p>
            </p:txBody>
          </p:sp>
          <p:sp>
            <p:nvSpPr>
              <p:cNvPr id="81" name="TextBox 80"/>
              <p:cNvSpPr txBox="1"/>
              <p:nvPr/>
            </p:nvSpPr>
            <p:spPr>
              <a:xfrm>
                <a:off x="1657286" y="2633904"/>
                <a:ext cx="790575" cy="296738"/>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Value</a:t>
                </a:r>
              </a:p>
            </p:txBody>
          </p:sp>
          <p:sp>
            <p:nvSpPr>
              <p:cNvPr id="82" name="TextBox 81"/>
              <p:cNvSpPr txBox="1"/>
              <p:nvPr/>
            </p:nvSpPr>
            <p:spPr>
              <a:xfrm>
                <a:off x="2971267" y="2612562"/>
                <a:ext cx="790575" cy="296738"/>
              </a:xfrm>
              <a:prstGeom prst="rect">
                <a:avLst/>
              </a:prstGeom>
              <a:noFill/>
            </p:spPr>
            <p:txBody>
              <a:bodyPr wrap="square" rtlCol="0">
                <a:spAutoFit/>
              </a:bodyPr>
              <a:lstStyle/>
              <a:p>
                <a:pPr algn="ctr"/>
                <a:r>
                  <a:rPr lang="en-US" sz="1200" b="1" dirty="0">
                    <a:solidFill>
                      <a:schemeClr val="tx1">
                        <a:lumMod val="65000"/>
                        <a:lumOff val="35000"/>
                      </a:schemeClr>
                    </a:solidFill>
                    <a:latin typeface="Helvetica Neue" panose="02000403000000020004" pitchFamily="2" charset="0"/>
                  </a:rPr>
                  <a:t>Value</a:t>
                </a:r>
              </a:p>
            </p:txBody>
          </p:sp>
        </p:grpSp>
      </p:grpSp>
    </p:spTree>
    <p:extLst>
      <p:ext uri="{BB962C8B-B14F-4D97-AF65-F5344CB8AC3E}">
        <p14:creationId xmlns:p14="http://schemas.microsoft.com/office/powerpoint/2010/main" val="8080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2133600" y="-111496"/>
            <a:ext cx="7016016" cy="5256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2"/>
          <p:cNvSpPr>
            <a:spLocks noChangeAspect="1" noChangeArrowheads="1"/>
          </p:cNvSpPr>
          <p:nvPr/>
        </p:nvSpPr>
        <p:spPr bwMode="auto">
          <a:xfrm>
            <a:off x="2596542" y="116718"/>
            <a:ext cx="3925511" cy="5028370"/>
          </a:xfrm>
          <a:prstGeom prst="rect">
            <a:avLst/>
          </a:prstGeom>
          <a:noFill/>
          <a:ln w="9525">
            <a:noFill/>
            <a:miter lim="800000"/>
            <a:headEnd/>
            <a:tailEnd/>
          </a:ln>
        </p:spPr>
        <p:txBody>
          <a:bodyPr>
            <a:prstTxWarp prst="textNoShape">
              <a:avLst/>
            </a:prstTxWarp>
          </a:bodyPr>
          <a:lstStyle/>
          <a:p>
            <a:endParaRPr lang="en-US" sz="1210"/>
          </a:p>
        </p:txBody>
      </p:sp>
      <p:sp>
        <p:nvSpPr>
          <p:cNvPr id="84" name="Title 1"/>
          <p:cNvSpPr txBox="1">
            <a:spLocks/>
          </p:cNvSpPr>
          <p:nvPr/>
        </p:nvSpPr>
        <p:spPr>
          <a:xfrm>
            <a:off x="-108520" y="1708448"/>
            <a:ext cx="2448272" cy="10954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rPr>
              <a:t>IOT ARCHITECTURE</a:t>
            </a:r>
            <a:endParaRPr lang="zh-TW" altLang="en-US" sz="2800" b="1" dirty="0">
              <a:solidFill>
                <a:srgbClr val="FFC000"/>
              </a:solidFill>
              <a:latin typeface="+mj-lt"/>
            </a:endParaRPr>
          </a:p>
        </p:txBody>
      </p:sp>
      <p:sp>
        <p:nvSpPr>
          <p:cNvPr id="8" name="Rectangle 7"/>
          <p:cNvSpPr/>
          <p:nvPr/>
        </p:nvSpPr>
        <p:spPr>
          <a:xfrm>
            <a:off x="1707972" y="4260666"/>
            <a:ext cx="184730" cy="400110"/>
          </a:xfrm>
          <a:prstGeom prst="rect">
            <a:avLst/>
          </a:prstGeom>
        </p:spPr>
        <p:txBody>
          <a:bodyPr wrap="none">
            <a:spAutoFit/>
          </a:bodyPr>
          <a:lstStyle/>
          <a:p>
            <a:pPr algn="r"/>
            <a:endParaRPr lang="en-US" sz="20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83" name="Rectangle 82"/>
          <p:cNvSpPr/>
          <p:nvPr/>
        </p:nvSpPr>
        <p:spPr>
          <a:xfrm>
            <a:off x="913625" y="3803938"/>
            <a:ext cx="1107392" cy="784830"/>
          </a:xfrm>
          <a:prstGeom prst="rect">
            <a:avLst/>
          </a:prstGeom>
        </p:spPr>
        <p:txBody>
          <a:bodyPr wrap="square">
            <a:spAutoFit/>
          </a:bodyPr>
          <a:lstStyle/>
          <a:p>
            <a:pPr algn="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LPWAN</a:t>
            </a:r>
          </a:p>
          <a:p>
            <a:pPr algn="r">
              <a:spcBef>
                <a:spcPts val="600"/>
              </a:spcBef>
            </a:pP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MEMS</a:t>
            </a:r>
            <a:endParaRPr lang="en-US" sz="2000" b="1" dirty="0">
              <a:solidFill>
                <a:schemeClr val="bg1"/>
              </a:solidFill>
              <a:latin typeface="Arial" panose="020B0604020202020204" pitchFamily="34" charset="0"/>
              <a:ea typeface="微軟正黑體" pitchFamily="34" charset="-120"/>
              <a:cs typeface="Arial" panose="020B0604020202020204" pitchFamily="34"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4679504"/>
            <a:ext cx="116522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圓角矩形 9"/>
          <p:cNvSpPr/>
          <p:nvPr/>
        </p:nvSpPr>
        <p:spPr>
          <a:xfrm>
            <a:off x="2195736" y="3463926"/>
            <a:ext cx="5616526" cy="1681162"/>
          </a:xfrm>
          <a:prstGeom prst="roundRect">
            <a:avLst>
              <a:gd name="adj" fmla="val 6360"/>
            </a:avLst>
          </a:prstGeom>
          <a:solidFill>
            <a:schemeClr val="accent6">
              <a:lumMod val="60000"/>
              <a:lumOff val="4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latin typeface="Calibri"/>
              <a:ea typeface="微軟正黑體" pitchFamily="34" charset="-120"/>
              <a:cs typeface="Calibri"/>
            </a:endParaRPr>
          </a:p>
        </p:txBody>
      </p:sp>
      <p:sp>
        <p:nvSpPr>
          <p:cNvPr id="127" name="圓角矩形 126"/>
          <p:cNvSpPr/>
          <p:nvPr/>
        </p:nvSpPr>
        <p:spPr>
          <a:xfrm>
            <a:off x="2339752" y="1708448"/>
            <a:ext cx="5616624" cy="1457325"/>
          </a:xfrm>
          <a:prstGeom prst="roundRect">
            <a:avLst>
              <a:gd name="adj" fmla="val 6360"/>
            </a:avLst>
          </a:prstGeom>
          <a:solidFill>
            <a:schemeClr val="accent5">
              <a:lumMod val="60000"/>
              <a:lumOff val="4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latin typeface="Calibri"/>
              <a:ea typeface="微軟正黑體" pitchFamily="34" charset="-120"/>
              <a:cs typeface="Calibri"/>
            </a:endParaRPr>
          </a:p>
        </p:txBody>
      </p:sp>
      <p:sp>
        <p:nvSpPr>
          <p:cNvPr id="128" name="圓角矩形 4"/>
          <p:cNvSpPr/>
          <p:nvPr/>
        </p:nvSpPr>
        <p:spPr>
          <a:xfrm>
            <a:off x="7812360" y="-91752"/>
            <a:ext cx="1307828" cy="4680520"/>
          </a:xfrm>
          <a:prstGeom prst="roundRect">
            <a:avLst>
              <a:gd name="adj" fmla="val 6396"/>
            </a:avLst>
          </a:prstGeom>
          <a:solidFill>
            <a:schemeClr val="accent5">
              <a:lumMod val="60000"/>
              <a:lumOff val="40000"/>
              <a:alpha val="30000"/>
            </a:schemeClr>
          </a:solidFill>
          <a:ln>
            <a:solidFill>
              <a:schemeClr val="bg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en-US" altLang="zh-TW" dirty="0">
              <a:solidFill>
                <a:prstClr val="white"/>
              </a:solidFill>
              <a:latin typeface="Calibri"/>
              <a:ea typeface="微軟正黑體" pitchFamily="34" charset="-120"/>
              <a:cs typeface="Calibri"/>
            </a:endParaRPr>
          </a:p>
          <a:p>
            <a:pPr algn="ctr">
              <a:defRPr/>
            </a:pPr>
            <a:endParaRPr lang="zh-TW" altLang="en-US" dirty="0">
              <a:solidFill>
                <a:prstClr val="white"/>
              </a:solidFill>
              <a:latin typeface="Calibri"/>
              <a:ea typeface="微軟正黑體" pitchFamily="34" charset="-120"/>
              <a:cs typeface="Calibri"/>
            </a:endParaRPr>
          </a:p>
        </p:txBody>
      </p:sp>
      <p:sp>
        <p:nvSpPr>
          <p:cNvPr id="129" name="圓角矩形 5"/>
          <p:cNvSpPr/>
          <p:nvPr/>
        </p:nvSpPr>
        <p:spPr>
          <a:xfrm>
            <a:off x="7956376" y="684213"/>
            <a:ext cx="1051099" cy="574675"/>
          </a:xfrm>
          <a:prstGeom prst="roundRect">
            <a:avLst>
              <a:gd name="adj" fmla="val 9284"/>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latin typeface="Calibri"/>
                <a:ea typeface="微軟正黑體" pitchFamily="34" charset="-120"/>
                <a:cs typeface="Calibri"/>
              </a:rPr>
              <a:t>ID</a:t>
            </a:r>
          </a:p>
          <a:p>
            <a:pPr algn="ctr">
              <a:defRPr/>
            </a:pPr>
            <a:r>
              <a:rPr lang="en-US" altLang="zh-TW" sz="1400" dirty="0">
                <a:solidFill>
                  <a:prstClr val="black"/>
                </a:solidFill>
                <a:latin typeface="Calibri"/>
                <a:ea typeface="微軟正黑體" pitchFamily="34" charset="-120"/>
                <a:cs typeface="Calibri"/>
              </a:rPr>
              <a:t>Synthesis</a:t>
            </a:r>
            <a:endParaRPr lang="zh-TW" altLang="en-US" sz="1400" dirty="0">
              <a:solidFill>
                <a:prstClr val="black"/>
              </a:solidFill>
              <a:latin typeface="Calibri"/>
              <a:ea typeface="微軟正黑體" pitchFamily="34" charset="-120"/>
              <a:cs typeface="Calibri"/>
            </a:endParaRPr>
          </a:p>
        </p:txBody>
      </p:sp>
      <p:sp>
        <p:nvSpPr>
          <p:cNvPr id="130" name="圓角矩形 9"/>
          <p:cNvSpPr/>
          <p:nvPr/>
        </p:nvSpPr>
        <p:spPr>
          <a:xfrm>
            <a:off x="2195737" y="0"/>
            <a:ext cx="5616623" cy="1646237"/>
          </a:xfrm>
          <a:prstGeom prst="roundRect">
            <a:avLst>
              <a:gd name="adj" fmla="val 6360"/>
            </a:avLst>
          </a:prstGeom>
          <a:solidFill>
            <a:srgbClr val="CCFF33">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latin typeface="Calibri"/>
              <a:ea typeface="微軟正黑體" pitchFamily="34" charset="-120"/>
              <a:cs typeface="Calibri"/>
            </a:endParaRPr>
          </a:p>
        </p:txBody>
      </p:sp>
      <p:sp>
        <p:nvSpPr>
          <p:cNvPr id="131" name="文字方塊 12"/>
          <p:cNvSpPr txBox="1">
            <a:spLocks noChangeArrowheads="1"/>
          </p:cNvSpPr>
          <p:nvPr/>
        </p:nvSpPr>
        <p:spPr bwMode="auto">
          <a:xfrm>
            <a:off x="2123728" y="0"/>
            <a:ext cx="606425" cy="163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kumimoji="1" sz="2400" b="1">
                <a:solidFill>
                  <a:srgbClr val="CC3300"/>
                </a:solidFill>
                <a:latin typeface="Arial" charset="0"/>
                <a:ea typeface="標楷體" charset="0"/>
                <a:cs typeface="標楷體" charset="0"/>
              </a:defRPr>
            </a:lvl1pPr>
            <a:lvl2pPr marL="742950" indent="-285750" eaLnBrk="0" hangingPunct="0">
              <a:defRPr kumimoji="1" sz="2400" b="1">
                <a:solidFill>
                  <a:srgbClr val="CC3300"/>
                </a:solidFill>
                <a:latin typeface="Arial" charset="0"/>
                <a:ea typeface="標楷體" charset="0"/>
                <a:cs typeface="標楷體" charset="0"/>
              </a:defRPr>
            </a:lvl2pPr>
            <a:lvl3pPr marL="1143000" indent="-228600" eaLnBrk="0" hangingPunct="0">
              <a:defRPr kumimoji="1" sz="2400" b="1">
                <a:solidFill>
                  <a:srgbClr val="CC3300"/>
                </a:solidFill>
                <a:latin typeface="Arial" charset="0"/>
                <a:ea typeface="標楷體" charset="0"/>
                <a:cs typeface="標楷體" charset="0"/>
              </a:defRPr>
            </a:lvl3pPr>
            <a:lvl4pPr marL="1600200" indent="-228600" eaLnBrk="0" hangingPunct="0">
              <a:defRPr kumimoji="1" sz="2400" b="1">
                <a:solidFill>
                  <a:srgbClr val="CC3300"/>
                </a:solidFill>
                <a:latin typeface="Arial" charset="0"/>
                <a:ea typeface="標楷體" charset="0"/>
                <a:cs typeface="標楷體" charset="0"/>
              </a:defRPr>
            </a:lvl4pPr>
            <a:lvl5pPr marL="2057400" indent="-228600" eaLnBrk="0" hangingPunct="0">
              <a:defRPr kumimoji="1" sz="2400" b="1">
                <a:solidFill>
                  <a:srgbClr val="CC3300"/>
                </a:solidFill>
                <a:latin typeface="Arial" charset="0"/>
                <a:ea typeface="標楷體" charset="0"/>
                <a:cs typeface="標楷體" charset="0"/>
              </a:defRPr>
            </a:lvl5pPr>
            <a:lvl6pPr marL="25146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6pPr>
            <a:lvl7pPr marL="29718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7pPr>
            <a:lvl8pPr marL="34290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8pPr>
            <a:lvl9pPr marL="38862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9pPr>
          </a:lstStyle>
          <a:p>
            <a:pPr algn="ctr" eaLnBrk="1" hangingPunct="1">
              <a:lnSpc>
                <a:spcPts val="1600"/>
              </a:lnSpc>
            </a:pPr>
            <a:r>
              <a:rPr lang="en-US" altLang="zh-TW" sz="1800" dirty="0">
                <a:solidFill>
                  <a:srgbClr val="4F6228"/>
                </a:solidFill>
                <a:latin typeface="Calibri" charset="0"/>
                <a:cs typeface="Calibri" charset="0"/>
              </a:rPr>
              <a:t>Application</a:t>
            </a:r>
          </a:p>
          <a:p>
            <a:pPr algn="ctr" eaLnBrk="1" hangingPunct="1">
              <a:lnSpc>
                <a:spcPts val="1600"/>
              </a:lnSpc>
            </a:pPr>
            <a:r>
              <a:rPr lang="en-US" altLang="zh-TW" sz="1800" dirty="0">
                <a:solidFill>
                  <a:srgbClr val="4F6228"/>
                </a:solidFill>
                <a:latin typeface="Calibri" charset="0"/>
                <a:cs typeface="Calibri" charset="0"/>
              </a:rPr>
              <a:t>Layer</a:t>
            </a:r>
          </a:p>
        </p:txBody>
      </p:sp>
      <p:sp>
        <p:nvSpPr>
          <p:cNvPr id="132" name="圓角矩形 15"/>
          <p:cNvSpPr/>
          <p:nvPr/>
        </p:nvSpPr>
        <p:spPr>
          <a:xfrm>
            <a:off x="2123728" y="3148608"/>
            <a:ext cx="6192838" cy="360362"/>
          </a:xfrm>
          <a:prstGeom prst="roundRect">
            <a:avLst/>
          </a:prstGeom>
          <a:solidFill>
            <a:schemeClr val="tx1">
              <a:lumMod val="50000"/>
              <a:lumOff val="50000"/>
              <a:alpha val="50000"/>
            </a:schemeClr>
          </a:solidFill>
          <a:ln>
            <a:noFill/>
          </a:ln>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TW" sz="1600" dirty="0">
                <a:solidFill>
                  <a:prstClr val="black"/>
                </a:solidFill>
                <a:latin typeface="Calibri"/>
                <a:ea typeface="微軟正黑體" pitchFamily="34" charset="-120"/>
                <a:cs typeface="Calibri"/>
              </a:rPr>
              <a:t>Communication and Sensor Layer Connection</a:t>
            </a:r>
            <a:endParaRPr lang="zh-TW" altLang="en-US" sz="1600" dirty="0">
              <a:solidFill>
                <a:prstClr val="black"/>
              </a:solidFill>
              <a:latin typeface="Calibri"/>
              <a:ea typeface="微軟正黑體" pitchFamily="34" charset="-120"/>
              <a:cs typeface="Calibri"/>
            </a:endParaRPr>
          </a:p>
        </p:txBody>
      </p:sp>
      <p:sp>
        <p:nvSpPr>
          <p:cNvPr id="133" name="圓角矩形 16"/>
          <p:cNvSpPr/>
          <p:nvPr/>
        </p:nvSpPr>
        <p:spPr>
          <a:xfrm>
            <a:off x="2699792" y="69850"/>
            <a:ext cx="5053732" cy="719137"/>
          </a:xfrm>
          <a:prstGeom prst="roundRect">
            <a:avLst/>
          </a:prstGeom>
          <a:solidFill>
            <a:schemeClr val="accent3">
              <a:lumMod val="75000"/>
              <a:alpha val="50000"/>
            </a:schemeClr>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spcAft>
                <a:spcPts val="1200"/>
              </a:spcAft>
              <a:defRPr/>
            </a:pPr>
            <a:r>
              <a:rPr lang="en-US" altLang="zh-TW" sz="1400" dirty="0">
                <a:solidFill>
                  <a:prstClr val="white"/>
                </a:solidFill>
                <a:latin typeface="Calibri"/>
                <a:ea typeface="微軟正黑體" pitchFamily="34" charset="-120"/>
                <a:cs typeface="Calibri"/>
              </a:rPr>
              <a:t>Io</a:t>
            </a:r>
            <a:r>
              <a:rPr lang="id-ID" altLang="zh-TW" sz="1400" dirty="0">
                <a:solidFill>
                  <a:prstClr val="white"/>
                </a:solidFill>
                <a:latin typeface="Calibri"/>
                <a:ea typeface="微軟正黑體" pitchFamily="34" charset="-120"/>
                <a:cs typeface="Calibri"/>
              </a:rPr>
              <a:t>T</a:t>
            </a:r>
            <a:r>
              <a:rPr lang="en-US" altLang="zh-TW" sz="1400" dirty="0">
                <a:solidFill>
                  <a:prstClr val="white"/>
                </a:solidFill>
                <a:latin typeface="Calibri"/>
                <a:ea typeface="微軟正黑體" pitchFamily="34" charset="-120"/>
                <a:cs typeface="Calibri"/>
              </a:rPr>
              <a:t> Applications</a:t>
            </a:r>
          </a:p>
          <a:p>
            <a:pPr algn="ctr">
              <a:defRPr/>
            </a:pPr>
            <a:endParaRPr lang="zh-TW" altLang="en-US" dirty="0">
              <a:solidFill>
                <a:prstClr val="white"/>
              </a:solidFill>
              <a:latin typeface="Calibri"/>
              <a:ea typeface="微軟正黑體" pitchFamily="34" charset="-120"/>
              <a:cs typeface="Calibri"/>
            </a:endParaRPr>
          </a:p>
        </p:txBody>
      </p:sp>
      <p:sp>
        <p:nvSpPr>
          <p:cNvPr id="134" name="圓角矩形 17"/>
          <p:cNvSpPr/>
          <p:nvPr/>
        </p:nvSpPr>
        <p:spPr>
          <a:xfrm>
            <a:off x="2699792" y="862012"/>
            <a:ext cx="5053732" cy="719138"/>
          </a:xfrm>
          <a:prstGeom prst="roundRect">
            <a:avLst/>
          </a:prstGeom>
          <a:solidFill>
            <a:schemeClr val="accent3">
              <a:lumMod val="75000"/>
              <a:alpha val="50000"/>
            </a:schemeClr>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spcAft>
                <a:spcPts val="600"/>
              </a:spcAft>
              <a:defRPr/>
            </a:pPr>
            <a:r>
              <a:rPr lang="en-US" altLang="zh-TW" sz="1400" dirty="0">
                <a:solidFill>
                  <a:prstClr val="white"/>
                </a:solidFill>
                <a:latin typeface="Calibri"/>
                <a:ea typeface="微軟正黑體" pitchFamily="34" charset="-120"/>
                <a:cs typeface="Calibri"/>
              </a:rPr>
              <a:t>Io</a:t>
            </a:r>
            <a:r>
              <a:rPr lang="id-ID" altLang="zh-TW" sz="1400" dirty="0">
                <a:solidFill>
                  <a:prstClr val="white"/>
                </a:solidFill>
                <a:latin typeface="Calibri"/>
                <a:ea typeface="微軟正黑體" pitchFamily="34" charset="-120"/>
                <a:cs typeface="Calibri"/>
              </a:rPr>
              <a:t>T</a:t>
            </a:r>
            <a:r>
              <a:rPr lang="en-US" altLang="zh-TW" sz="1400" dirty="0">
                <a:solidFill>
                  <a:prstClr val="white"/>
                </a:solidFill>
                <a:latin typeface="Calibri"/>
                <a:ea typeface="微軟正黑體" pitchFamily="34" charset="-120"/>
                <a:cs typeface="Calibri"/>
              </a:rPr>
              <a:t> Application Support Layer</a:t>
            </a:r>
          </a:p>
          <a:p>
            <a:pPr algn="ctr">
              <a:defRPr/>
            </a:pPr>
            <a:endParaRPr lang="en-US" altLang="zh-TW" sz="1400" dirty="0">
              <a:solidFill>
                <a:prstClr val="white"/>
              </a:solidFill>
              <a:latin typeface="Calibri"/>
              <a:ea typeface="微軟正黑體" pitchFamily="34" charset="-120"/>
              <a:cs typeface="Calibri"/>
            </a:endParaRPr>
          </a:p>
          <a:p>
            <a:pPr algn="ctr">
              <a:defRPr/>
            </a:pPr>
            <a:endParaRPr lang="zh-TW" altLang="en-US" sz="1400" dirty="0">
              <a:solidFill>
                <a:prstClr val="white"/>
              </a:solidFill>
              <a:latin typeface="Calibri"/>
              <a:ea typeface="微軟正黑體" pitchFamily="34" charset="-120"/>
              <a:cs typeface="Calibri"/>
            </a:endParaRPr>
          </a:p>
        </p:txBody>
      </p:sp>
      <p:sp>
        <p:nvSpPr>
          <p:cNvPr id="135" name="圓角矩形 20"/>
          <p:cNvSpPr/>
          <p:nvPr/>
        </p:nvSpPr>
        <p:spPr>
          <a:xfrm>
            <a:off x="2882453" y="377825"/>
            <a:ext cx="753443"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Food Pedigree</a:t>
            </a:r>
            <a:endParaRPr lang="zh-TW" altLang="en-US" sz="1000" dirty="0">
              <a:solidFill>
                <a:prstClr val="black"/>
              </a:solidFill>
              <a:latin typeface="Calibri"/>
              <a:ea typeface="微軟正黑體" pitchFamily="34" charset="-120"/>
              <a:cs typeface="Calibri"/>
            </a:endParaRPr>
          </a:p>
        </p:txBody>
      </p:sp>
      <p:sp>
        <p:nvSpPr>
          <p:cNvPr id="136" name="圓角矩形 24"/>
          <p:cNvSpPr/>
          <p:nvPr/>
        </p:nvSpPr>
        <p:spPr>
          <a:xfrm>
            <a:off x="4591546" y="377825"/>
            <a:ext cx="844550"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Smart Grid</a:t>
            </a:r>
            <a:endParaRPr lang="zh-TW" altLang="en-US" sz="1000" dirty="0">
              <a:solidFill>
                <a:prstClr val="black"/>
              </a:solidFill>
              <a:latin typeface="Calibri"/>
              <a:ea typeface="微軟正黑體" pitchFamily="34" charset="-120"/>
              <a:cs typeface="Calibri"/>
            </a:endParaRPr>
          </a:p>
        </p:txBody>
      </p:sp>
      <p:sp>
        <p:nvSpPr>
          <p:cNvPr id="137" name="圓角矩形 25"/>
          <p:cNvSpPr/>
          <p:nvPr/>
        </p:nvSpPr>
        <p:spPr>
          <a:xfrm>
            <a:off x="5508104" y="377825"/>
            <a:ext cx="633412"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dirty="0">
                <a:solidFill>
                  <a:prstClr val="black"/>
                </a:solidFill>
                <a:latin typeface="Calibri"/>
                <a:ea typeface="微軟正黑體" pitchFamily="34" charset="-120"/>
                <a:cs typeface="Calibri"/>
              </a:rPr>
              <a:t>…….</a:t>
            </a:r>
            <a:endParaRPr lang="zh-TW" altLang="en-US" dirty="0">
              <a:solidFill>
                <a:prstClr val="black"/>
              </a:solidFill>
              <a:latin typeface="Calibri"/>
              <a:ea typeface="微軟正黑體" pitchFamily="34" charset="-120"/>
              <a:cs typeface="Calibri"/>
            </a:endParaRPr>
          </a:p>
        </p:txBody>
      </p:sp>
      <p:sp>
        <p:nvSpPr>
          <p:cNvPr id="138" name="圓角矩形 26"/>
          <p:cNvSpPr/>
          <p:nvPr/>
        </p:nvSpPr>
        <p:spPr>
          <a:xfrm>
            <a:off x="6228184" y="377825"/>
            <a:ext cx="576064"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id-ID" altLang="zh-TW" sz="1000" dirty="0">
                <a:solidFill>
                  <a:prstClr val="black"/>
                </a:solidFill>
                <a:latin typeface="Calibri"/>
                <a:ea typeface="微軟正黑體" pitchFamily="34" charset="-120"/>
                <a:cs typeface="Calibri"/>
              </a:rPr>
              <a:t>ITS</a:t>
            </a:r>
            <a:endParaRPr lang="zh-TW" altLang="en-US" sz="1000" dirty="0">
              <a:solidFill>
                <a:prstClr val="black"/>
              </a:solidFill>
              <a:latin typeface="Calibri"/>
              <a:ea typeface="微軟正黑體" pitchFamily="34" charset="-120"/>
              <a:cs typeface="Calibri"/>
            </a:endParaRPr>
          </a:p>
        </p:txBody>
      </p:sp>
      <p:sp>
        <p:nvSpPr>
          <p:cNvPr id="139" name="圓角矩形 27"/>
          <p:cNvSpPr/>
          <p:nvPr/>
        </p:nvSpPr>
        <p:spPr>
          <a:xfrm>
            <a:off x="6870897" y="372032"/>
            <a:ext cx="797447"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smtClean="0">
                <a:solidFill>
                  <a:prstClr val="black"/>
                </a:solidFill>
                <a:latin typeface="Calibri"/>
                <a:ea typeface="微軟正黑體" pitchFamily="34" charset="-120"/>
                <a:cs typeface="Calibri"/>
              </a:rPr>
              <a:t>Tele-HealthCare</a:t>
            </a:r>
            <a:endParaRPr lang="zh-TW" altLang="en-US" sz="1000" dirty="0">
              <a:solidFill>
                <a:prstClr val="black"/>
              </a:solidFill>
              <a:latin typeface="Calibri"/>
              <a:ea typeface="微軟正黑體" pitchFamily="34" charset="-120"/>
              <a:cs typeface="Calibri"/>
            </a:endParaRPr>
          </a:p>
        </p:txBody>
      </p:sp>
      <p:sp>
        <p:nvSpPr>
          <p:cNvPr id="140" name="圓角矩形 28"/>
          <p:cNvSpPr/>
          <p:nvPr/>
        </p:nvSpPr>
        <p:spPr>
          <a:xfrm>
            <a:off x="3131840" y="1147762"/>
            <a:ext cx="922883" cy="369888"/>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Public</a:t>
            </a:r>
          </a:p>
          <a:p>
            <a:pPr algn="ctr">
              <a:defRPr/>
            </a:pPr>
            <a:r>
              <a:rPr lang="en-US" altLang="zh-TW" sz="1000" dirty="0">
                <a:solidFill>
                  <a:prstClr val="black"/>
                </a:solidFill>
                <a:latin typeface="Calibri"/>
                <a:ea typeface="微軟正黑體" pitchFamily="34" charset="-120"/>
                <a:cs typeface="Calibri"/>
              </a:rPr>
              <a:t> Middleware</a:t>
            </a:r>
            <a:endParaRPr lang="zh-TW" altLang="en-US" sz="1000" dirty="0">
              <a:solidFill>
                <a:prstClr val="black"/>
              </a:solidFill>
              <a:latin typeface="Calibri"/>
              <a:ea typeface="微軟正黑體" pitchFamily="34" charset="-120"/>
              <a:cs typeface="Calibri"/>
            </a:endParaRPr>
          </a:p>
        </p:txBody>
      </p:sp>
      <p:sp>
        <p:nvSpPr>
          <p:cNvPr id="141" name="圓角矩形 33"/>
          <p:cNvSpPr/>
          <p:nvPr/>
        </p:nvSpPr>
        <p:spPr>
          <a:xfrm>
            <a:off x="4153446" y="1147762"/>
            <a:ext cx="994618" cy="369888"/>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Open Message Platform</a:t>
            </a:r>
            <a:endParaRPr lang="zh-TW" altLang="en-US" sz="1000" dirty="0">
              <a:solidFill>
                <a:prstClr val="black"/>
              </a:solidFill>
              <a:latin typeface="Calibri"/>
              <a:ea typeface="微軟正黑體" pitchFamily="34" charset="-120"/>
              <a:cs typeface="Calibri"/>
            </a:endParaRPr>
          </a:p>
        </p:txBody>
      </p:sp>
      <p:sp>
        <p:nvSpPr>
          <p:cNvPr id="142" name="圓角矩形 34"/>
          <p:cNvSpPr/>
          <p:nvPr/>
        </p:nvSpPr>
        <p:spPr>
          <a:xfrm>
            <a:off x="5232252" y="1147762"/>
            <a:ext cx="1139948" cy="369888"/>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Cloud Computing Platform</a:t>
            </a:r>
            <a:endParaRPr lang="zh-TW" altLang="en-US" sz="1000" dirty="0">
              <a:solidFill>
                <a:prstClr val="black"/>
              </a:solidFill>
              <a:latin typeface="Calibri"/>
              <a:ea typeface="微軟正黑體" pitchFamily="34" charset="-120"/>
              <a:cs typeface="Calibri"/>
            </a:endParaRPr>
          </a:p>
        </p:txBody>
      </p:sp>
      <p:sp>
        <p:nvSpPr>
          <p:cNvPr id="143" name="圓角矩形 35"/>
          <p:cNvSpPr/>
          <p:nvPr/>
        </p:nvSpPr>
        <p:spPr>
          <a:xfrm>
            <a:off x="6444208" y="1147762"/>
            <a:ext cx="1224136" cy="369888"/>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Service Support Platform</a:t>
            </a:r>
            <a:endParaRPr lang="zh-TW" altLang="en-US" sz="1000" dirty="0">
              <a:solidFill>
                <a:prstClr val="black"/>
              </a:solidFill>
              <a:latin typeface="Calibri"/>
              <a:ea typeface="微軟正黑體" pitchFamily="34" charset="-120"/>
              <a:cs typeface="Calibri"/>
            </a:endParaRPr>
          </a:p>
        </p:txBody>
      </p:sp>
      <p:sp>
        <p:nvSpPr>
          <p:cNvPr id="144" name="圓角矩形 36"/>
          <p:cNvSpPr/>
          <p:nvPr/>
        </p:nvSpPr>
        <p:spPr>
          <a:xfrm>
            <a:off x="2699792" y="1808416"/>
            <a:ext cx="5040560" cy="1296144"/>
          </a:xfrm>
          <a:prstGeom prst="roundRect">
            <a:avLst>
              <a:gd name="adj" fmla="val 8094"/>
            </a:avLst>
          </a:prstGeom>
          <a:solidFill>
            <a:schemeClr val="accent5">
              <a:lumMod val="75000"/>
              <a:alpha val="5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a:spcAft>
                <a:spcPts val="600"/>
              </a:spcAft>
              <a:defRPr/>
            </a:pPr>
            <a:r>
              <a:rPr lang="en-US" altLang="zh-TW" sz="1400" dirty="0">
                <a:solidFill>
                  <a:prstClr val="white"/>
                </a:solidFill>
                <a:latin typeface="Calibri"/>
                <a:ea typeface="微軟正黑體" pitchFamily="34" charset="-120"/>
                <a:cs typeface="Calibri"/>
              </a:rPr>
              <a:t>Mobile </a:t>
            </a:r>
            <a:r>
              <a:rPr lang="en-US" altLang="zh-TW" sz="1400" dirty="0" smtClean="0">
                <a:solidFill>
                  <a:prstClr val="white"/>
                </a:solidFill>
                <a:latin typeface="Calibri"/>
                <a:ea typeface="微軟正黑體" pitchFamily="34" charset="-120"/>
                <a:cs typeface="Calibri"/>
              </a:rPr>
              <a:t>IoT</a:t>
            </a:r>
            <a:r>
              <a:rPr lang="en-US" altLang="zh-TW" sz="1400" dirty="0">
                <a:solidFill>
                  <a:prstClr val="white"/>
                </a:solidFill>
                <a:latin typeface="Calibri"/>
                <a:ea typeface="微軟正黑體" pitchFamily="34" charset="-120"/>
                <a:cs typeface="Calibri"/>
              </a:rPr>
              <a:t>,</a:t>
            </a:r>
            <a:r>
              <a:rPr lang="en-US" altLang="zh-TW" sz="1400" dirty="0" smtClean="0">
                <a:solidFill>
                  <a:prstClr val="white"/>
                </a:solidFill>
                <a:latin typeface="Calibri"/>
                <a:ea typeface="微軟正黑體" pitchFamily="34" charset="-120"/>
                <a:cs typeface="Calibri"/>
              </a:rPr>
              <a:t> IoT </a:t>
            </a:r>
            <a:r>
              <a:rPr lang="en-US" altLang="zh-TW" sz="1400" dirty="0">
                <a:solidFill>
                  <a:prstClr val="white"/>
                </a:solidFill>
                <a:latin typeface="Calibri"/>
                <a:ea typeface="微軟正黑體" pitchFamily="34" charset="-120"/>
                <a:cs typeface="Calibri"/>
              </a:rPr>
              <a:t>Integrated with Other Networks</a:t>
            </a:r>
          </a:p>
          <a:p>
            <a:pPr algn="ctr">
              <a:defRPr/>
            </a:pPr>
            <a:endParaRPr lang="en-US" altLang="zh-TW" sz="1400" dirty="0">
              <a:solidFill>
                <a:prstClr val="white"/>
              </a:solidFill>
              <a:latin typeface="Calibri"/>
              <a:ea typeface="微軟正黑體" pitchFamily="34" charset="-120"/>
              <a:cs typeface="Calibri"/>
            </a:endParaRPr>
          </a:p>
          <a:p>
            <a:pPr algn="ctr">
              <a:defRPr/>
            </a:pPr>
            <a:endParaRPr lang="en-US" altLang="zh-TW" sz="1400" dirty="0">
              <a:solidFill>
                <a:prstClr val="white"/>
              </a:solidFill>
              <a:latin typeface="Calibri"/>
              <a:ea typeface="微軟正黑體" pitchFamily="34" charset="-120"/>
              <a:cs typeface="Calibri"/>
            </a:endParaRPr>
          </a:p>
          <a:p>
            <a:pPr algn="ctr">
              <a:defRPr/>
            </a:pPr>
            <a:endParaRPr lang="en-US" altLang="zh-TW" sz="1400" dirty="0">
              <a:solidFill>
                <a:prstClr val="white"/>
              </a:solidFill>
              <a:latin typeface="Calibri"/>
              <a:ea typeface="微軟正黑體" pitchFamily="34" charset="-120"/>
              <a:cs typeface="Calibri"/>
            </a:endParaRPr>
          </a:p>
          <a:p>
            <a:pPr algn="ctr">
              <a:defRPr/>
            </a:pPr>
            <a:endParaRPr lang="zh-TW" altLang="en-US" sz="1400" dirty="0">
              <a:solidFill>
                <a:prstClr val="white"/>
              </a:solidFill>
              <a:latin typeface="Calibri"/>
              <a:ea typeface="微軟正黑體" pitchFamily="34" charset="-120"/>
              <a:cs typeface="Calibri"/>
            </a:endParaRPr>
          </a:p>
        </p:txBody>
      </p:sp>
      <p:sp>
        <p:nvSpPr>
          <p:cNvPr id="145" name="圓角矩形 37"/>
          <p:cNvSpPr/>
          <p:nvPr/>
        </p:nvSpPr>
        <p:spPr>
          <a:xfrm>
            <a:off x="2719884" y="2168526"/>
            <a:ext cx="1060028" cy="3524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Hetero-network Integration</a:t>
            </a:r>
            <a:endParaRPr lang="zh-TW" altLang="en-US" sz="1000" dirty="0">
              <a:solidFill>
                <a:prstClr val="black"/>
              </a:solidFill>
              <a:latin typeface="Calibri"/>
              <a:ea typeface="微軟正黑體" pitchFamily="34" charset="-120"/>
              <a:cs typeface="Calibri"/>
            </a:endParaRPr>
          </a:p>
        </p:txBody>
      </p:sp>
      <p:sp>
        <p:nvSpPr>
          <p:cNvPr id="146" name="圓角矩形 38"/>
          <p:cNvSpPr/>
          <p:nvPr/>
        </p:nvSpPr>
        <p:spPr>
          <a:xfrm>
            <a:off x="3898826" y="2168526"/>
            <a:ext cx="1393254" cy="3524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Resource And Storage Management</a:t>
            </a:r>
            <a:endParaRPr lang="zh-TW" altLang="en-US" sz="1000" dirty="0">
              <a:solidFill>
                <a:prstClr val="black"/>
              </a:solidFill>
              <a:latin typeface="Calibri"/>
              <a:ea typeface="微軟正黑體" pitchFamily="34" charset="-120"/>
              <a:cs typeface="Calibri"/>
            </a:endParaRPr>
          </a:p>
        </p:txBody>
      </p:sp>
      <p:sp>
        <p:nvSpPr>
          <p:cNvPr id="147" name="圓角矩形 39"/>
          <p:cNvSpPr/>
          <p:nvPr/>
        </p:nvSpPr>
        <p:spPr>
          <a:xfrm>
            <a:off x="5355010" y="2168526"/>
            <a:ext cx="873174" cy="3524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Dedicated Network</a:t>
            </a:r>
            <a:endParaRPr lang="zh-TW" altLang="en-US" sz="1000" dirty="0">
              <a:solidFill>
                <a:prstClr val="black"/>
              </a:solidFill>
              <a:latin typeface="Calibri"/>
              <a:ea typeface="微軟正黑體" pitchFamily="34" charset="-120"/>
              <a:cs typeface="Calibri"/>
            </a:endParaRPr>
          </a:p>
        </p:txBody>
      </p:sp>
      <p:sp>
        <p:nvSpPr>
          <p:cNvPr id="148" name="圓角矩形 40"/>
          <p:cNvSpPr/>
          <p:nvPr/>
        </p:nvSpPr>
        <p:spPr>
          <a:xfrm>
            <a:off x="6300192" y="2168526"/>
            <a:ext cx="1152128" cy="3524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Remote/Distance Control</a:t>
            </a:r>
            <a:endParaRPr lang="zh-TW" altLang="en-US" sz="1000" dirty="0">
              <a:solidFill>
                <a:prstClr val="black"/>
              </a:solidFill>
              <a:latin typeface="Calibri"/>
              <a:ea typeface="微軟正黑體" pitchFamily="34" charset="-120"/>
              <a:cs typeface="Calibri"/>
            </a:endParaRPr>
          </a:p>
        </p:txBody>
      </p:sp>
      <p:sp>
        <p:nvSpPr>
          <p:cNvPr id="149" name="圓角矩形 41"/>
          <p:cNvSpPr/>
          <p:nvPr/>
        </p:nvSpPr>
        <p:spPr>
          <a:xfrm>
            <a:off x="2699792" y="2600326"/>
            <a:ext cx="1132036" cy="3778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Next-generation Carrier Network</a:t>
            </a:r>
            <a:endParaRPr lang="zh-TW" altLang="en-US" sz="1000" dirty="0">
              <a:solidFill>
                <a:prstClr val="black"/>
              </a:solidFill>
              <a:latin typeface="Calibri"/>
              <a:ea typeface="微軟正黑體" pitchFamily="34" charset="-120"/>
              <a:cs typeface="Calibri"/>
            </a:endParaRPr>
          </a:p>
        </p:txBody>
      </p:sp>
      <p:sp>
        <p:nvSpPr>
          <p:cNvPr id="150" name="圓角矩形 42"/>
          <p:cNvSpPr/>
          <p:nvPr/>
        </p:nvSpPr>
        <p:spPr>
          <a:xfrm>
            <a:off x="3970834" y="2600326"/>
            <a:ext cx="1465262" cy="3778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Mobile Communication Network</a:t>
            </a:r>
            <a:endParaRPr lang="zh-TW" altLang="en-US" sz="1000" dirty="0">
              <a:solidFill>
                <a:prstClr val="black"/>
              </a:solidFill>
              <a:latin typeface="Calibri"/>
              <a:ea typeface="微軟正黑體" pitchFamily="34" charset="-120"/>
              <a:cs typeface="Calibri"/>
            </a:endParaRPr>
          </a:p>
        </p:txBody>
      </p:sp>
      <p:sp>
        <p:nvSpPr>
          <p:cNvPr id="151" name="圓角矩形 43"/>
          <p:cNvSpPr/>
          <p:nvPr/>
        </p:nvSpPr>
        <p:spPr>
          <a:xfrm>
            <a:off x="5580112" y="2600326"/>
            <a:ext cx="1017190" cy="3778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M2M Wireless Connection</a:t>
            </a:r>
            <a:endParaRPr lang="zh-TW" altLang="en-US" sz="1000" dirty="0">
              <a:solidFill>
                <a:prstClr val="black"/>
              </a:solidFill>
              <a:latin typeface="Calibri"/>
              <a:ea typeface="微軟正黑體" pitchFamily="34" charset="-120"/>
              <a:cs typeface="Calibri"/>
            </a:endParaRPr>
          </a:p>
        </p:txBody>
      </p:sp>
      <p:sp>
        <p:nvSpPr>
          <p:cNvPr id="152" name="圓角矩形 44"/>
          <p:cNvSpPr/>
          <p:nvPr/>
        </p:nvSpPr>
        <p:spPr>
          <a:xfrm>
            <a:off x="6797030" y="2600326"/>
            <a:ext cx="655290" cy="377825"/>
          </a:xfrm>
          <a:prstGeom prst="roundRect">
            <a:avLst/>
          </a:prstGeom>
          <a:solidFill>
            <a:schemeClr val="accent5">
              <a:lumMod val="60000"/>
              <a:lumOff val="40000"/>
              <a:alpha val="50000"/>
            </a:scheme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Internet</a:t>
            </a:r>
            <a:endParaRPr lang="zh-TW" altLang="en-US" sz="1000" dirty="0">
              <a:solidFill>
                <a:prstClr val="black"/>
              </a:solidFill>
              <a:latin typeface="Calibri"/>
              <a:ea typeface="微軟正黑體" pitchFamily="34" charset="-120"/>
              <a:cs typeface="Calibri"/>
            </a:endParaRPr>
          </a:p>
        </p:txBody>
      </p:sp>
      <p:sp>
        <p:nvSpPr>
          <p:cNvPr id="153" name="圓角矩形 45"/>
          <p:cNvSpPr/>
          <p:nvPr/>
        </p:nvSpPr>
        <p:spPr>
          <a:xfrm>
            <a:off x="2699791" y="3542651"/>
            <a:ext cx="5042237" cy="792088"/>
          </a:xfrm>
          <a:prstGeom prst="roundRect">
            <a:avLst/>
          </a:prstGeom>
          <a:solidFill>
            <a:schemeClr val="accent6">
              <a:lumMod val="75000"/>
              <a:alpha val="5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a:lnSpc>
                <a:spcPct val="200000"/>
              </a:lnSpc>
              <a:defRPr/>
            </a:pPr>
            <a:r>
              <a:rPr lang="en-US" altLang="zh-TW" sz="1400" dirty="0">
                <a:solidFill>
                  <a:prstClr val="white"/>
                </a:solidFill>
                <a:latin typeface="Calibri"/>
                <a:ea typeface="微軟正黑體" pitchFamily="34" charset="-120"/>
                <a:cs typeface="Calibri"/>
              </a:rPr>
              <a:t>Sensor Network and Collaborative Message Processing</a:t>
            </a:r>
          </a:p>
          <a:p>
            <a:pPr algn="ctr">
              <a:defRPr/>
            </a:pPr>
            <a:endParaRPr lang="en-US" altLang="zh-TW" sz="1400" dirty="0">
              <a:solidFill>
                <a:prstClr val="white"/>
              </a:solidFill>
              <a:latin typeface="Calibri"/>
              <a:ea typeface="微軟正黑體" pitchFamily="34" charset="-120"/>
              <a:cs typeface="Calibri"/>
            </a:endParaRPr>
          </a:p>
          <a:p>
            <a:pPr algn="ctr">
              <a:defRPr/>
            </a:pPr>
            <a:endParaRPr lang="en-US" altLang="zh-TW" sz="1400" dirty="0">
              <a:solidFill>
                <a:prstClr val="white"/>
              </a:solidFill>
              <a:latin typeface="Calibri"/>
              <a:ea typeface="微軟正黑體" pitchFamily="34" charset="-120"/>
              <a:cs typeface="Calibri"/>
            </a:endParaRPr>
          </a:p>
          <a:p>
            <a:pPr algn="ctr">
              <a:defRPr/>
            </a:pPr>
            <a:endParaRPr lang="zh-TW" altLang="en-US" sz="1400" dirty="0">
              <a:solidFill>
                <a:prstClr val="white"/>
              </a:solidFill>
              <a:latin typeface="Calibri"/>
              <a:ea typeface="微軟正黑體" pitchFamily="34" charset="-120"/>
              <a:cs typeface="Calibri"/>
            </a:endParaRPr>
          </a:p>
        </p:txBody>
      </p:sp>
      <p:sp>
        <p:nvSpPr>
          <p:cNvPr id="154" name="圓角矩形 46"/>
          <p:cNvSpPr/>
          <p:nvPr/>
        </p:nvSpPr>
        <p:spPr>
          <a:xfrm>
            <a:off x="2699791" y="4420606"/>
            <a:ext cx="5042237" cy="648072"/>
          </a:xfrm>
          <a:prstGeom prst="roundRect">
            <a:avLst/>
          </a:prstGeom>
          <a:solidFill>
            <a:schemeClr val="accent6">
              <a:lumMod val="75000"/>
              <a:alpha val="5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zh-TW" sz="1400" dirty="0">
                <a:solidFill>
                  <a:prstClr val="white"/>
                </a:solidFill>
                <a:latin typeface="Calibri"/>
                <a:ea typeface="微軟正黑體" pitchFamily="34" charset="-120"/>
                <a:cs typeface="Calibri"/>
              </a:rPr>
              <a:t>Data Acquisition</a:t>
            </a:r>
          </a:p>
          <a:p>
            <a:pPr algn="ctr">
              <a:defRPr/>
            </a:pPr>
            <a:endParaRPr lang="en-US" altLang="zh-TW" sz="1400" dirty="0">
              <a:solidFill>
                <a:prstClr val="white"/>
              </a:solidFill>
              <a:latin typeface="Calibri"/>
              <a:ea typeface="微軟正黑體" pitchFamily="34" charset="-120"/>
              <a:cs typeface="Calibri"/>
            </a:endParaRPr>
          </a:p>
          <a:p>
            <a:pPr algn="ctr">
              <a:defRPr/>
            </a:pPr>
            <a:endParaRPr lang="zh-TW" altLang="en-US" sz="1400" dirty="0">
              <a:solidFill>
                <a:prstClr val="white"/>
              </a:solidFill>
              <a:latin typeface="Calibri"/>
              <a:ea typeface="微軟正黑體" pitchFamily="34" charset="-120"/>
              <a:cs typeface="Calibri"/>
            </a:endParaRPr>
          </a:p>
        </p:txBody>
      </p:sp>
      <p:sp>
        <p:nvSpPr>
          <p:cNvPr id="155" name="圓角矩形 47"/>
          <p:cNvSpPr/>
          <p:nvPr/>
        </p:nvSpPr>
        <p:spPr>
          <a:xfrm>
            <a:off x="2771800" y="3846512"/>
            <a:ext cx="1728192" cy="454223"/>
          </a:xfrm>
          <a:prstGeom prst="roundRect">
            <a:avLst/>
          </a:prstGeom>
          <a:solidFill>
            <a:schemeClr val="accent6">
              <a:lumMod val="60000"/>
              <a:lumOff val="40000"/>
              <a:alpha val="50000"/>
            </a:schemeClr>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Low-</a:t>
            </a:r>
            <a:r>
              <a:rPr lang="id-ID" altLang="zh-TW" sz="1000" dirty="0">
                <a:solidFill>
                  <a:sysClr val="windowText" lastClr="000000"/>
                </a:solidFill>
                <a:latin typeface="Calibri"/>
                <a:ea typeface="微軟正黑體" pitchFamily="34" charset="-120"/>
                <a:cs typeface="Calibri"/>
              </a:rPr>
              <a:t>F</a:t>
            </a:r>
            <a:r>
              <a:rPr lang="en-US" altLang="zh-TW" sz="1000" dirty="0">
                <a:solidFill>
                  <a:sysClr val="windowText" lastClr="000000"/>
                </a:solidFill>
                <a:latin typeface="Calibri"/>
                <a:ea typeface="微軟正黑體" pitchFamily="34" charset="-120"/>
                <a:cs typeface="Calibri"/>
              </a:rPr>
              <a:t>ar Medium-</a:t>
            </a:r>
            <a:r>
              <a:rPr lang="id-ID" altLang="zh-TW" sz="1000" dirty="0">
                <a:solidFill>
                  <a:sysClr val="windowText" lastClr="000000"/>
                </a:solidFill>
                <a:latin typeface="Calibri"/>
                <a:ea typeface="微軟正黑體" pitchFamily="34" charset="-120"/>
                <a:cs typeface="Calibri"/>
              </a:rPr>
              <a:t>H</a:t>
            </a:r>
            <a:r>
              <a:rPr lang="en-US" altLang="zh-TW" sz="1000" dirty="0">
                <a:solidFill>
                  <a:sysClr val="windowText" lastClr="000000"/>
                </a:solidFill>
                <a:latin typeface="Calibri"/>
                <a:ea typeface="微軟正黑體" pitchFamily="34" charset="-120"/>
                <a:cs typeface="Calibri"/>
              </a:rPr>
              <a:t>igh Speed Short</a:t>
            </a:r>
            <a:r>
              <a:rPr lang="en-US" altLang="zh-TW" sz="1000" dirty="0" smtClean="0">
                <a:solidFill>
                  <a:sysClr val="windowText" lastClr="000000"/>
                </a:solidFill>
                <a:latin typeface="Calibri"/>
                <a:ea typeface="微軟正黑體" pitchFamily="34" charset="-120"/>
                <a:cs typeface="Calibri"/>
              </a:rPr>
              <a:t>-</a:t>
            </a:r>
            <a:r>
              <a:rPr lang="id-ID" altLang="zh-TW" sz="1000" dirty="0">
                <a:solidFill>
                  <a:sysClr val="windowText" lastClr="000000"/>
                </a:solidFill>
                <a:latin typeface="Calibri"/>
                <a:ea typeface="微軟正黑體" pitchFamily="34" charset="-120"/>
                <a:cs typeface="Calibri"/>
              </a:rPr>
              <a:t>r</a:t>
            </a:r>
            <a:r>
              <a:rPr lang="en-US" altLang="zh-TW" sz="1000" dirty="0" smtClean="0">
                <a:solidFill>
                  <a:sysClr val="windowText" lastClr="000000"/>
                </a:solidFill>
                <a:latin typeface="Calibri"/>
                <a:ea typeface="微軟正黑體" pitchFamily="34" charset="-120"/>
                <a:cs typeface="Calibri"/>
              </a:rPr>
              <a:t>anged </a:t>
            </a:r>
            <a:r>
              <a:rPr lang="en-US" altLang="zh-TW" sz="1000" dirty="0">
                <a:solidFill>
                  <a:sysClr val="windowText" lastClr="000000"/>
                </a:solidFill>
                <a:latin typeface="Calibri"/>
                <a:ea typeface="微軟正黑體" pitchFamily="34" charset="-120"/>
                <a:cs typeface="Calibri"/>
              </a:rPr>
              <a:t>Communication Tech</a:t>
            </a:r>
            <a:endParaRPr lang="zh-TW" altLang="en-US" sz="1200" dirty="0">
              <a:solidFill>
                <a:sysClr val="windowText" lastClr="000000"/>
              </a:solidFill>
              <a:latin typeface="Calibri"/>
              <a:ea typeface="微軟正黑體" pitchFamily="34" charset="-120"/>
              <a:cs typeface="Calibri"/>
            </a:endParaRPr>
          </a:p>
        </p:txBody>
      </p:sp>
      <p:sp>
        <p:nvSpPr>
          <p:cNvPr id="156" name="圓角矩形 48"/>
          <p:cNvSpPr/>
          <p:nvPr/>
        </p:nvSpPr>
        <p:spPr>
          <a:xfrm>
            <a:off x="4569445" y="3846513"/>
            <a:ext cx="1010667" cy="382588"/>
          </a:xfrm>
          <a:prstGeom prst="roundRect">
            <a:avLst/>
          </a:prstGeom>
          <a:solidFill>
            <a:schemeClr val="accent6">
              <a:lumMod val="60000"/>
              <a:lumOff val="40000"/>
              <a:alpha val="50000"/>
            </a:schemeClr>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Self</a:t>
            </a:r>
            <a:r>
              <a:rPr lang="en-US" altLang="zh-TW" sz="1000" dirty="0" smtClean="0">
                <a:solidFill>
                  <a:sysClr val="windowText" lastClr="000000"/>
                </a:solidFill>
                <a:latin typeface="Calibri"/>
                <a:ea typeface="微軟正黑體" pitchFamily="34" charset="-120"/>
                <a:cs typeface="Calibri"/>
              </a:rPr>
              <a:t>-</a:t>
            </a:r>
            <a:r>
              <a:rPr lang="id-ID" altLang="zh-TW" sz="1000" dirty="0">
                <a:solidFill>
                  <a:sysClr val="windowText" lastClr="000000"/>
                </a:solidFill>
                <a:latin typeface="Calibri"/>
                <a:ea typeface="微軟正黑體" pitchFamily="34" charset="-120"/>
                <a:cs typeface="Calibri"/>
              </a:rPr>
              <a:t>o</a:t>
            </a:r>
            <a:r>
              <a:rPr lang="en-US" altLang="zh-TW" sz="1000" dirty="0" smtClean="0">
                <a:solidFill>
                  <a:sysClr val="windowText" lastClr="000000"/>
                </a:solidFill>
                <a:latin typeface="Calibri"/>
                <a:ea typeface="微軟正黑體" pitchFamily="34" charset="-120"/>
                <a:cs typeface="Calibri"/>
              </a:rPr>
              <a:t>rganizing </a:t>
            </a:r>
            <a:r>
              <a:rPr lang="en-US" altLang="zh-TW" sz="1000" dirty="0">
                <a:solidFill>
                  <a:sysClr val="windowText" lastClr="000000"/>
                </a:solidFill>
                <a:latin typeface="Calibri"/>
                <a:ea typeface="微軟正黑體" pitchFamily="34" charset="-120"/>
                <a:cs typeface="Calibri"/>
              </a:rPr>
              <a:t>Technology</a:t>
            </a:r>
            <a:endParaRPr lang="zh-TW" altLang="en-US" sz="1000" dirty="0">
              <a:solidFill>
                <a:sysClr val="windowText" lastClr="000000"/>
              </a:solidFill>
              <a:latin typeface="Calibri"/>
              <a:ea typeface="微軟正黑體" pitchFamily="34" charset="-120"/>
              <a:cs typeface="Calibri"/>
            </a:endParaRPr>
          </a:p>
        </p:txBody>
      </p:sp>
      <p:sp>
        <p:nvSpPr>
          <p:cNvPr id="157" name="圓角矩形 50"/>
          <p:cNvSpPr/>
          <p:nvPr/>
        </p:nvSpPr>
        <p:spPr>
          <a:xfrm>
            <a:off x="6804248" y="3838576"/>
            <a:ext cx="936104" cy="381000"/>
          </a:xfrm>
          <a:prstGeom prst="roundRect">
            <a:avLst/>
          </a:prstGeom>
          <a:solidFill>
            <a:schemeClr val="accent6">
              <a:lumMod val="60000"/>
              <a:lumOff val="40000"/>
              <a:alpha val="50000"/>
            </a:schemeClr>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Sensor M/W Technologies</a:t>
            </a:r>
          </a:p>
        </p:txBody>
      </p:sp>
      <p:sp>
        <p:nvSpPr>
          <p:cNvPr id="158" name="圓角矩形 51"/>
          <p:cNvSpPr/>
          <p:nvPr/>
        </p:nvSpPr>
        <p:spPr>
          <a:xfrm>
            <a:off x="2910836" y="4665974"/>
            <a:ext cx="1157108" cy="288032"/>
          </a:xfrm>
          <a:prstGeom prst="roundRect">
            <a:avLst/>
          </a:prstGeom>
          <a:solidFill>
            <a:schemeClr val="accent6">
              <a:lumMod val="60000"/>
              <a:lumOff val="40000"/>
              <a:alpha val="50000"/>
            </a:schemeClr>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Sensors</a:t>
            </a:r>
            <a:endParaRPr lang="zh-TW" altLang="en-US" sz="1000" dirty="0">
              <a:solidFill>
                <a:sysClr val="windowText" lastClr="000000"/>
              </a:solidFill>
              <a:latin typeface="Calibri"/>
              <a:ea typeface="微軟正黑體" pitchFamily="34" charset="-120"/>
              <a:cs typeface="Calibri"/>
            </a:endParaRPr>
          </a:p>
        </p:txBody>
      </p:sp>
      <p:sp>
        <p:nvSpPr>
          <p:cNvPr id="159" name="圓角矩形 52"/>
          <p:cNvSpPr/>
          <p:nvPr/>
        </p:nvSpPr>
        <p:spPr>
          <a:xfrm>
            <a:off x="4355976" y="4665974"/>
            <a:ext cx="941085" cy="288032"/>
          </a:xfrm>
          <a:prstGeom prst="roundRect">
            <a:avLst/>
          </a:prstGeom>
          <a:solidFill>
            <a:schemeClr val="accent6">
              <a:lumMod val="60000"/>
              <a:lumOff val="40000"/>
              <a:alpha val="50000"/>
            </a:schemeClr>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Barcode</a:t>
            </a:r>
            <a:endParaRPr lang="zh-TW" altLang="en-US" sz="1000" dirty="0">
              <a:solidFill>
                <a:sysClr val="windowText" lastClr="000000"/>
              </a:solidFill>
              <a:latin typeface="Calibri"/>
              <a:ea typeface="微軟正黑體" pitchFamily="34" charset="-120"/>
              <a:cs typeface="Calibri"/>
            </a:endParaRPr>
          </a:p>
        </p:txBody>
      </p:sp>
      <p:sp>
        <p:nvSpPr>
          <p:cNvPr id="160" name="圓角矩形 53"/>
          <p:cNvSpPr/>
          <p:nvPr/>
        </p:nvSpPr>
        <p:spPr>
          <a:xfrm>
            <a:off x="5580112" y="4665974"/>
            <a:ext cx="869077" cy="288032"/>
          </a:xfrm>
          <a:prstGeom prst="roundRect">
            <a:avLst/>
          </a:prstGeom>
          <a:solidFill>
            <a:schemeClr val="accent6">
              <a:lumMod val="60000"/>
              <a:lumOff val="40000"/>
              <a:alpha val="50000"/>
            </a:schemeClr>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Rfid</a:t>
            </a:r>
            <a:endParaRPr lang="zh-TW" altLang="en-US" sz="1000" dirty="0">
              <a:solidFill>
                <a:sysClr val="windowText" lastClr="000000"/>
              </a:solidFill>
              <a:latin typeface="Calibri"/>
              <a:ea typeface="微軟正黑體" pitchFamily="34" charset="-120"/>
              <a:cs typeface="Calibri"/>
            </a:endParaRPr>
          </a:p>
        </p:txBody>
      </p:sp>
      <p:sp>
        <p:nvSpPr>
          <p:cNvPr id="161" name="圓角矩形 54"/>
          <p:cNvSpPr/>
          <p:nvPr/>
        </p:nvSpPr>
        <p:spPr>
          <a:xfrm>
            <a:off x="6588224" y="4665974"/>
            <a:ext cx="1080120" cy="288032"/>
          </a:xfrm>
          <a:prstGeom prst="roundRect">
            <a:avLst/>
          </a:prstGeom>
          <a:solidFill>
            <a:schemeClr val="accent6">
              <a:lumMod val="60000"/>
              <a:lumOff val="40000"/>
              <a:alpha val="50000"/>
            </a:schemeClr>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Multimedia</a:t>
            </a:r>
            <a:endParaRPr lang="zh-TW" altLang="en-US" sz="1000" dirty="0">
              <a:solidFill>
                <a:sysClr val="windowText" lastClr="000000"/>
              </a:solidFill>
              <a:latin typeface="Calibri"/>
              <a:ea typeface="微軟正黑體" pitchFamily="34" charset="-120"/>
              <a:cs typeface="Calibri"/>
            </a:endParaRPr>
          </a:p>
        </p:txBody>
      </p:sp>
      <p:sp>
        <p:nvSpPr>
          <p:cNvPr id="162" name="圓角矩形 48"/>
          <p:cNvSpPr/>
          <p:nvPr/>
        </p:nvSpPr>
        <p:spPr>
          <a:xfrm>
            <a:off x="5652120" y="3838576"/>
            <a:ext cx="1080120" cy="381000"/>
          </a:xfrm>
          <a:prstGeom prst="roundRect">
            <a:avLst/>
          </a:prstGeom>
          <a:solidFill>
            <a:schemeClr val="accent6">
              <a:lumMod val="60000"/>
              <a:lumOff val="40000"/>
              <a:alpha val="50000"/>
            </a:schemeClr>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1000" dirty="0">
                <a:solidFill>
                  <a:sysClr val="windowText" lastClr="000000"/>
                </a:solidFill>
                <a:latin typeface="Calibri"/>
                <a:ea typeface="微軟正黑體" pitchFamily="34" charset="-120"/>
                <a:cs typeface="Calibri"/>
              </a:rPr>
              <a:t>Collaborative Data Processing</a:t>
            </a:r>
            <a:endParaRPr lang="zh-TW" altLang="en-US" sz="1000" dirty="0">
              <a:solidFill>
                <a:sysClr val="windowText" lastClr="000000"/>
              </a:solidFill>
              <a:latin typeface="Calibri"/>
              <a:ea typeface="微軟正黑體" pitchFamily="34" charset="-120"/>
              <a:cs typeface="Calibri"/>
            </a:endParaRPr>
          </a:p>
        </p:txBody>
      </p:sp>
      <p:sp>
        <p:nvSpPr>
          <p:cNvPr id="163" name="圓角矩形 24"/>
          <p:cNvSpPr/>
          <p:nvPr/>
        </p:nvSpPr>
        <p:spPr>
          <a:xfrm>
            <a:off x="3707904" y="369887"/>
            <a:ext cx="772542" cy="339725"/>
          </a:xfrm>
          <a:prstGeom prst="roundRect">
            <a:avLst/>
          </a:prstGeom>
          <a:solidFill>
            <a:srgbClr val="CCFF33">
              <a:alpha val="50000"/>
            </a:srgbClr>
          </a:solidFill>
          <a:ln>
            <a:noFill/>
          </a:ln>
          <a:effectLst/>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TW" sz="1000" dirty="0">
                <a:solidFill>
                  <a:prstClr val="black"/>
                </a:solidFill>
                <a:latin typeface="Calibri"/>
                <a:ea typeface="微軟正黑體" pitchFamily="34" charset="-120"/>
                <a:cs typeface="Calibri"/>
              </a:rPr>
              <a:t>Hazard Mitigation</a:t>
            </a:r>
            <a:endParaRPr lang="zh-TW" altLang="en-US" sz="1000" dirty="0">
              <a:solidFill>
                <a:prstClr val="black"/>
              </a:solidFill>
              <a:latin typeface="Calibri"/>
              <a:ea typeface="微軟正黑體" pitchFamily="34" charset="-120"/>
              <a:cs typeface="Calibri"/>
            </a:endParaRPr>
          </a:p>
        </p:txBody>
      </p:sp>
      <p:sp>
        <p:nvSpPr>
          <p:cNvPr id="164" name="文字方塊 12"/>
          <p:cNvSpPr txBox="1">
            <a:spLocks noChangeArrowheads="1"/>
          </p:cNvSpPr>
          <p:nvPr/>
        </p:nvSpPr>
        <p:spPr bwMode="auto">
          <a:xfrm>
            <a:off x="2123728" y="1708448"/>
            <a:ext cx="606425" cy="145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kumimoji="1" sz="2400" b="1">
                <a:solidFill>
                  <a:srgbClr val="CC3300"/>
                </a:solidFill>
                <a:latin typeface="Arial" charset="0"/>
                <a:ea typeface="標楷體" charset="0"/>
                <a:cs typeface="標楷體" charset="0"/>
              </a:defRPr>
            </a:lvl1pPr>
            <a:lvl2pPr marL="742950" indent="-285750" eaLnBrk="0" hangingPunct="0">
              <a:defRPr kumimoji="1" sz="2400" b="1">
                <a:solidFill>
                  <a:srgbClr val="CC3300"/>
                </a:solidFill>
                <a:latin typeface="Arial" charset="0"/>
                <a:ea typeface="標楷體" charset="0"/>
                <a:cs typeface="標楷體" charset="0"/>
              </a:defRPr>
            </a:lvl2pPr>
            <a:lvl3pPr marL="1143000" indent="-228600" eaLnBrk="0" hangingPunct="0">
              <a:defRPr kumimoji="1" sz="2400" b="1">
                <a:solidFill>
                  <a:srgbClr val="CC3300"/>
                </a:solidFill>
                <a:latin typeface="Arial" charset="0"/>
                <a:ea typeface="標楷體" charset="0"/>
                <a:cs typeface="標楷體" charset="0"/>
              </a:defRPr>
            </a:lvl3pPr>
            <a:lvl4pPr marL="1600200" indent="-228600" eaLnBrk="0" hangingPunct="0">
              <a:defRPr kumimoji="1" sz="2400" b="1">
                <a:solidFill>
                  <a:srgbClr val="CC3300"/>
                </a:solidFill>
                <a:latin typeface="Arial" charset="0"/>
                <a:ea typeface="標楷體" charset="0"/>
                <a:cs typeface="標楷體" charset="0"/>
              </a:defRPr>
            </a:lvl4pPr>
            <a:lvl5pPr marL="2057400" indent="-228600" eaLnBrk="0" hangingPunct="0">
              <a:defRPr kumimoji="1" sz="2400" b="1">
                <a:solidFill>
                  <a:srgbClr val="CC3300"/>
                </a:solidFill>
                <a:latin typeface="Arial" charset="0"/>
                <a:ea typeface="標楷體" charset="0"/>
                <a:cs typeface="標楷體" charset="0"/>
              </a:defRPr>
            </a:lvl5pPr>
            <a:lvl6pPr marL="25146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6pPr>
            <a:lvl7pPr marL="29718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7pPr>
            <a:lvl8pPr marL="34290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8pPr>
            <a:lvl9pPr marL="38862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9pPr>
          </a:lstStyle>
          <a:p>
            <a:pPr algn="ctr" eaLnBrk="1" hangingPunct="1">
              <a:lnSpc>
                <a:spcPts val="1600"/>
              </a:lnSpc>
            </a:pPr>
            <a:r>
              <a:rPr lang="id-ID" altLang="zh-TW" sz="1800" dirty="0">
                <a:solidFill>
                  <a:srgbClr val="215968"/>
                </a:solidFill>
                <a:latin typeface="Calibri" charset="0"/>
                <a:cs typeface="Calibri" charset="0"/>
              </a:rPr>
              <a:t>Network</a:t>
            </a:r>
            <a:endParaRPr lang="en-US" altLang="zh-TW" sz="1800" dirty="0">
              <a:solidFill>
                <a:srgbClr val="215968"/>
              </a:solidFill>
              <a:latin typeface="Calibri" charset="0"/>
              <a:cs typeface="Calibri" charset="0"/>
            </a:endParaRPr>
          </a:p>
          <a:p>
            <a:pPr algn="ctr" eaLnBrk="1" hangingPunct="1">
              <a:lnSpc>
                <a:spcPts val="1600"/>
              </a:lnSpc>
            </a:pPr>
            <a:r>
              <a:rPr lang="en-US" altLang="zh-TW" sz="1800" dirty="0">
                <a:solidFill>
                  <a:srgbClr val="215968"/>
                </a:solidFill>
                <a:latin typeface="Calibri" charset="0"/>
                <a:cs typeface="Calibri" charset="0"/>
              </a:rPr>
              <a:t>Layer</a:t>
            </a:r>
          </a:p>
        </p:txBody>
      </p:sp>
      <p:sp>
        <p:nvSpPr>
          <p:cNvPr id="165" name="文字方塊 12"/>
          <p:cNvSpPr txBox="1">
            <a:spLocks noChangeArrowheads="1"/>
          </p:cNvSpPr>
          <p:nvPr/>
        </p:nvSpPr>
        <p:spPr bwMode="auto">
          <a:xfrm>
            <a:off x="2176765" y="3463926"/>
            <a:ext cx="595035" cy="168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kumimoji="1" sz="2400" b="1">
                <a:solidFill>
                  <a:srgbClr val="CC3300"/>
                </a:solidFill>
                <a:latin typeface="Arial" charset="0"/>
                <a:ea typeface="標楷體" charset="0"/>
                <a:cs typeface="標楷體" charset="0"/>
              </a:defRPr>
            </a:lvl1pPr>
            <a:lvl2pPr marL="742950" indent="-285750" eaLnBrk="0" hangingPunct="0">
              <a:defRPr kumimoji="1" sz="2400" b="1">
                <a:solidFill>
                  <a:srgbClr val="CC3300"/>
                </a:solidFill>
                <a:latin typeface="Arial" charset="0"/>
                <a:ea typeface="標楷體" charset="0"/>
                <a:cs typeface="標楷體" charset="0"/>
              </a:defRPr>
            </a:lvl2pPr>
            <a:lvl3pPr marL="1143000" indent="-228600" eaLnBrk="0" hangingPunct="0">
              <a:defRPr kumimoji="1" sz="2400" b="1">
                <a:solidFill>
                  <a:srgbClr val="CC3300"/>
                </a:solidFill>
                <a:latin typeface="Arial" charset="0"/>
                <a:ea typeface="標楷體" charset="0"/>
                <a:cs typeface="標楷體" charset="0"/>
              </a:defRPr>
            </a:lvl3pPr>
            <a:lvl4pPr marL="1600200" indent="-228600" eaLnBrk="0" hangingPunct="0">
              <a:defRPr kumimoji="1" sz="2400" b="1">
                <a:solidFill>
                  <a:srgbClr val="CC3300"/>
                </a:solidFill>
                <a:latin typeface="Arial" charset="0"/>
                <a:ea typeface="標楷體" charset="0"/>
                <a:cs typeface="標楷體" charset="0"/>
              </a:defRPr>
            </a:lvl4pPr>
            <a:lvl5pPr marL="2057400" indent="-228600" eaLnBrk="0" hangingPunct="0">
              <a:defRPr kumimoji="1" sz="2400" b="1">
                <a:solidFill>
                  <a:srgbClr val="CC3300"/>
                </a:solidFill>
                <a:latin typeface="Arial" charset="0"/>
                <a:ea typeface="標楷體" charset="0"/>
                <a:cs typeface="標楷體" charset="0"/>
              </a:defRPr>
            </a:lvl5pPr>
            <a:lvl6pPr marL="25146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6pPr>
            <a:lvl7pPr marL="29718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7pPr>
            <a:lvl8pPr marL="34290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8pPr>
            <a:lvl9pPr marL="38862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9pPr>
          </a:lstStyle>
          <a:p>
            <a:pPr algn="ctr" eaLnBrk="1" hangingPunct="1">
              <a:lnSpc>
                <a:spcPts val="1600"/>
              </a:lnSpc>
            </a:pPr>
            <a:r>
              <a:rPr lang="id-ID" altLang="zh-TW" sz="1800" dirty="0">
                <a:solidFill>
                  <a:srgbClr val="984807"/>
                </a:solidFill>
                <a:latin typeface="Calibri" charset="0"/>
                <a:cs typeface="Calibri" charset="0"/>
              </a:rPr>
              <a:t>Sensing</a:t>
            </a:r>
            <a:endParaRPr lang="en-US" altLang="zh-TW" sz="1800" dirty="0">
              <a:solidFill>
                <a:srgbClr val="984807"/>
              </a:solidFill>
              <a:latin typeface="Calibri" charset="0"/>
              <a:cs typeface="Calibri" charset="0"/>
            </a:endParaRPr>
          </a:p>
          <a:p>
            <a:pPr algn="ctr" eaLnBrk="1" hangingPunct="1">
              <a:lnSpc>
                <a:spcPts val="1600"/>
              </a:lnSpc>
            </a:pPr>
            <a:r>
              <a:rPr lang="en-US" altLang="zh-TW" sz="1800" dirty="0">
                <a:solidFill>
                  <a:srgbClr val="984807"/>
                </a:solidFill>
                <a:latin typeface="Calibri" charset="0"/>
                <a:cs typeface="Calibri" charset="0"/>
              </a:rPr>
              <a:t>Layer</a:t>
            </a:r>
          </a:p>
        </p:txBody>
      </p:sp>
      <p:sp>
        <p:nvSpPr>
          <p:cNvPr id="166" name="圓角矩形 5"/>
          <p:cNvSpPr/>
          <p:nvPr/>
        </p:nvSpPr>
        <p:spPr>
          <a:xfrm>
            <a:off x="7956376" y="1744663"/>
            <a:ext cx="1057449" cy="576263"/>
          </a:xfrm>
          <a:prstGeom prst="roundRect">
            <a:avLst>
              <a:gd name="adj" fmla="val 9284"/>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latin typeface="Calibri"/>
                <a:ea typeface="微軟正黑體" pitchFamily="34" charset="-120"/>
                <a:cs typeface="Calibri"/>
              </a:rPr>
              <a:t>Security Technology</a:t>
            </a:r>
            <a:endParaRPr lang="zh-TW" altLang="en-US" sz="1400" dirty="0">
              <a:solidFill>
                <a:prstClr val="black"/>
              </a:solidFill>
              <a:latin typeface="Calibri"/>
              <a:ea typeface="微軟正黑體" pitchFamily="34" charset="-120"/>
              <a:cs typeface="Calibri"/>
            </a:endParaRPr>
          </a:p>
        </p:txBody>
      </p:sp>
      <p:sp>
        <p:nvSpPr>
          <p:cNvPr id="167" name="圓角矩形 5"/>
          <p:cNvSpPr/>
          <p:nvPr/>
        </p:nvSpPr>
        <p:spPr>
          <a:xfrm>
            <a:off x="7848872" y="2860576"/>
            <a:ext cx="1259632" cy="576262"/>
          </a:xfrm>
          <a:prstGeom prst="roundRect">
            <a:avLst>
              <a:gd name="adj" fmla="val 9284"/>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latin typeface="Calibri"/>
                <a:ea typeface="微軟正黑體" pitchFamily="34" charset="-120"/>
                <a:cs typeface="Calibri"/>
              </a:rPr>
              <a:t>QoS</a:t>
            </a:r>
          </a:p>
          <a:p>
            <a:pPr algn="ctr">
              <a:defRPr/>
            </a:pPr>
            <a:r>
              <a:rPr lang="en-US" altLang="zh-TW" sz="1400" dirty="0">
                <a:solidFill>
                  <a:prstClr val="black"/>
                </a:solidFill>
                <a:latin typeface="Calibri"/>
                <a:ea typeface="微軟正黑體" pitchFamily="34" charset="-120"/>
                <a:cs typeface="Calibri"/>
              </a:rPr>
              <a:t>Management</a:t>
            </a:r>
            <a:endParaRPr lang="zh-TW" altLang="en-US" sz="1400" dirty="0">
              <a:solidFill>
                <a:prstClr val="black"/>
              </a:solidFill>
              <a:latin typeface="Calibri"/>
              <a:ea typeface="微軟正黑體" pitchFamily="34" charset="-120"/>
              <a:cs typeface="Calibri"/>
            </a:endParaRPr>
          </a:p>
        </p:txBody>
      </p:sp>
      <p:sp>
        <p:nvSpPr>
          <p:cNvPr id="168" name="圓角矩形 5"/>
          <p:cNvSpPr/>
          <p:nvPr/>
        </p:nvSpPr>
        <p:spPr>
          <a:xfrm>
            <a:off x="7828681" y="3868688"/>
            <a:ext cx="1207815" cy="576262"/>
          </a:xfrm>
          <a:prstGeom prst="roundRect">
            <a:avLst>
              <a:gd name="adj" fmla="val 9284"/>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latin typeface="Calibri"/>
                <a:ea typeface="微軟正黑體" pitchFamily="34" charset="-120"/>
                <a:cs typeface="Calibri"/>
              </a:rPr>
              <a:t>Network Management</a:t>
            </a:r>
          </a:p>
        </p:txBody>
      </p:sp>
      <p:sp>
        <p:nvSpPr>
          <p:cNvPr id="169" name="文字方塊 12"/>
          <p:cNvSpPr txBox="1">
            <a:spLocks noChangeArrowheads="1"/>
          </p:cNvSpPr>
          <p:nvPr/>
        </p:nvSpPr>
        <p:spPr bwMode="auto">
          <a:xfrm rot="16200000">
            <a:off x="8117026" y="-459580"/>
            <a:ext cx="595035" cy="145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kumimoji="1" sz="2400" b="1">
                <a:solidFill>
                  <a:srgbClr val="CC3300"/>
                </a:solidFill>
                <a:latin typeface="Arial" charset="0"/>
                <a:ea typeface="標楷體" charset="0"/>
                <a:cs typeface="標楷體" charset="0"/>
              </a:defRPr>
            </a:lvl1pPr>
            <a:lvl2pPr marL="742950" indent="-285750" eaLnBrk="0" hangingPunct="0">
              <a:defRPr kumimoji="1" sz="2400" b="1">
                <a:solidFill>
                  <a:srgbClr val="CC3300"/>
                </a:solidFill>
                <a:latin typeface="Arial" charset="0"/>
                <a:ea typeface="標楷體" charset="0"/>
                <a:cs typeface="標楷體" charset="0"/>
              </a:defRPr>
            </a:lvl2pPr>
            <a:lvl3pPr marL="1143000" indent="-228600" eaLnBrk="0" hangingPunct="0">
              <a:defRPr kumimoji="1" sz="2400" b="1">
                <a:solidFill>
                  <a:srgbClr val="CC3300"/>
                </a:solidFill>
                <a:latin typeface="Arial" charset="0"/>
                <a:ea typeface="標楷體" charset="0"/>
                <a:cs typeface="標楷體" charset="0"/>
              </a:defRPr>
            </a:lvl3pPr>
            <a:lvl4pPr marL="1600200" indent="-228600" eaLnBrk="0" hangingPunct="0">
              <a:defRPr kumimoji="1" sz="2400" b="1">
                <a:solidFill>
                  <a:srgbClr val="CC3300"/>
                </a:solidFill>
                <a:latin typeface="Arial" charset="0"/>
                <a:ea typeface="標楷體" charset="0"/>
                <a:cs typeface="標楷體" charset="0"/>
              </a:defRPr>
            </a:lvl4pPr>
            <a:lvl5pPr marL="2057400" indent="-228600" eaLnBrk="0" hangingPunct="0">
              <a:defRPr kumimoji="1" sz="2400" b="1">
                <a:solidFill>
                  <a:srgbClr val="CC3300"/>
                </a:solidFill>
                <a:latin typeface="Arial" charset="0"/>
                <a:ea typeface="標楷體" charset="0"/>
                <a:cs typeface="標楷體" charset="0"/>
              </a:defRPr>
            </a:lvl5pPr>
            <a:lvl6pPr marL="25146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6pPr>
            <a:lvl7pPr marL="29718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7pPr>
            <a:lvl8pPr marL="34290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8pPr>
            <a:lvl9pPr marL="3886200" indent="-228600" eaLnBrk="0" fontAlgn="base" hangingPunct="0">
              <a:lnSpc>
                <a:spcPct val="90000"/>
              </a:lnSpc>
              <a:spcBef>
                <a:spcPct val="0"/>
              </a:spcBef>
              <a:spcAft>
                <a:spcPct val="0"/>
              </a:spcAft>
              <a:defRPr kumimoji="1" sz="2400" b="1">
                <a:solidFill>
                  <a:srgbClr val="CC3300"/>
                </a:solidFill>
                <a:latin typeface="Arial" charset="0"/>
                <a:ea typeface="標楷體" charset="0"/>
                <a:cs typeface="標楷體" charset="0"/>
              </a:defRPr>
            </a:lvl9pPr>
          </a:lstStyle>
          <a:p>
            <a:pPr algn="ctr" eaLnBrk="1" hangingPunct="1">
              <a:lnSpc>
                <a:spcPts val="1600"/>
              </a:lnSpc>
            </a:pPr>
            <a:r>
              <a:rPr lang="id-ID" altLang="zh-TW" sz="1800" dirty="0">
                <a:solidFill>
                  <a:srgbClr val="215968"/>
                </a:solidFill>
                <a:latin typeface="Calibri" charset="0"/>
                <a:cs typeface="Calibri" charset="0"/>
              </a:rPr>
              <a:t>Common Technology</a:t>
            </a:r>
            <a:endParaRPr lang="en-US" altLang="zh-TW" sz="1800" dirty="0">
              <a:solidFill>
                <a:srgbClr val="215968"/>
              </a:solidFill>
              <a:latin typeface="Calibri" charset="0"/>
              <a:cs typeface="Calibri" charset="0"/>
            </a:endParaRPr>
          </a:p>
        </p:txBody>
      </p:sp>
      <p:grpSp>
        <p:nvGrpSpPr>
          <p:cNvPr id="2" name="Group 1"/>
          <p:cNvGrpSpPr/>
          <p:nvPr/>
        </p:nvGrpSpPr>
        <p:grpSpPr>
          <a:xfrm>
            <a:off x="2021017" y="0"/>
            <a:ext cx="7122983" cy="1440160"/>
            <a:chOff x="-337841" y="981252"/>
            <a:chExt cx="9494380" cy="1919624"/>
          </a:xfrm>
        </p:grpSpPr>
        <p:grpSp>
          <p:nvGrpSpPr>
            <p:cNvPr id="55" name="Group 54"/>
            <p:cNvGrpSpPr/>
            <p:nvPr/>
          </p:nvGrpSpPr>
          <p:grpSpPr>
            <a:xfrm>
              <a:off x="3923928" y="997277"/>
              <a:ext cx="792088" cy="895226"/>
              <a:chOff x="886281" y="1941714"/>
              <a:chExt cx="1219200" cy="1377950"/>
            </a:xfrm>
          </p:grpSpPr>
          <p:pic>
            <p:nvPicPr>
              <p:cNvPr id="58" name="Picture 2" descr="C:\Users\Satriya Dinata\Desktop\monotone_earth_world_americ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281" y="2100465"/>
                <a:ext cx="1219200" cy="12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6" descr="C:\Users\Satriya Dinata\Desktop\hr_womenatibm_smarter_planet_overview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544" y="1941714"/>
                <a:ext cx="836612" cy="41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p:nvPr/>
          </p:nvGrpSpPr>
          <p:grpSpPr>
            <a:xfrm>
              <a:off x="2814344" y="1026726"/>
              <a:ext cx="701864" cy="865778"/>
              <a:chOff x="3075120" y="1472871"/>
              <a:chExt cx="1277938" cy="1576389"/>
            </a:xfrm>
          </p:grpSpPr>
          <p:pic>
            <p:nvPicPr>
              <p:cNvPr id="62" name="Picture 13" descr="C:\Users\Satriya Dinata\Desktop\Gothamis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75120" y="1771322"/>
                <a:ext cx="1277938"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6" descr="C:\Users\Satriya Dinata\Desktop\hr_womenatibm_smarter_planet_overview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6258" y="1472871"/>
                <a:ext cx="8366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p:cNvGrpSpPr/>
            <p:nvPr/>
          </p:nvGrpSpPr>
          <p:grpSpPr>
            <a:xfrm>
              <a:off x="6012160" y="1045431"/>
              <a:ext cx="896448" cy="943053"/>
              <a:chOff x="4993144" y="1791342"/>
              <a:chExt cx="1390650" cy="1462948"/>
            </a:xfrm>
          </p:grpSpPr>
          <p:pic>
            <p:nvPicPr>
              <p:cNvPr id="65" name="Picture 4" descr="C:\Users\Satriya Dinata\Desktop\Renewabl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93144" y="1860465"/>
                <a:ext cx="139065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6" descr="C:\Users\Satriya Dinata\Desktop\hr_womenatibm_smarter_planet_overview_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8081" y="1791342"/>
                <a:ext cx="83661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p:nvPr/>
          </p:nvGrpSpPr>
          <p:grpSpPr>
            <a:xfrm>
              <a:off x="5076056" y="981252"/>
              <a:ext cx="654401" cy="815270"/>
              <a:chOff x="6882269" y="1846267"/>
              <a:chExt cx="1046162" cy="1303338"/>
            </a:xfrm>
          </p:grpSpPr>
          <p:pic>
            <p:nvPicPr>
              <p:cNvPr id="68" name="Picture 5" descr="C:\Users\Satriya Dinata\Desktop\train_transportati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2269" y="2103442"/>
                <a:ext cx="1046162"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6" descr="C:\Users\Satriya Dinata\Desktop\hr_womenatibm_smarter_planet_overview_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80695" y="1846267"/>
                <a:ext cx="836613"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1043608" y="1556792"/>
              <a:ext cx="529620" cy="720080"/>
              <a:chOff x="1018044" y="4077408"/>
              <a:chExt cx="1017587" cy="1257300"/>
            </a:xfrm>
          </p:grpSpPr>
          <p:pic>
            <p:nvPicPr>
              <p:cNvPr id="71" name="Picture 12" descr="C:\Users\Satriya Dinata\Desktop\City-Hotel-ic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8044" y="4469521"/>
                <a:ext cx="10175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6" descr="C:\Users\Satriya Dinata\Desktop\hr_womenatibm_smarter_planet_overview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18056" y="4077408"/>
                <a:ext cx="8366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 name="Group 72"/>
            <p:cNvGrpSpPr/>
            <p:nvPr/>
          </p:nvGrpSpPr>
          <p:grpSpPr>
            <a:xfrm>
              <a:off x="1835696" y="1124744"/>
              <a:ext cx="677695" cy="702532"/>
              <a:chOff x="3140531" y="4458408"/>
              <a:chExt cx="1212850" cy="1257300"/>
            </a:xfrm>
          </p:grpSpPr>
          <p:pic>
            <p:nvPicPr>
              <p:cNvPr id="74" name="Picture 8" descr="C:\Users\Satriya Dinata\Desktop\Industry-Factory-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40531" y="4782258"/>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C:\Users\Satriya Dinata\Desktop\hr_womenatibm_smarter_planet_overview_ic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16769" y="4458408"/>
                <a:ext cx="8366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p:cNvGrpSpPr/>
            <p:nvPr/>
          </p:nvGrpSpPr>
          <p:grpSpPr>
            <a:xfrm>
              <a:off x="6948264" y="1124743"/>
              <a:ext cx="757869" cy="726117"/>
              <a:chOff x="4988381" y="4497567"/>
              <a:chExt cx="1360488" cy="1303488"/>
            </a:xfrm>
          </p:grpSpPr>
          <p:pic>
            <p:nvPicPr>
              <p:cNvPr id="77" name="Picture 9" descr="C:\Users\Satriya Dinata\Desktop\icon-working-with-health-care-providers.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3692"/>
              <a:stretch/>
            </p:blipFill>
            <p:spPr bwMode="auto">
              <a:xfrm>
                <a:off x="4988381" y="4626834"/>
                <a:ext cx="1360488" cy="117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6" descr="C:\Users\Satriya Dinata\Desktop\hr_womenatibm_smarter_planet_overview_ic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32856" y="4497567"/>
                <a:ext cx="8366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 name="Group 78"/>
            <p:cNvGrpSpPr/>
            <p:nvPr/>
          </p:nvGrpSpPr>
          <p:grpSpPr>
            <a:xfrm>
              <a:off x="7956376" y="1479518"/>
              <a:ext cx="576064" cy="725346"/>
              <a:chOff x="7205523" y="4212742"/>
              <a:chExt cx="998538" cy="1257300"/>
            </a:xfrm>
          </p:grpSpPr>
          <p:pic>
            <p:nvPicPr>
              <p:cNvPr id="80" name="Picture 10" descr="C:\Users\Satriya Dinata\Desktop\home_large_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5523" y="4525478"/>
                <a:ext cx="998538" cy="94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C:\Users\Satriya Dinata\Desktop\hr_womenatibm_smarter_planet_overview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84898" y="4212742"/>
                <a:ext cx="8366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Rectangle 56"/>
            <p:cNvSpPr/>
            <p:nvPr/>
          </p:nvSpPr>
          <p:spPr>
            <a:xfrm>
              <a:off x="-337841" y="1495794"/>
              <a:ext cx="9494380" cy="1405082"/>
            </a:xfrm>
            <a:prstGeom prst="rect">
              <a:avLst/>
            </a:prstGeom>
            <a:solidFill>
              <a:srgbClr val="7F7F7F">
                <a:alpha val="50000"/>
              </a:srgbClr>
            </a:solidFill>
          </p:spPr>
          <p:txBody>
            <a:bodyPr wrap="square">
              <a:spAutoFit/>
            </a:bodyPr>
            <a:lstStyle/>
            <a:p>
              <a:pPr marL="514487" algn="ctr">
                <a:tabLst>
                  <a:tab pos="6564475" algn="r"/>
                </a:tabLst>
              </a:pPr>
              <a:endParaRPr lang="en-US" sz="1050" smtClean="0">
                <a:solidFill>
                  <a:schemeClr val="bg1"/>
                </a:solidFill>
                <a:latin typeface="Calibri"/>
                <a:cs typeface="Calibri"/>
              </a:endParaRPr>
            </a:p>
            <a:p>
              <a:pPr marL="253671" algn="ctr">
                <a:tabLst>
                  <a:tab pos="6564475" algn="r"/>
                </a:tabLst>
              </a:pPr>
              <a:r>
                <a:rPr lang="en-US" altLang="zh-TW" sz="3200" b="1" dirty="0" smtClean="0">
                  <a:solidFill>
                    <a:schemeClr val="bg1"/>
                  </a:solidFill>
                  <a:latin typeface="Arial" panose="020B0604020202020204" pitchFamily="34" charset="0"/>
                  <a:ea typeface="微軟正黑體" pitchFamily="34" charset="-120"/>
                  <a:cs typeface="Arial" panose="020B0604020202020204" pitchFamily="34" charset="0"/>
                </a:rPr>
                <a:t>SERVICE</a:t>
              </a:r>
            </a:p>
            <a:p>
              <a:pPr marL="253671" algn="ctr">
                <a:tabLst>
                  <a:tab pos="6564475" algn="r"/>
                </a:tabLst>
              </a:pPr>
              <a:r>
                <a:rPr lang="en-US" altLang="zh-TW" sz="2000" i="1" dirty="0" smtClean="0">
                  <a:solidFill>
                    <a:schemeClr val="bg1"/>
                  </a:solidFill>
                  <a:latin typeface="Calibri"/>
                  <a:cs typeface="Calibri"/>
                </a:rPr>
                <a:t>Intelligently </a:t>
              </a:r>
              <a:endParaRPr lang="en-US" altLang="zh-TW" sz="20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sp>
        <p:nvSpPr>
          <p:cNvPr id="53" name="Rectangle 52"/>
          <p:cNvSpPr/>
          <p:nvPr/>
        </p:nvSpPr>
        <p:spPr>
          <a:xfrm>
            <a:off x="2021017" y="1852464"/>
            <a:ext cx="7122983" cy="1054135"/>
          </a:xfrm>
          <a:prstGeom prst="rect">
            <a:avLst/>
          </a:prstGeom>
          <a:solidFill>
            <a:srgbClr val="7F7F7F">
              <a:alpha val="50000"/>
            </a:srgbClr>
          </a:solidFill>
        </p:spPr>
        <p:txBody>
          <a:bodyPr wrap="square">
            <a:spAutoFit/>
          </a:bodyPr>
          <a:lstStyle/>
          <a:p>
            <a:pPr marL="514487" algn="ctr">
              <a:tabLst>
                <a:tab pos="6564475" algn="r"/>
              </a:tabLst>
            </a:pPr>
            <a:endParaRPr lang="en-US" sz="1050" dirty="0">
              <a:solidFill>
                <a:schemeClr val="bg1"/>
              </a:solidFill>
              <a:latin typeface="Calibri"/>
              <a:cs typeface="Calibri"/>
            </a:endParaRPr>
          </a:p>
          <a:p>
            <a:pPr marL="253671" algn="ctr">
              <a:tabLst>
                <a:tab pos="6564475" algn="r"/>
              </a:tabLst>
            </a:pPr>
            <a:r>
              <a:rPr lang="en-US" altLang="zh-TW" sz="3200" b="1" dirty="0" smtClean="0">
                <a:solidFill>
                  <a:schemeClr val="bg1"/>
                </a:solidFill>
                <a:latin typeface="Arial" panose="020B0604020202020204" pitchFamily="34" charset="0"/>
                <a:ea typeface="微軟正黑體" pitchFamily="34" charset="-120"/>
                <a:cs typeface="Arial" panose="020B0604020202020204" pitchFamily="34" charset="0"/>
              </a:rPr>
              <a:t>CONNECT</a:t>
            </a:r>
          </a:p>
          <a:p>
            <a:pPr marL="253671" algn="ctr">
              <a:tabLst>
                <a:tab pos="6564475" algn="r"/>
              </a:tabLst>
            </a:pPr>
            <a:r>
              <a:rPr lang="en-US" altLang="zh-TW" sz="2000" i="1" dirty="0" smtClean="0">
                <a:solidFill>
                  <a:schemeClr val="bg1"/>
                </a:solidFill>
                <a:latin typeface="Calibri" pitchFamily="34" charset="0"/>
                <a:ea typeface="微軟正黑體" pitchFamily="34" charset="-120"/>
                <a:cs typeface="Arial" panose="020B0604020202020204" pitchFamily="34" charset="0"/>
              </a:rPr>
              <a:t>Anytime</a:t>
            </a: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 </a:t>
            </a:r>
            <a:endParaRPr lang="en-US" sz="1800" i="1" dirty="0">
              <a:solidFill>
                <a:schemeClr val="bg1"/>
              </a:solidFill>
              <a:latin typeface="Calibri"/>
              <a:cs typeface="Calibri"/>
            </a:endParaRPr>
          </a:p>
        </p:txBody>
      </p:sp>
      <p:sp>
        <p:nvSpPr>
          <p:cNvPr id="56" name="Rectangle 55"/>
          <p:cNvSpPr/>
          <p:nvPr/>
        </p:nvSpPr>
        <p:spPr>
          <a:xfrm>
            <a:off x="2030889" y="3868688"/>
            <a:ext cx="7113111" cy="1054135"/>
          </a:xfrm>
          <a:prstGeom prst="rect">
            <a:avLst/>
          </a:prstGeom>
          <a:solidFill>
            <a:schemeClr val="bg1">
              <a:lumMod val="50000"/>
              <a:alpha val="50000"/>
            </a:schemeClr>
          </a:solidFill>
        </p:spPr>
        <p:txBody>
          <a:bodyPr wrap="square">
            <a:spAutoFit/>
          </a:bodyPr>
          <a:lstStyle/>
          <a:p>
            <a:pPr marL="514487" algn="ctr">
              <a:tabLst>
                <a:tab pos="6564475" algn="r"/>
              </a:tabLst>
            </a:pPr>
            <a:endParaRPr lang="en-US" sz="1050" dirty="0">
              <a:solidFill>
                <a:schemeClr val="bg1"/>
              </a:solidFill>
              <a:latin typeface="Calibri"/>
              <a:cs typeface="Calibri"/>
            </a:endParaRPr>
          </a:p>
          <a:p>
            <a:pPr marL="253671" algn="ctr">
              <a:tabLst>
                <a:tab pos="6564475" algn="r"/>
              </a:tabLst>
            </a:pPr>
            <a:r>
              <a:rPr lang="en-US" altLang="zh-TW" sz="3200" b="1" dirty="0" smtClean="0">
                <a:solidFill>
                  <a:schemeClr val="bg1"/>
                </a:solidFill>
                <a:latin typeface="Arial" panose="020B0604020202020204" pitchFamily="34" charset="0"/>
                <a:ea typeface="微軟正黑體" pitchFamily="34" charset="-120"/>
                <a:cs typeface="Arial" panose="020B0604020202020204" pitchFamily="34" charset="0"/>
              </a:rPr>
              <a:t>SENSE</a:t>
            </a:r>
          </a:p>
          <a:p>
            <a:pPr marL="253671" algn="ctr">
              <a:tabLst>
                <a:tab pos="6564475" algn="r"/>
              </a:tabLst>
            </a:pPr>
            <a:r>
              <a:rPr lang="en-US" altLang="zh-TW" sz="2000" i="1" dirty="0" smtClean="0">
                <a:solidFill>
                  <a:schemeClr val="bg1"/>
                </a:solidFill>
                <a:latin typeface="Calibri" pitchFamily="34" charset="0"/>
                <a:ea typeface="微軟正黑體" pitchFamily="34" charset="-120"/>
                <a:cs typeface="Arial" panose="020B0604020202020204" pitchFamily="34" charset="0"/>
              </a:rPr>
              <a:t>Anywhere</a:t>
            </a:r>
            <a:r>
              <a:rPr lang="en-US" altLang="zh-TW" sz="2000" b="1" dirty="0" smtClean="0">
                <a:solidFill>
                  <a:schemeClr val="bg1"/>
                </a:solidFill>
                <a:latin typeface="Arial" panose="020B0604020202020204" pitchFamily="34" charset="0"/>
                <a:ea typeface="微軟正黑體" pitchFamily="34" charset="-120"/>
                <a:cs typeface="Arial" panose="020B0604020202020204" pitchFamily="34" charset="0"/>
              </a:rPr>
              <a:t> </a:t>
            </a:r>
          </a:p>
        </p:txBody>
      </p:sp>
    </p:spTree>
    <p:extLst>
      <p:ext uri="{BB962C8B-B14F-4D97-AF65-F5344CB8AC3E}">
        <p14:creationId xmlns:p14="http://schemas.microsoft.com/office/powerpoint/2010/main" val="602122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dissolve">
                                      <p:cBhvr>
                                        <p:cTn id="7" dur="500"/>
                                        <p:tgtEl>
                                          <p:spTgt spid="83"/>
                                        </p:tgtEl>
                                      </p:cBhvr>
                                    </p:animEffect>
                                  </p:childTnLst>
                                </p:cTn>
                              </p:par>
                            </p:childTnLst>
                          </p:cTn>
                        </p:par>
                        <p:par>
                          <p:cTn id="8" fill="hold">
                            <p:stCondLst>
                              <p:cond delay="500"/>
                            </p:stCondLst>
                            <p:childTnLst>
                              <p:par>
                                <p:cTn id="9" presetID="9" presetClass="entr" presetSubtype="0" fill="hold" grpId="0" nodeType="after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dissolve">
                                      <p:cBhvr>
                                        <p:cTn id="16" dur="1000"/>
                                        <p:tgtEl>
                                          <p:spTgt spid="56"/>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1000"/>
                                        <p:tgtEl>
                                          <p:spTgt spid="53"/>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3" grpId="0"/>
      <p:bldP spid="53" grpId="0"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040485"/>
            <a:ext cx="9180511" cy="410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AutoShape 7" descr="https://prod.drive-now-content.com/fileadmin/_migrated/pics/DriveNow-Logo-Positiv.jpg"/>
          <p:cNvSpPr>
            <a:spLocks noChangeAspect="1" noChangeArrowheads="1"/>
          </p:cNvSpPr>
          <p:nvPr/>
        </p:nvSpPr>
        <p:spPr bwMode="auto">
          <a:xfrm>
            <a:off x="1258659" y="-108380"/>
            <a:ext cx="228671" cy="2286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601" tIns="34301" rIns="68601" bIns="34301" numCol="1" anchor="t" anchorCtr="0" compatLnSpc="1">
            <a:prstTxWarp prst="textNoShape">
              <a:avLst/>
            </a:prstTxWarp>
          </a:bodyPr>
          <a:lstStyle/>
          <a:p>
            <a:endParaRPr lang="zh-TW" altLang="en-US" sz="121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263" y="4732784"/>
            <a:ext cx="116522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itle 1"/>
          <p:cNvSpPr txBox="1">
            <a:spLocks/>
          </p:cNvSpPr>
          <p:nvPr/>
        </p:nvSpPr>
        <p:spPr>
          <a:xfrm>
            <a:off x="467544" y="57523"/>
            <a:ext cx="8208912"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r"/>
            <a:r>
              <a:rPr lang="en-US" altLang="zh-TW" sz="2800" b="1" dirty="0" smtClean="0">
                <a:solidFill>
                  <a:srgbClr val="FFC000"/>
                </a:solidFill>
                <a:latin typeface="+mj-lt"/>
              </a:rPr>
              <a:t>IMPLICATIONS ON PRODUCTION AND SUPPLY CHAIN PROCESSES</a:t>
            </a:r>
            <a:endParaRPr lang="zh-TW" altLang="en-US" sz="2800" b="1" dirty="0">
              <a:solidFill>
                <a:srgbClr val="FFC000"/>
              </a:solidFill>
              <a:latin typeface="+mj-lt"/>
              <a:cs typeface="Arial" panose="020B0604020202020204" pitchFamily="34" charset="0"/>
            </a:endParaRPr>
          </a:p>
        </p:txBody>
      </p:sp>
      <p:sp>
        <p:nvSpPr>
          <p:cNvPr id="62" name="Rectangle 61"/>
          <p:cNvSpPr/>
          <p:nvPr/>
        </p:nvSpPr>
        <p:spPr>
          <a:xfrm>
            <a:off x="35496" y="4861992"/>
            <a:ext cx="2977097" cy="246221"/>
          </a:xfrm>
          <a:prstGeom prst="rect">
            <a:avLst/>
          </a:prstGeom>
        </p:spPr>
        <p:txBody>
          <a:bodyPr wrap="none">
            <a:spAutoFit/>
          </a:bodyPr>
          <a:lstStyle/>
          <a:p>
            <a:r>
              <a:rPr lang="en-US" sz="1000" i="1" dirty="0" smtClean="0"/>
              <a:t>Source</a:t>
            </a:r>
            <a:r>
              <a:rPr lang="en-US" sz="1000" i="1" dirty="0"/>
              <a:t>: </a:t>
            </a:r>
            <a:r>
              <a:rPr lang="en-US" sz="1000" i="1" dirty="0" err="1"/>
              <a:t>Fraunhofer</a:t>
            </a:r>
            <a:r>
              <a:rPr lang="en-US" sz="1000" i="1" dirty="0"/>
              <a:t> IPA, IFF </a:t>
            </a:r>
            <a:r>
              <a:rPr lang="en-US" sz="1000" i="1" dirty="0" err="1"/>
              <a:t>Universität</a:t>
            </a:r>
            <a:r>
              <a:rPr lang="en-US" sz="1000" i="1" dirty="0"/>
              <a:t> Stuttgart </a:t>
            </a:r>
          </a:p>
        </p:txBody>
      </p:sp>
      <p:grpSp>
        <p:nvGrpSpPr>
          <p:cNvPr id="63" name="群組 62"/>
          <p:cNvGrpSpPr/>
          <p:nvPr/>
        </p:nvGrpSpPr>
        <p:grpSpPr>
          <a:xfrm>
            <a:off x="5208955" y="2572544"/>
            <a:ext cx="947221" cy="1036887"/>
            <a:chOff x="5271892" y="3750980"/>
            <a:chExt cx="1224136" cy="1340016"/>
          </a:xfrm>
        </p:grpSpPr>
        <p:cxnSp>
          <p:nvCxnSpPr>
            <p:cNvPr id="64" name="直線單箭頭接點 63"/>
            <p:cNvCxnSpPr/>
            <p:nvPr/>
          </p:nvCxnSpPr>
          <p:spPr>
            <a:xfrm flipV="1">
              <a:off x="5305606" y="3750980"/>
              <a:ext cx="913507" cy="612069"/>
            </a:xfrm>
            <a:prstGeom prst="straightConnector1">
              <a:avLst/>
            </a:prstGeom>
            <a:noFill/>
            <a:ln w="889000" cap="rnd">
              <a:solidFill>
                <a:srgbClr val="E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直線單箭頭接點 64"/>
            <p:cNvCxnSpPr/>
            <p:nvPr/>
          </p:nvCxnSpPr>
          <p:spPr>
            <a:xfrm>
              <a:off x="5271892" y="4363049"/>
              <a:ext cx="1224136" cy="365182"/>
            </a:xfrm>
            <a:prstGeom prst="straightConnector1">
              <a:avLst/>
            </a:prstGeom>
            <a:noFill/>
            <a:ln w="889000" cap="rnd">
              <a:solidFill>
                <a:srgbClr val="E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直線單箭頭接點 65"/>
            <p:cNvCxnSpPr/>
            <p:nvPr/>
          </p:nvCxnSpPr>
          <p:spPr>
            <a:xfrm>
              <a:off x="5305606" y="4376059"/>
              <a:ext cx="138873" cy="714937"/>
            </a:xfrm>
            <a:prstGeom prst="straightConnector1">
              <a:avLst/>
            </a:prstGeom>
            <a:noFill/>
            <a:ln w="889000" cap="rnd">
              <a:solidFill>
                <a:srgbClr val="E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79" name="手繪多邊形 78"/>
          <p:cNvSpPr/>
          <p:nvPr/>
        </p:nvSpPr>
        <p:spPr>
          <a:xfrm>
            <a:off x="1619672" y="1852464"/>
            <a:ext cx="4919323" cy="2643053"/>
          </a:xfrm>
          <a:custGeom>
            <a:avLst/>
            <a:gdLst>
              <a:gd name="connsiteX0" fmla="*/ 4834810 w 4834810"/>
              <a:gd name="connsiteY0" fmla="*/ 2468955 h 2468955"/>
              <a:gd name="connsiteX1" fmla="*/ 1106871 w 4834810"/>
              <a:gd name="connsiteY1" fmla="*/ 2060992 h 2468955"/>
              <a:gd name="connsiteX2" fmla="*/ 164336 w 4834810"/>
              <a:gd name="connsiteY2" fmla="*/ 21177 h 2468955"/>
              <a:gd name="connsiteX3" fmla="*/ 3976680 w 4834810"/>
              <a:gd name="connsiteY3" fmla="*/ 1174727 h 2468955"/>
              <a:gd name="connsiteX0" fmla="*/ 4572609 w 4572609"/>
              <a:gd name="connsiteY0" fmla="*/ 2537575 h 2537607"/>
              <a:gd name="connsiteX1" fmla="*/ 844670 w 4572609"/>
              <a:gd name="connsiteY1" fmla="*/ 2129612 h 2537607"/>
              <a:gd name="connsiteX2" fmla="*/ 211624 w 4572609"/>
              <a:gd name="connsiteY2" fmla="*/ 19458 h 2537607"/>
              <a:gd name="connsiteX3" fmla="*/ 3714479 w 4572609"/>
              <a:gd name="connsiteY3" fmla="*/ 1243347 h 2537607"/>
              <a:gd name="connsiteX0" fmla="*/ 4626544 w 4626544"/>
              <a:gd name="connsiteY0" fmla="*/ 2528264 h 2528296"/>
              <a:gd name="connsiteX1" fmla="*/ 898605 w 4626544"/>
              <a:gd name="connsiteY1" fmla="*/ 2120301 h 2528296"/>
              <a:gd name="connsiteX2" fmla="*/ 265559 w 4626544"/>
              <a:gd name="connsiteY2" fmla="*/ 10147 h 2528296"/>
              <a:gd name="connsiteX3" fmla="*/ 4499934 w 4626544"/>
              <a:gd name="connsiteY3" fmla="*/ 1430984 h 2528296"/>
              <a:gd name="connsiteX0" fmla="*/ 4626544 w 4626544"/>
              <a:gd name="connsiteY0" fmla="*/ 2530481 h 2530513"/>
              <a:gd name="connsiteX1" fmla="*/ 898605 w 4626544"/>
              <a:gd name="connsiteY1" fmla="*/ 2122518 h 2530513"/>
              <a:gd name="connsiteX2" fmla="*/ 265559 w 4626544"/>
              <a:gd name="connsiteY2" fmla="*/ 12364 h 2530513"/>
              <a:gd name="connsiteX3" fmla="*/ 4499934 w 4626544"/>
              <a:gd name="connsiteY3" fmla="*/ 1433201 h 2530513"/>
              <a:gd name="connsiteX0" fmla="*/ 4515971 w 4515971"/>
              <a:gd name="connsiteY0" fmla="*/ 2544341 h 2544395"/>
              <a:gd name="connsiteX1" fmla="*/ 788032 w 4515971"/>
              <a:gd name="connsiteY1" fmla="*/ 2136378 h 2544395"/>
              <a:gd name="connsiteX2" fmla="*/ 295663 w 4515971"/>
              <a:gd name="connsiteY2" fmla="*/ 12156 h 2544395"/>
              <a:gd name="connsiteX3" fmla="*/ 4389361 w 4515971"/>
              <a:gd name="connsiteY3" fmla="*/ 1447061 h 2544395"/>
              <a:gd name="connsiteX0" fmla="*/ 4479340 w 4479340"/>
              <a:gd name="connsiteY0" fmla="*/ 2538540 h 2538540"/>
              <a:gd name="connsiteX1" fmla="*/ 863942 w 4479340"/>
              <a:gd name="connsiteY1" fmla="*/ 1919562 h 2538540"/>
              <a:gd name="connsiteX2" fmla="*/ 259032 w 4479340"/>
              <a:gd name="connsiteY2" fmla="*/ 6355 h 2538540"/>
              <a:gd name="connsiteX3" fmla="*/ 4352730 w 4479340"/>
              <a:gd name="connsiteY3" fmla="*/ 1441260 h 2538540"/>
              <a:gd name="connsiteX0" fmla="*/ 5047190 w 5047190"/>
              <a:gd name="connsiteY0" fmla="*/ 2622947 h 2622947"/>
              <a:gd name="connsiteX1" fmla="*/ 883152 w 5047190"/>
              <a:gd name="connsiteY1" fmla="*/ 1919562 h 2622947"/>
              <a:gd name="connsiteX2" fmla="*/ 278242 w 5047190"/>
              <a:gd name="connsiteY2" fmla="*/ 6355 h 2622947"/>
              <a:gd name="connsiteX3" fmla="*/ 4371940 w 5047190"/>
              <a:gd name="connsiteY3" fmla="*/ 1441260 h 2622947"/>
              <a:gd name="connsiteX0" fmla="*/ 4996133 w 4996133"/>
              <a:gd name="connsiteY0" fmla="*/ 2636728 h 2636728"/>
              <a:gd name="connsiteX1" fmla="*/ 832095 w 4996133"/>
              <a:gd name="connsiteY1" fmla="*/ 1933343 h 2636728"/>
              <a:gd name="connsiteX2" fmla="*/ 227185 w 4996133"/>
              <a:gd name="connsiteY2" fmla="*/ 20136 h 2636728"/>
              <a:gd name="connsiteX3" fmla="*/ 3631566 w 4996133"/>
              <a:gd name="connsiteY3" fmla="*/ 1187755 h 2636728"/>
              <a:gd name="connsiteX0" fmla="*/ 4907300 w 4907300"/>
              <a:gd name="connsiteY0" fmla="*/ 2646384 h 2646384"/>
              <a:gd name="connsiteX1" fmla="*/ 1080887 w 4907300"/>
              <a:gd name="connsiteY1" fmla="*/ 2154014 h 2646384"/>
              <a:gd name="connsiteX2" fmla="*/ 138352 w 4907300"/>
              <a:gd name="connsiteY2" fmla="*/ 29792 h 2646384"/>
              <a:gd name="connsiteX3" fmla="*/ 3542733 w 4907300"/>
              <a:gd name="connsiteY3" fmla="*/ 1197411 h 2646384"/>
              <a:gd name="connsiteX0" fmla="*/ 4919323 w 4919323"/>
              <a:gd name="connsiteY0" fmla="*/ 2643053 h 2643053"/>
              <a:gd name="connsiteX1" fmla="*/ 1036639 w 4919323"/>
              <a:gd name="connsiteY1" fmla="*/ 2080345 h 2643053"/>
              <a:gd name="connsiteX2" fmla="*/ 150375 w 4919323"/>
              <a:gd name="connsiteY2" fmla="*/ 26461 h 2643053"/>
              <a:gd name="connsiteX3" fmla="*/ 3554756 w 4919323"/>
              <a:gd name="connsiteY3" fmla="*/ 1194080 h 2643053"/>
            </a:gdLst>
            <a:ahLst/>
            <a:cxnLst>
              <a:cxn ang="0">
                <a:pos x="connsiteX0" y="connsiteY0"/>
              </a:cxn>
              <a:cxn ang="0">
                <a:pos x="connsiteX1" y="connsiteY1"/>
              </a:cxn>
              <a:cxn ang="0">
                <a:pos x="connsiteX2" y="connsiteY2"/>
              </a:cxn>
              <a:cxn ang="0">
                <a:pos x="connsiteX3" y="connsiteY3"/>
              </a:cxn>
            </a:cxnLst>
            <a:rect l="l" t="t" r="r" b="b"/>
            <a:pathLst>
              <a:path w="4919323" h="2643053">
                <a:moveTo>
                  <a:pt x="4919323" y="2643053"/>
                </a:moveTo>
                <a:cubicBezTo>
                  <a:pt x="3444559" y="2643053"/>
                  <a:pt x="1831464" y="2516444"/>
                  <a:pt x="1036639" y="2080345"/>
                </a:cubicBezTo>
                <a:cubicBezTo>
                  <a:pt x="241814" y="1644246"/>
                  <a:pt x="-269311" y="174172"/>
                  <a:pt x="150375" y="26461"/>
                </a:cubicBezTo>
                <a:cubicBezTo>
                  <a:pt x="570061" y="-121250"/>
                  <a:pt x="1958073" y="360569"/>
                  <a:pt x="3554756" y="1194080"/>
                </a:cubicBezTo>
              </a:path>
            </a:pathLst>
          </a:custGeom>
          <a:noFill/>
          <a:ln w="889000" cap="rnd">
            <a:solidFill>
              <a:srgbClr val="E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單箭頭接點 79"/>
          <p:cNvCxnSpPr/>
          <p:nvPr/>
        </p:nvCxnSpPr>
        <p:spPr>
          <a:xfrm flipV="1">
            <a:off x="755576" y="1276400"/>
            <a:ext cx="0" cy="3528392"/>
          </a:xfrm>
          <a:prstGeom prst="straightConnector1">
            <a:avLst/>
          </a:prstGeom>
          <a:ln w="19050">
            <a:solidFill>
              <a:srgbClr val="0066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755576" y="4804792"/>
            <a:ext cx="6831767" cy="0"/>
          </a:xfrm>
          <a:prstGeom prst="straightConnector1">
            <a:avLst/>
          </a:prstGeom>
          <a:ln w="19050">
            <a:solidFill>
              <a:srgbClr val="0066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p:cNvSpPr txBox="1"/>
          <p:nvPr/>
        </p:nvSpPr>
        <p:spPr>
          <a:xfrm rot="16200000">
            <a:off x="-390342" y="1611066"/>
            <a:ext cx="1768615" cy="523220"/>
          </a:xfrm>
          <a:prstGeom prst="rect">
            <a:avLst/>
          </a:prstGeom>
          <a:noFill/>
        </p:spPr>
        <p:txBody>
          <a:bodyPr wrap="square" rtlCol="0">
            <a:spAutoFit/>
          </a:bodyPr>
          <a:lstStyle/>
          <a:p>
            <a:pPr algn="ctr"/>
            <a:r>
              <a:rPr lang="en-US" altLang="zh-TW" sz="1400" dirty="0" smtClean="0">
                <a:solidFill>
                  <a:srgbClr val="006666"/>
                </a:solidFill>
              </a:rPr>
              <a:t>Production </a:t>
            </a:r>
            <a:r>
              <a:rPr lang="en-US" altLang="zh-TW" sz="1400" smtClean="0">
                <a:solidFill>
                  <a:srgbClr val="006666"/>
                </a:solidFill>
              </a:rPr>
              <a:t>Volume per Variant</a:t>
            </a:r>
            <a:endParaRPr lang="zh-TW" altLang="en-US" sz="1400" dirty="0">
              <a:solidFill>
                <a:srgbClr val="006666"/>
              </a:solidFill>
            </a:endParaRPr>
          </a:p>
        </p:txBody>
      </p:sp>
      <p:sp>
        <p:nvSpPr>
          <p:cNvPr id="83" name="文字方塊 82"/>
          <p:cNvSpPr txBox="1"/>
          <p:nvPr/>
        </p:nvSpPr>
        <p:spPr>
          <a:xfrm>
            <a:off x="6456628" y="4780136"/>
            <a:ext cx="1263038" cy="307777"/>
          </a:xfrm>
          <a:prstGeom prst="rect">
            <a:avLst/>
          </a:prstGeom>
          <a:noFill/>
        </p:spPr>
        <p:txBody>
          <a:bodyPr wrap="none" rtlCol="0">
            <a:spAutoFit/>
          </a:bodyPr>
          <a:lstStyle/>
          <a:p>
            <a:r>
              <a:rPr lang="en-US" altLang="zh-TW" sz="1400" dirty="0" smtClean="0">
                <a:solidFill>
                  <a:srgbClr val="006666"/>
                </a:solidFill>
              </a:rPr>
              <a:t>No. of Variants</a:t>
            </a:r>
            <a:endParaRPr lang="zh-TW" altLang="en-US" sz="1400" dirty="0">
              <a:solidFill>
                <a:srgbClr val="006666"/>
              </a:solidFill>
            </a:endParaRPr>
          </a:p>
        </p:txBody>
      </p:sp>
      <p:sp>
        <p:nvSpPr>
          <p:cNvPr id="84" name="手繪多邊形 83"/>
          <p:cNvSpPr/>
          <p:nvPr/>
        </p:nvSpPr>
        <p:spPr>
          <a:xfrm>
            <a:off x="1594020" y="1867673"/>
            <a:ext cx="4919323" cy="2643053"/>
          </a:xfrm>
          <a:custGeom>
            <a:avLst/>
            <a:gdLst>
              <a:gd name="connsiteX0" fmla="*/ 4834810 w 4834810"/>
              <a:gd name="connsiteY0" fmla="*/ 2468955 h 2468955"/>
              <a:gd name="connsiteX1" fmla="*/ 1106871 w 4834810"/>
              <a:gd name="connsiteY1" fmla="*/ 2060992 h 2468955"/>
              <a:gd name="connsiteX2" fmla="*/ 164336 w 4834810"/>
              <a:gd name="connsiteY2" fmla="*/ 21177 h 2468955"/>
              <a:gd name="connsiteX3" fmla="*/ 3976680 w 4834810"/>
              <a:gd name="connsiteY3" fmla="*/ 1174727 h 2468955"/>
              <a:gd name="connsiteX0" fmla="*/ 4572609 w 4572609"/>
              <a:gd name="connsiteY0" fmla="*/ 2537575 h 2537607"/>
              <a:gd name="connsiteX1" fmla="*/ 844670 w 4572609"/>
              <a:gd name="connsiteY1" fmla="*/ 2129612 h 2537607"/>
              <a:gd name="connsiteX2" fmla="*/ 211624 w 4572609"/>
              <a:gd name="connsiteY2" fmla="*/ 19458 h 2537607"/>
              <a:gd name="connsiteX3" fmla="*/ 3714479 w 4572609"/>
              <a:gd name="connsiteY3" fmla="*/ 1243347 h 2537607"/>
              <a:gd name="connsiteX0" fmla="*/ 4626544 w 4626544"/>
              <a:gd name="connsiteY0" fmla="*/ 2528264 h 2528296"/>
              <a:gd name="connsiteX1" fmla="*/ 898605 w 4626544"/>
              <a:gd name="connsiteY1" fmla="*/ 2120301 h 2528296"/>
              <a:gd name="connsiteX2" fmla="*/ 265559 w 4626544"/>
              <a:gd name="connsiteY2" fmla="*/ 10147 h 2528296"/>
              <a:gd name="connsiteX3" fmla="*/ 4499934 w 4626544"/>
              <a:gd name="connsiteY3" fmla="*/ 1430984 h 2528296"/>
              <a:gd name="connsiteX0" fmla="*/ 4626544 w 4626544"/>
              <a:gd name="connsiteY0" fmla="*/ 2530481 h 2530513"/>
              <a:gd name="connsiteX1" fmla="*/ 898605 w 4626544"/>
              <a:gd name="connsiteY1" fmla="*/ 2122518 h 2530513"/>
              <a:gd name="connsiteX2" fmla="*/ 265559 w 4626544"/>
              <a:gd name="connsiteY2" fmla="*/ 12364 h 2530513"/>
              <a:gd name="connsiteX3" fmla="*/ 4499934 w 4626544"/>
              <a:gd name="connsiteY3" fmla="*/ 1433201 h 2530513"/>
              <a:gd name="connsiteX0" fmla="*/ 4515971 w 4515971"/>
              <a:gd name="connsiteY0" fmla="*/ 2544341 h 2544395"/>
              <a:gd name="connsiteX1" fmla="*/ 788032 w 4515971"/>
              <a:gd name="connsiteY1" fmla="*/ 2136378 h 2544395"/>
              <a:gd name="connsiteX2" fmla="*/ 295663 w 4515971"/>
              <a:gd name="connsiteY2" fmla="*/ 12156 h 2544395"/>
              <a:gd name="connsiteX3" fmla="*/ 4389361 w 4515971"/>
              <a:gd name="connsiteY3" fmla="*/ 1447061 h 2544395"/>
              <a:gd name="connsiteX0" fmla="*/ 4479340 w 4479340"/>
              <a:gd name="connsiteY0" fmla="*/ 2538540 h 2538540"/>
              <a:gd name="connsiteX1" fmla="*/ 863942 w 4479340"/>
              <a:gd name="connsiteY1" fmla="*/ 1919562 h 2538540"/>
              <a:gd name="connsiteX2" fmla="*/ 259032 w 4479340"/>
              <a:gd name="connsiteY2" fmla="*/ 6355 h 2538540"/>
              <a:gd name="connsiteX3" fmla="*/ 4352730 w 4479340"/>
              <a:gd name="connsiteY3" fmla="*/ 1441260 h 2538540"/>
              <a:gd name="connsiteX0" fmla="*/ 5047190 w 5047190"/>
              <a:gd name="connsiteY0" fmla="*/ 2622947 h 2622947"/>
              <a:gd name="connsiteX1" fmla="*/ 883152 w 5047190"/>
              <a:gd name="connsiteY1" fmla="*/ 1919562 h 2622947"/>
              <a:gd name="connsiteX2" fmla="*/ 278242 w 5047190"/>
              <a:gd name="connsiteY2" fmla="*/ 6355 h 2622947"/>
              <a:gd name="connsiteX3" fmla="*/ 4371940 w 5047190"/>
              <a:gd name="connsiteY3" fmla="*/ 1441260 h 2622947"/>
              <a:gd name="connsiteX0" fmla="*/ 4996133 w 4996133"/>
              <a:gd name="connsiteY0" fmla="*/ 2636728 h 2636728"/>
              <a:gd name="connsiteX1" fmla="*/ 832095 w 4996133"/>
              <a:gd name="connsiteY1" fmla="*/ 1933343 h 2636728"/>
              <a:gd name="connsiteX2" fmla="*/ 227185 w 4996133"/>
              <a:gd name="connsiteY2" fmla="*/ 20136 h 2636728"/>
              <a:gd name="connsiteX3" fmla="*/ 3631566 w 4996133"/>
              <a:gd name="connsiteY3" fmla="*/ 1187755 h 2636728"/>
              <a:gd name="connsiteX0" fmla="*/ 4907300 w 4907300"/>
              <a:gd name="connsiteY0" fmla="*/ 2646384 h 2646384"/>
              <a:gd name="connsiteX1" fmla="*/ 1080887 w 4907300"/>
              <a:gd name="connsiteY1" fmla="*/ 2154014 h 2646384"/>
              <a:gd name="connsiteX2" fmla="*/ 138352 w 4907300"/>
              <a:gd name="connsiteY2" fmla="*/ 29792 h 2646384"/>
              <a:gd name="connsiteX3" fmla="*/ 3542733 w 4907300"/>
              <a:gd name="connsiteY3" fmla="*/ 1197411 h 2646384"/>
              <a:gd name="connsiteX0" fmla="*/ 4919323 w 4919323"/>
              <a:gd name="connsiteY0" fmla="*/ 2643053 h 2643053"/>
              <a:gd name="connsiteX1" fmla="*/ 1036639 w 4919323"/>
              <a:gd name="connsiteY1" fmla="*/ 2080345 h 2643053"/>
              <a:gd name="connsiteX2" fmla="*/ 150375 w 4919323"/>
              <a:gd name="connsiteY2" fmla="*/ 26461 h 2643053"/>
              <a:gd name="connsiteX3" fmla="*/ 3554756 w 4919323"/>
              <a:gd name="connsiteY3" fmla="*/ 1194080 h 2643053"/>
            </a:gdLst>
            <a:ahLst/>
            <a:cxnLst>
              <a:cxn ang="0">
                <a:pos x="connsiteX0" y="connsiteY0"/>
              </a:cxn>
              <a:cxn ang="0">
                <a:pos x="connsiteX1" y="connsiteY1"/>
              </a:cxn>
              <a:cxn ang="0">
                <a:pos x="connsiteX2" y="connsiteY2"/>
              </a:cxn>
              <a:cxn ang="0">
                <a:pos x="connsiteX3" y="connsiteY3"/>
              </a:cxn>
            </a:cxnLst>
            <a:rect l="l" t="t" r="r" b="b"/>
            <a:pathLst>
              <a:path w="4919323" h="2643053">
                <a:moveTo>
                  <a:pt x="4919323" y="2643053"/>
                </a:moveTo>
                <a:cubicBezTo>
                  <a:pt x="3444559" y="2643053"/>
                  <a:pt x="1831464" y="2516444"/>
                  <a:pt x="1036639" y="2080345"/>
                </a:cubicBezTo>
                <a:cubicBezTo>
                  <a:pt x="241814" y="1644246"/>
                  <a:pt x="-269311" y="174172"/>
                  <a:pt x="150375" y="26461"/>
                </a:cubicBezTo>
                <a:cubicBezTo>
                  <a:pt x="570061" y="-121250"/>
                  <a:pt x="1958073" y="360569"/>
                  <a:pt x="3554756" y="1194080"/>
                </a:cubicBezTo>
              </a:path>
            </a:pathLst>
          </a:custGeom>
          <a:noFill/>
          <a:ln w="3810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p:cNvSpPr/>
          <p:nvPr/>
        </p:nvSpPr>
        <p:spPr>
          <a:xfrm>
            <a:off x="1600255" y="1852464"/>
            <a:ext cx="154301" cy="15430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p:cNvSpPr/>
          <p:nvPr/>
        </p:nvSpPr>
        <p:spPr>
          <a:xfrm>
            <a:off x="3172080" y="2125068"/>
            <a:ext cx="154301" cy="15430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p:cNvSpPr/>
          <p:nvPr/>
        </p:nvSpPr>
        <p:spPr>
          <a:xfrm>
            <a:off x="5076056" y="2994307"/>
            <a:ext cx="154301" cy="15430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2411760" y="3786395"/>
            <a:ext cx="154301" cy="15430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p:cNvSpPr/>
          <p:nvPr/>
        </p:nvSpPr>
        <p:spPr>
          <a:xfrm>
            <a:off x="6486724" y="4433575"/>
            <a:ext cx="154301" cy="15430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p:cNvCxnSpPr/>
          <p:nvPr/>
        </p:nvCxnSpPr>
        <p:spPr>
          <a:xfrm flipV="1">
            <a:off x="5153206" y="2454092"/>
            <a:ext cx="913507" cy="612069"/>
          </a:xfrm>
          <a:prstGeom prst="straightConnector1">
            <a:avLst/>
          </a:prstGeom>
          <a:noFill/>
          <a:ln w="38100">
            <a:solidFill>
              <a:srgbClr val="00666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91" name="直線單箭頭接點 90"/>
          <p:cNvCxnSpPr/>
          <p:nvPr/>
        </p:nvCxnSpPr>
        <p:spPr>
          <a:xfrm>
            <a:off x="5119492" y="3066161"/>
            <a:ext cx="1224136" cy="365182"/>
          </a:xfrm>
          <a:prstGeom prst="straightConnector1">
            <a:avLst/>
          </a:prstGeom>
          <a:noFill/>
          <a:ln w="38100">
            <a:solidFill>
              <a:srgbClr val="00666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92" name="直線單箭頭接點 91"/>
          <p:cNvCxnSpPr/>
          <p:nvPr/>
        </p:nvCxnSpPr>
        <p:spPr>
          <a:xfrm>
            <a:off x="5153206" y="3079171"/>
            <a:ext cx="138873" cy="714937"/>
          </a:xfrm>
          <a:prstGeom prst="straightConnector1">
            <a:avLst/>
          </a:prstGeom>
          <a:noFill/>
          <a:ln w="38100">
            <a:solidFill>
              <a:srgbClr val="00666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3" name="文字方塊 92"/>
          <p:cNvSpPr txBox="1"/>
          <p:nvPr/>
        </p:nvSpPr>
        <p:spPr>
          <a:xfrm>
            <a:off x="1619672" y="1483132"/>
            <a:ext cx="652743" cy="369332"/>
          </a:xfrm>
          <a:prstGeom prst="rect">
            <a:avLst/>
          </a:prstGeom>
          <a:noFill/>
        </p:spPr>
        <p:txBody>
          <a:bodyPr wrap="none" rtlCol="0">
            <a:spAutoFit/>
          </a:bodyPr>
          <a:lstStyle/>
          <a:p>
            <a:r>
              <a:rPr lang="en-US" altLang="zh-TW" b="1" dirty="0" smtClean="0">
                <a:solidFill>
                  <a:srgbClr val="006666"/>
                </a:solidFill>
              </a:rPr>
              <a:t>1955</a:t>
            </a:r>
            <a:endParaRPr lang="zh-TW" altLang="en-US" b="1" dirty="0">
              <a:solidFill>
                <a:srgbClr val="006666"/>
              </a:solidFill>
            </a:endParaRPr>
          </a:p>
        </p:txBody>
      </p:sp>
      <p:sp>
        <p:nvSpPr>
          <p:cNvPr id="94" name="文字方塊 93"/>
          <p:cNvSpPr txBox="1"/>
          <p:nvPr/>
        </p:nvSpPr>
        <p:spPr>
          <a:xfrm>
            <a:off x="3203848" y="1771164"/>
            <a:ext cx="652743" cy="369332"/>
          </a:xfrm>
          <a:prstGeom prst="rect">
            <a:avLst/>
          </a:prstGeom>
          <a:noFill/>
        </p:spPr>
        <p:txBody>
          <a:bodyPr wrap="none" rtlCol="0">
            <a:spAutoFit/>
          </a:bodyPr>
          <a:lstStyle/>
          <a:p>
            <a:r>
              <a:rPr lang="en-US" altLang="zh-TW" b="1" dirty="0" smtClean="0">
                <a:solidFill>
                  <a:srgbClr val="006666"/>
                </a:solidFill>
              </a:rPr>
              <a:t>1980</a:t>
            </a:r>
            <a:endParaRPr lang="zh-TW" altLang="en-US" b="1" dirty="0">
              <a:solidFill>
                <a:srgbClr val="006666"/>
              </a:solidFill>
            </a:endParaRPr>
          </a:p>
        </p:txBody>
      </p:sp>
      <p:sp>
        <p:nvSpPr>
          <p:cNvPr id="95" name="文字方塊 94"/>
          <p:cNvSpPr txBox="1"/>
          <p:nvPr/>
        </p:nvSpPr>
        <p:spPr>
          <a:xfrm>
            <a:off x="2486476" y="3494213"/>
            <a:ext cx="652743" cy="369332"/>
          </a:xfrm>
          <a:prstGeom prst="rect">
            <a:avLst/>
          </a:prstGeom>
          <a:noFill/>
        </p:spPr>
        <p:txBody>
          <a:bodyPr wrap="none" rtlCol="0">
            <a:spAutoFit/>
          </a:bodyPr>
          <a:lstStyle/>
          <a:p>
            <a:r>
              <a:rPr lang="en-US" altLang="zh-TW" b="1" dirty="0" smtClean="0">
                <a:solidFill>
                  <a:srgbClr val="006666"/>
                </a:solidFill>
              </a:rPr>
              <a:t>1913</a:t>
            </a:r>
            <a:endParaRPr lang="zh-TW" altLang="en-US" b="1" dirty="0">
              <a:solidFill>
                <a:srgbClr val="006666"/>
              </a:solidFill>
            </a:endParaRPr>
          </a:p>
        </p:txBody>
      </p:sp>
      <p:sp>
        <p:nvSpPr>
          <p:cNvPr id="96" name="文字方塊 95"/>
          <p:cNvSpPr txBox="1"/>
          <p:nvPr/>
        </p:nvSpPr>
        <p:spPr>
          <a:xfrm>
            <a:off x="4427984" y="3067308"/>
            <a:ext cx="652743" cy="369332"/>
          </a:xfrm>
          <a:prstGeom prst="rect">
            <a:avLst/>
          </a:prstGeom>
          <a:noFill/>
        </p:spPr>
        <p:txBody>
          <a:bodyPr wrap="none" rtlCol="0">
            <a:spAutoFit/>
          </a:bodyPr>
          <a:lstStyle/>
          <a:p>
            <a:r>
              <a:rPr lang="en-US" altLang="zh-TW" b="1" dirty="0" smtClean="0">
                <a:solidFill>
                  <a:srgbClr val="006666"/>
                </a:solidFill>
              </a:rPr>
              <a:t>2000</a:t>
            </a:r>
            <a:endParaRPr lang="zh-TW" altLang="en-US" b="1" dirty="0">
              <a:solidFill>
                <a:srgbClr val="006666"/>
              </a:solidFill>
            </a:endParaRPr>
          </a:p>
        </p:txBody>
      </p:sp>
      <p:sp>
        <p:nvSpPr>
          <p:cNvPr id="97" name="文字方塊 96"/>
          <p:cNvSpPr txBox="1"/>
          <p:nvPr/>
        </p:nvSpPr>
        <p:spPr>
          <a:xfrm>
            <a:off x="6588224" y="4118533"/>
            <a:ext cx="652743" cy="369332"/>
          </a:xfrm>
          <a:prstGeom prst="rect">
            <a:avLst/>
          </a:prstGeom>
          <a:noFill/>
        </p:spPr>
        <p:txBody>
          <a:bodyPr wrap="none" rtlCol="0">
            <a:spAutoFit/>
          </a:bodyPr>
          <a:lstStyle/>
          <a:p>
            <a:r>
              <a:rPr lang="en-US" altLang="zh-TW" b="1" dirty="0" smtClean="0">
                <a:solidFill>
                  <a:srgbClr val="006666"/>
                </a:solidFill>
              </a:rPr>
              <a:t>1850</a:t>
            </a:r>
            <a:endParaRPr lang="zh-TW" altLang="en-US" b="1" dirty="0">
              <a:solidFill>
                <a:srgbClr val="006666"/>
              </a:solidFill>
            </a:endParaRPr>
          </a:p>
        </p:txBody>
      </p:sp>
      <p:pic>
        <p:nvPicPr>
          <p:cNvPr id="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226" y="1060376"/>
            <a:ext cx="956578" cy="546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705" y="3431343"/>
            <a:ext cx="1054291" cy="8290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659" y="1679351"/>
            <a:ext cx="1440453" cy="6771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1" name="Picture 9" descr="https://prod.drive-now-content.com/fileadmin/_migrated/pics/DriveNow-Logo-Positiv.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3627" y="1754850"/>
            <a:ext cx="1589659" cy="529662"/>
          </a:xfrm>
          <a:prstGeom prst="rect">
            <a:avLst/>
          </a:prstGeom>
          <a:noFill/>
          <a:extLst>
            <a:ext uri="{909E8E84-426E-40dd-AFC4-6F175D3DCCD1}">
              <a14:hiddenFill xmlns="" xmlns:a14="http://schemas.microsoft.com/office/drawing/2010/main">
                <a:solidFill>
                  <a:srgbClr val="FFFFFF"/>
                </a:solidFill>
              </a14:hiddenFill>
            </a:ext>
          </a:extLst>
        </p:spPr>
      </p:pic>
      <p:pic>
        <p:nvPicPr>
          <p:cNvPr id="102" name="Picture 10"/>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28" t="6320" r="5860" b="5646"/>
          <a:stretch/>
        </p:blipFill>
        <p:spPr bwMode="auto">
          <a:xfrm>
            <a:off x="7933286" y="1857748"/>
            <a:ext cx="476809" cy="3075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24920" y="3609094"/>
            <a:ext cx="1179528" cy="6625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5" name="文字方塊 104"/>
          <p:cNvSpPr txBox="1"/>
          <p:nvPr/>
        </p:nvSpPr>
        <p:spPr>
          <a:xfrm rot="611588">
            <a:off x="3108478" y="4001167"/>
            <a:ext cx="1596912" cy="261610"/>
          </a:xfrm>
          <a:prstGeom prst="rect">
            <a:avLst/>
          </a:prstGeom>
          <a:noFill/>
        </p:spPr>
        <p:txBody>
          <a:bodyPr wrap="none" rtlCol="0">
            <a:spAutoFit/>
          </a:bodyPr>
          <a:lstStyle/>
          <a:p>
            <a:r>
              <a:rPr lang="en-US" altLang="zh-TW" sz="1050" dirty="0" smtClean="0">
                <a:solidFill>
                  <a:srgbClr val="006666"/>
                </a:solidFill>
              </a:rPr>
              <a:t>Manual Shop Production</a:t>
            </a:r>
            <a:endParaRPr lang="zh-TW" altLang="en-US" sz="1050" dirty="0">
              <a:solidFill>
                <a:srgbClr val="006666"/>
              </a:solidFill>
            </a:endParaRPr>
          </a:p>
        </p:txBody>
      </p:sp>
      <p:sp>
        <p:nvSpPr>
          <p:cNvPr id="106" name="文字方塊 105"/>
          <p:cNvSpPr txBox="1"/>
          <p:nvPr/>
        </p:nvSpPr>
        <p:spPr>
          <a:xfrm>
            <a:off x="1619672" y="1924472"/>
            <a:ext cx="785793" cy="415498"/>
          </a:xfrm>
          <a:prstGeom prst="rect">
            <a:avLst/>
          </a:prstGeom>
          <a:noFill/>
        </p:spPr>
        <p:txBody>
          <a:bodyPr wrap="none" rtlCol="0">
            <a:spAutoFit/>
          </a:bodyPr>
          <a:lstStyle/>
          <a:p>
            <a:pPr algn="ctr"/>
            <a:r>
              <a:rPr lang="en-US" altLang="zh-TW" sz="1050" dirty="0" smtClean="0">
                <a:solidFill>
                  <a:srgbClr val="006666"/>
                </a:solidFill>
              </a:rPr>
              <a:t>Mass</a:t>
            </a:r>
          </a:p>
          <a:p>
            <a:pPr algn="ctr"/>
            <a:r>
              <a:rPr lang="en-US" altLang="zh-TW" sz="1050" dirty="0" smtClean="0">
                <a:solidFill>
                  <a:srgbClr val="006666"/>
                </a:solidFill>
              </a:rPr>
              <a:t>Production</a:t>
            </a:r>
            <a:endParaRPr lang="zh-TW" altLang="en-US" sz="1050" dirty="0">
              <a:solidFill>
                <a:srgbClr val="006666"/>
              </a:solidFill>
            </a:endParaRPr>
          </a:p>
        </p:txBody>
      </p:sp>
      <p:sp>
        <p:nvSpPr>
          <p:cNvPr id="107" name="文字方塊 106"/>
          <p:cNvSpPr txBox="1"/>
          <p:nvPr/>
        </p:nvSpPr>
        <p:spPr>
          <a:xfrm rot="1337163">
            <a:off x="3204087" y="2518253"/>
            <a:ext cx="1282723" cy="253916"/>
          </a:xfrm>
          <a:prstGeom prst="rect">
            <a:avLst/>
          </a:prstGeom>
          <a:noFill/>
        </p:spPr>
        <p:txBody>
          <a:bodyPr wrap="none" rtlCol="0">
            <a:spAutoFit/>
          </a:bodyPr>
          <a:lstStyle/>
          <a:p>
            <a:r>
              <a:rPr lang="en-US" altLang="zh-TW" sz="1050" dirty="0" smtClean="0">
                <a:solidFill>
                  <a:srgbClr val="006666"/>
                </a:solidFill>
              </a:rPr>
              <a:t>Mass Customization</a:t>
            </a:r>
            <a:endParaRPr lang="zh-TW" altLang="en-US" sz="1050" dirty="0">
              <a:solidFill>
                <a:srgbClr val="006666"/>
              </a:solidFill>
            </a:endParaRPr>
          </a:p>
        </p:txBody>
      </p:sp>
      <p:sp>
        <p:nvSpPr>
          <p:cNvPr id="108" name="文字方塊 107"/>
          <p:cNvSpPr txBox="1"/>
          <p:nvPr/>
        </p:nvSpPr>
        <p:spPr>
          <a:xfrm>
            <a:off x="5665816" y="2834402"/>
            <a:ext cx="930063" cy="253916"/>
          </a:xfrm>
          <a:prstGeom prst="rect">
            <a:avLst/>
          </a:prstGeom>
          <a:noFill/>
        </p:spPr>
        <p:txBody>
          <a:bodyPr wrap="none" rtlCol="0">
            <a:spAutoFit/>
          </a:bodyPr>
          <a:lstStyle/>
          <a:p>
            <a:r>
              <a:rPr lang="en-US" altLang="zh-TW" sz="1050" dirty="0" smtClean="0">
                <a:solidFill>
                  <a:srgbClr val="006666"/>
                </a:solidFill>
              </a:rPr>
              <a:t>Globalization</a:t>
            </a:r>
            <a:endParaRPr lang="zh-TW" altLang="en-US" sz="1050" dirty="0">
              <a:solidFill>
                <a:srgbClr val="006666"/>
              </a:solidFill>
            </a:endParaRPr>
          </a:p>
        </p:txBody>
      </p:sp>
      <p:sp>
        <p:nvSpPr>
          <p:cNvPr id="109" name="文字方塊 108"/>
          <p:cNvSpPr txBox="1"/>
          <p:nvPr/>
        </p:nvSpPr>
        <p:spPr>
          <a:xfrm>
            <a:off x="6084168" y="3436640"/>
            <a:ext cx="1023422" cy="307777"/>
          </a:xfrm>
          <a:prstGeom prst="rect">
            <a:avLst/>
          </a:prstGeom>
          <a:noFill/>
        </p:spPr>
        <p:txBody>
          <a:bodyPr wrap="none" rtlCol="0">
            <a:spAutoFit/>
          </a:bodyPr>
          <a:lstStyle/>
          <a:p>
            <a:r>
              <a:rPr lang="en-US" altLang="zh-TW" sz="1400" b="1" dirty="0" smtClean="0">
                <a:solidFill>
                  <a:srgbClr val="006666"/>
                </a:solidFill>
              </a:rPr>
              <a:t>Complexity</a:t>
            </a:r>
            <a:endParaRPr lang="zh-TW" altLang="en-US" sz="1400" b="1" dirty="0">
              <a:solidFill>
                <a:srgbClr val="006666"/>
              </a:solidFill>
            </a:endParaRPr>
          </a:p>
        </p:txBody>
      </p:sp>
      <p:sp>
        <p:nvSpPr>
          <p:cNvPr id="110" name="文字方塊 109"/>
          <p:cNvSpPr txBox="1"/>
          <p:nvPr/>
        </p:nvSpPr>
        <p:spPr>
          <a:xfrm>
            <a:off x="5162000" y="3776935"/>
            <a:ext cx="1426224" cy="307777"/>
          </a:xfrm>
          <a:prstGeom prst="rect">
            <a:avLst/>
          </a:prstGeom>
          <a:noFill/>
        </p:spPr>
        <p:txBody>
          <a:bodyPr wrap="none" rtlCol="0">
            <a:spAutoFit/>
          </a:bodyPr>
          <a:lstStyle/>
          <a:p>
            <a:r>
              <a:rPr lang="en-US" altLang="zh-TW" sz="1400" b="1" dirty="0" smtClean="0">
                <a:solidFill>
                  <a:srgbClr val="006666"/>
                </a:solidFill>
              </a:rPr>
              <a:t>Individualization</a:t>
            </a:r>
            <a:endParaRPr lang="zh-TW" altLang="en-US" sz="1400" b="1" dirty="0">
              <a:solidFill>
                <a:srgbClr val="006666"/>
              </a:solidFill>
            </a:endParaRPr>
          </a:p>
        </p:txBody>
      </p:sp>
      <p:sp>
        <p:nvSpPr>
          <p:cNvPr id="111" name="文字方塊 110"/>
          <p:cNvSpPr txBox="1"/>
          <p:nvPr/>
        </p:nvSpPr>
        <p:spPr>
          <a:xfrm>
            <a:off x="6156176" y="2268198"/>
            <a:ext cx="1406267" cy="307777"/>
          </a:xfrm>
          <a:prstGeom prst="rect">
            <a:avLst/>
          </a:prstGeom>
          <a:noFill/>
        </p:spPr>
        <p:txBody>
          <a:bodyPr wrap="none" rtlCol="0">
            <a:spAutoFit/>
          </a:bodyPr>
          <a:lstStyle/>
          <a:p>
            <a:r>
              <a:rPr lang="en-US" altLang="zh-TW" sz="1400" dirty="0" smtClean="0">
                <a:solidFill>
                  <a:srgbClr val="006666"/>
                </a:solidFill>
              </a:rPr>
              <a:t>Shared Economy</a:t>
            </a:r>
            <a:endParaRPr lang="zh-TW" altLang="en-US" sz="1400" dirty="0">
              <a:solidFill>
                <a:srgbClr val="006666"/>
              </a:solidFill>
            </a:endParaRPr>
          </a:p>
        </p:txBody>
      </p:sp>
      <p:sp>
        <p:nvSpPr>
          <p:cNvPr id="112" name="文字方塊 111"/>
          <p:cNvSpPr txBox="1"/>
          <p:nvPr/>
        </p:nvSpPr>
        <p:spPr>
          <a:xfrm>
            <a:off x="3210143" y="1128327"/>
            <a:ext cx="785793" cy="415498"/>
          </a:xfrm>
          <a:prstGeom prst="rect">
            <a:avLst/>
          </a:prstGeom>
          <a:noFill/>
        </p:spPr>
        <p:txBody>
          <a:bodyPr wrap="none" rtlCol="0">
            <a:spAutoFit/>
          </a:bodyPr>
          <a:lstStyle/>
          <a:p>
            <a:pPr algn="ctr"/>
            <a:r>
              <a:rPr lang="en-US" altLang="zh-TW" sz="1050" dirty="0" smtClean="0"/>
              <a:t>VW Beetle</a:t>
            </a:r>
          </a:p>
          <a:p>
            <a:pPr algn="ctr"/>
            <a:r>
              <a:rPr lang="en-US" altLang="zh-TW" sz="1050" dirty="0" smtClean="0"/>
              <a:t>Production</a:t>
            </a:r>
            <a:endParaRPr lang="zh-TW" altLang="en-US" sz="1050" dirty="0"/>
          </a:p>
        </p:txBody>
      </p:sp>
      <p:sp>
        <p:nvSpPr>
          <p:cNvPr id="113" name="文字方塊 112"/>
          <p:cNvSpPr txBox="1"/>
          <p:nvPr/>
        </p:nvSpPr>
        <p:spPr>
          <a:xfrm>
            <a:off x="4281043" y="1398838"/>
            <a:ext cx="1157689" cy="253916"/>
          </a:xfrm>
          <a:prstGeom prst="rect">
            <a:avLst/>
          </a:prstGeom>
          <a:noFill/>
        </p:spPr>
        <p:txBody>
          <a:bodyPr wrap="none" rtlCol="0">
            <a:spAutoFit/>
          </a:bodyPr>
          <a:lstStyle/>
          <a:p>
            <a:pPr algn="ctr"/>
            <a:r>
              <a:rPr lang="en-US" altLang="zh-TW" sz="1050" dirty="0" smtClean="0"/>
              <a:t>Audi Configurator</a:t>
            </a:r>
            <a:endParaRPr lang="zh-TW" altLang="en-US" sz="1050" dirty="0"/>
          </a:p>
        </p:txBody>
      </p:sp>
      <p:sp>
        <p:nvSpPr>
          <p:cNvPr id="115" name="文字方塊 114"/>
          <p:cNvSpPr txBox="1"/>
          <p:nvPr/>
        </p:nvSpPr>
        <p:spPr>
          <a:xfrm>
            <a:off x="7541295" y="4262844"/>
            <a:ext cx="979755" cy="253916"/>
          </a:xfrm>
          <a:prstGeom prst="rect">
            <a:avLst/>
          </a:prstGeom>
          <a:noFill/>
        </p:spPr>
        <p:txBody>
          <a:bodyPr wrap="none" rtlCol="0">
            <a:spAutoFit/>
          </a:bodyPr>
          <a:lstStyle/>
          <a:p>
            <a:pPr algn="ctr"/>
            <a:r>
              <a:rPr lang="en-US" altLang="zh-TW" sz="1050" dirty="0" smtClean="0"/>
              <a:t>3D Printed Car</a:t>
            </a:r>
            <a:endParaRPr lang="zh-TW" altLang="en-US" sz="1050" dirty="0"/>
          </a:p>
        </p:txBody>
      </p:sp>
      <p:sp>
        <p:nvSpPr>
          <p:cNvPr id="116" name="文字方塊 115"/>
          <p:cNvSpPr txBox="1"/>
          <p:nvPr/>
        </p:nvSpPr>
        <p:spPr>
          <a:xfrm>
            <a:off x="1009034" y="4300736"/>
            <a:ext cx="915635" cy="253916"/>
          </a:xfrm>
          <a:prstGeom prst="rect">
            <a:avLst/>
          </a:prstGeom>
          <a:noFill/>
        </p:spPr>
        <p:txBody>
          <a:bodyPr wrap="none" rtlCol="0">
            <a:spAutoFit/>
          </a:bodyPr>
          <a:lstStyle/>
          <a:p>
            <a:pPr algn="ctr"/>
            <a:r>
              <a:rPr lang="en-US" altLang="zh-TW" sz="1050" dirty="0" smtClean="0"/>
              <a:t>Ford Model T</a:t>
            </a:r>
            <a:endParaRPr lang="zh-TW" altLang="en-US" sz="1050" dirty="0"/>
          </a:p>
        </p:txBody>
      </p:sp>
      <p:pic>
        <p:nvPicPr>
          <p:cNvPr id="49"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6256" y="2644552"/>
            <a:ext cx="1110043" cy="7135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0" name="文字方塊 113"/>
          <p:cNvSpPr txBox="1"/>
          <p:nvPr/>
        </p:nvSpPr>
        <p:spPr>
          <a:xfrm>
            <a:off x="7149789" y="3311259"/>
            <a:ext cx="562976" cy="253916"/>
          </a:xfrm>
          <a:prstGeom prst="rect">
            <a:avLst/>
          </a:prstGeom>
          <a:noFill/>
        </p:spPr>
        <p:txBody>
          <a:bodyPr wrap="none" rtlCol="0">
            <a:spAutoFit/>
          </a:bodyPr>
          <a:lstStyle/>
          <a:p>
            <a:pPr algn="ctr"/>
            <a:r>
              <a:rPr lang="en-US" altLang="zh-TW" sz="1050" dirty="0" smtClean="0"/>
              <a:t>iPhone</a:t>
            </a:r>
            <a:endParaRPr lang="zh-TW" altLang="en-US" sz="1050" dirty="0"/>
          </a:p>
        </p:txBody>
      </p:sp>
    </p:spTree>
    <p:extLst>
      <p:ext uri="{BB962C8B-B14F-4D97-AF65-F5344CB8AC3E}">
        <p14:creationId xmlns:p14="http://schemas.microsoft.com/office/powerpoint/2010/main" val="68426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271244" y="1419839"/>
            <a:ext cx="2833319" cy="281288"/>
          </a:xfrm>
          <a:prstGeom prst="rect">
            <a:avLst/>
          </a:prstGeom>
          <a:solidFill>
            <a:srgbClr val="F0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341872" y="2932584"/>
            <a:ext cx="3929372" cy="1709059"/>
            <a:chOff x="833645" y="2650372"/>
            <a:chExt cx="3929372" cy="1709059"/>
          </a:xfrm>
          <a:effectLst>
            <a:outerShdw blurRad="50800" dist="50800" dir="5400000" algn="ctr" rotWithShape="0">
              <a:srgbClr val="000000">
                <a:alpha val="50000"/>
              </a:srgbClr>
            </a:outerShdw>
          </a:effectLst>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645" y="2650372"/>
              <a:ext cx="3929372" cy="1574749"/>
            </a:xfrm>
            <a:prstGeom prst="roundRect">
              <a:avLst>
                <a:gd name="adj" fmla="val 8594"/>
              </a:avLst>
            </a:prstGeom>
            <a:solidFill>
              <a:srgbClr val="FFFFFF">
                <a:shade val="85000"/>
              </a:srgbClr>
            </a:solidFill>
            <a:ln>
              <a:noFill/>
            </a:ln>
            <a:effectLst/>
          </p:spPr>
        </p:pic>
        <p:sp>
          <p:nvSpPr>
            <p:cNvPr id="4" name="Rectangle 3"/>
            <p:cNvSpPr/>
            <p:nvPr/>
          </p:nvSpPr>
          <p:spPr>
            <a:xfrm>
              <a:off x="1053892" y="4051654"/>
              <a:ext cx="3158068" cy="307777"/>
            </a:xfrm>
            <a:prstGeom prst="rect">
              <a:avLst/>
            </a:prstGeom>
            <a:solidFill>
              <a:srgbClr val="9BBB59">
                <a:alpha val="60000"/>
              </a:srgbClr>
            </a:solidFill>
          </p:spPr>
          <p:txBody>
            <a:bodyPr wrap="square">
              <a:spAutoFit/>
            </a:bodyPr>
            <a:lstStyle/>
            <a:p>
              <a:pPr algn="ctr"/>
              <a:r>
                <a:rPr lang="en-US" altLang="zh-TW" sz="1400" b="1" smtClean="0">
                  <a:solidFill>
                    <a:schemeClr val="bg1"/>
                  </a:solidFill>
                  <a:latin typeface="Arial" panose="020B0604020202020204" pitchFamily="34" charset="0"/>
                  <a:ea typeface="微軟正黑體" pitchFamily="34" charset="-120"/>
                  <a:cs typeface="Arial" panose="020B0604020202020204" pitchFamily="34" charset="0"/>
                </a:rPr>
                <a:t>Self-learning Condition Monitoring</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grpSp>
        <p:nvGrpSpPr>
          <p:cNvPr id="8" name="Group 7"/>
          <p:cNvGrpSpPr/>
          <p:nvPr/>
        </p:nvGrpSpPr>
        <p:grpSpPr>
          <a:xfrm>
            <a:off x="1335811" y="1152203"/>
            <a:ext cx="3935433" cy="1706750"/>
            <a:chOff x="827584" y="935052"/>
            <a:chExt cx="3935433" cy="1706750"/>
          </a:xfrm>
        </p:grpSpPr>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7584" y="935052"/>
              <a:ext cx="3935433" cy="1577177"/>
            </a:xfrm>
            <a:prstGeom prst="roundRect">
              <a:avLst>
                <a:gd name="adj" fmla="val 8594"/>
              </a:avLst>
            </a:prstGeom>
            <a:solidFill>
              <a:srgbClr val="FFFFFF">
                <a:shade val="85000"/>
              </a:srgbClr>
            </a:solidFill>
            <a:ln>
              <a:noFill/>
            </a:ln>
            <a:effectLst/>
          </p:spPr>
        </p:pic>
        <p:sp>
          <p:nvSpPr>
            <p:cNvPr id="5" name="Rectangle 4"/>
            <p:cNvSpPr/>
            <p:nvPr/>
          </p:nvSpPr>
          <p:spPr>
            <a:xfrm>
              <a:off x="1026460" y="2334025"/>
              <a:ext cx="2897468" cy="307777"/>
            </a:xfrm>
            <a:prstGeom prst="rect">
              <a:avLst/>
            </a:prstGeom>
            <a:solidFill>
              <a:srgbClr val="5EAFA6">
                <a:alpha val="60000"/>
              </a:srgbClr>
            </a:solidFill>
            <a:effectLst>
              <a:outerShdw blurRad="50800" dist="50800" dir="5400000" algn="ctr" rotWithShape="0">
                <a:srgbClr val="000000">
                  <a:alpha val="34000"/>
                </a:srgbClr>
              </a:outerShdw>
            </a:effectLst>
          </p:spPr>
          <p:txBody>
            <a:bodyPr wrap="square">
              <a:spAutoFit/>
            </a:bodyPr>
            <a:lstStyle/>
            <a:p>
              <a:pPr algn="ctr"/>
              <a:r>
                <a:rPr lang="en-US" altLang="zh-TW" sz="1400" b="1" smtClean="0">
                  <a:solidFill>
                    <a:schemeClr val="bg1"/>
                  </a:solidFill>
                  <a:latin typeface="Arial" panose="020B0604020202020204" pitchFamily="34" charset="0"/>
                  <a:ea typeface="微軟正黑體" pitchFamily="34" charset="-120"/>
                  <a:cs typeface="Arial" panose="020B0604020202020204" pitchFamily="34" charset="0"/>
                </a:rPr>
                <a:t>Wireless Networked Automation</a:t>
              </a:r>
              <a:endParaRPr lang="en-US" sz="1400" b="1" dirty="0">
                <a:solidFill>
                  <a:schemeClr val="bg1"/>
                </a:solidFill>
                <a:latin typeface="Arial" panose="020B0604020202020204" pitchFamily="34" charset="0"/>
                <a:ea typeface="微軟正黑體" pitchFamily="34" charset="-120"/>
                <a:cs typeface="Arial" panose="020B0604020202020204" pitchFamily="34" charset="0"/>
              </a:endParaRPr>
            </a:p>
          </p:txBody>
        </p:sp>
      </p:grpSp>
      <p:sp>
        <p:nvSpPr>
          <p:cNvPr id="7" name="Rectangle 6"/>
          <p:cNvSpPr/>
          <p:nvPr/>
        </p:nvSpPr>
        <p:spPr>
          <a:xfrm flipH="1">
            <a:off x="5436092" y="1389059"/>
            <a:ext cx="2931495" cy="3211135"/>
          </a:xfrm>
          <a:prstGeom prst="rect">
            <a:avLst/>
          </a:prstGeom>
        </p:spPr>
        <p:txBody>
          <a:bodyPr wrap="square">
            <a:spAutoFit/>
          </a:bodyPr>
          <a:lstStyle/>
          <a:p>
            <a:pPr>
              <a:spcBef>
                <a:spcPts val="450"/>
              </a:spcBef>
            </a:pPr>
            <a:r>
              <a:rPr lang="en-US" altLang="zh-TW" sz="1600" b="1" dirty="0" smtClean="0">
                <a:solidFill>
                  <a:schemeClr val="bg1"/>
                </a:solidFill>
                <a:latin typeface="Arial" panose="020B0604020202020204" pitchFamily="34" charset="0"/>
                <a:ea typeface="微軟正黑體" pitchFamily="34" charset="-120"/>
                <a:cs typeface="Arial" panose="020B0604020202020204" pitchFamily="34" charset="0"/>
              </a:rPr>
              <a:t>CRITICAL ISSSUES:</a:t>
            </a:r>
            <a:endParaRPr lang="en-US" sz="1600" dirty="0" smtClean="0">
              <a:solidFill>
                <a:schemeClr val="bg1"/>
              </a:solidFill>
              <a:latin typeface="Arial" panose="020B0604020202020204" pitchFamily="34" charset="0"/>
              <a:cs typeface="Arial" panose="020B0604020202020204" pitchFamily="34" charset="0"/>
            </a:endParaRPr>
          </a:p>
          <a:p>
            <a:pPr marL="214370" indent="-214370">
              <a:spcBef>
                <a:spcPts val="6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Identification</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Sensing or Data Acquisition</a:t>
            </a:r>
            <a:endParaRPr lang="en-US" sz="1500" b="1" dirty="0" smtClean="0">
              <a:solidFill>
                <a:schemeClr val="bg1"/>
              </a:solidFill>
              <a:latin typeface="Arial" panose="020B0604020202020204" pitchFamily="34" charset="0"/>
              <a:ea typeface="微軟正黑體" pitchFamily="34" charset="-120"/>
              <a:cs typeface="Arial" panose="020B0604020202020204" pitchFamily="34" charset="0"/>
            </a:endParaRP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Wireless Communication</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Low Energy</a:t>
            </a:r>
            <a:endParaRPr lang="en-US" sz="1500" b="1" dirty="0" smtClean="0">
              <a:solidFill>
                <a:schemeClr val="bg1"/>
              </a:solidFill>
              <a:latin typeface="Arial" panose="020B0604020202020204" pitchFamily="34" charset="0"/>
              <a:ea typeface="微軟正黑體" pitchFamily="34" charset="-120"/>
              <a:cs typeface="Arial" panose="020B0604020202020204" pitchFamily="34" charset="0"/>
            </a:endParaRP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Energy Harvesting</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Bandwidth</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Interact &amp; Control </a:t>
            </a:r>
            <a:r>
              <a:rPr lang="en-US" sz="1500" b="1" dirty="0" smtClean="0">
                <a:solidFill>
                  <a:schemeClr val="bg1"/>
                </a:solidFill>
                <a:latin typeface="Arial" panose="020B0604020202020204" pitchFamily="34" charset="0"/>
                <a:ea typeface="微軟正黑體" pitchFamily="34" charset="-120"/>
                <a:cs typeface="Arial" panose="020B0604020202020204" pitchFamily="34" charset="0"/>
              </a:rPr>
              <a:t>(</a:t>
            </a:r>
            <a:r>
              <a:rPr lang="en-US" sz="1500" b="1" dirty="0" err="1" smtClean="0">
                <a:solidFill>
                  <a:schemeClr val="bg1"/>
                </a:solidFill>
                <a:latin typeface="Arial" panose="020B0604020202020204" pitchFamily="34" charset="0"/>
                <a:ea typeface="微軟正黑體" pitchFamily="34" charset="-120"/>
                <a:cs typeface="Arial" panose="020B0604020202020204" pitchFamily="34" charset="0"/>
              </a:rPr>
              <a:t>Ux</a:t>
            </a:r>
            <a:r>
              <a:rPr lang="en-US" sz="1500" b="1" dirty="0" smtClean="0">
                <a:solidFill>
                  <a:schemeClr val="bg1"/>
                </a:solidFill>
                <a:latin typeface="Arial" panose="020B0604020202020204" pitchFamily="34" charset="0"/>
                <a:ea typeface="微軟正黑體" pitchFamily="34" charset="-120"/>
                <a:cs typeface="Arial" panose="020B0604020202020204" pitchFamily="34" charset="0"/>
              </a:rPr>
              <a:t>)</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Intelligence</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Interoperability</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Analysis / Big Data</a:t>
            </a:r>
          </a:p>
          <a:p>
            <a:pPr marL="214370" indent="-214370">
              <a:spcBef>
                <a:spcPts val="200"/>
              </a:spcBef>
              <a:buFont typeface="Arial"/>
              <a:buChar char="•"/>
            </a:pPr>
            <a:r>
              <a:rPr lang="en-US" altLang="zh-TW" sz="1500" b="1" dirty="0" smtClean="0">
                <a:solidFill>
                  <a:schemeClr val="bg1"/>
                </a:solidFill>
                <a:latin typeface="Arial" panose="020B0604020202020204" pitchFamily="34" charset="0"/>
                <a:ea typeface="微軟正黑體" pitchFamily="34" charset="-120"/>
                <a:cs typeface="Arial" panose="020B0604020202020204" pitchFamily="34" charset="0"/>
              </a:rPr>
              <a:t>Security / Privacy</a:t>
            </a:r>
            <a:endParaRPr lang="en-US" sz="1500" b="1" dirty="0">
              <a:solidFill>
                <a:schemeClr val="bg1"/>
              </a:solidFill>
              <a:latin typeface="Arial" panose="020B0604020202020204" pitchFamily="34" charset="0"/>
              <a:ea typeface="微軟正黑體" pitchFamily="34" charset="-120"/>
              <a:cs typeface="Arial" panose="020B0604020202020204" pitchFamily="34" charset="0"/>
            </a:endParaRPr>
          </a:p>
        </p:txBody>
      </p:sp>
      <p:sp>
        <p:nvSpPr>
          <p:cNvPr id="9" name="Title 1"/>
          <p:cNvSpPr txBox="1">
            <a:spLocks/>
          </p:cNvSpPr>
          <p:nvPr/>
        </p:nvSpPr>
        <p:spPr>
          <a:xfrm>
            <a:off x="467544" y="67190"/>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pPr algn="r"/>
            <a:r>
              <a:rPr lang="en-US" altLang="zh-TW" sz="2800" b="1" dirty="0">
                <a:solidFill>
                  <a:srgbClr val="FFC000"/>
                </a:solidFill>
                <a:latin typeface="Arial" panose="020B0604020202020204" pitchFamily="34" charset="0"/>
                <a:cs typeface="Arial" panose="020B0604020202020204" pitchFamily="34" charset="0"/>
              </a:rPr>
              <a:t>	</a:t>
            </a:r>
            <a:r>
              <a:rPr lang="en-US" altLang="zh-TW" sz="2800" b="1" dirty="0" smtClean="0">
                <a:solidFill>
                  <a:srgbClr val="FFC000"/>
                </a:solidFill>
                <a:latin typeface="Arial" panose="020B0604020202020204" pitchFamily="34" charset="0"/>
                <a:cs typeface="Arial" panose="020B0604020202020204" pitchFamily="34" charset="0"/>
              </a:rPr>
              <a:t>WIRELESS SENSING, CONNECTED SMART ENVIRONMENT</a:t>
            </a:r>
            <a:endParaRPr lang="en-US" altLang="zh-TW" sz="2800" b="1" dirty="0">
              <a:solidFill>
                <a:srgbClr val="FFC000"/>
              </a:solidFill>
              <a:latin typeface="Arial" panose="020B0604020202020204" pitchFamily="34" charset="0"/>
              <a:cs typeface="Arial" panose="020B0604020202020204" pitchFamily="34" charset="0"/>
            </a:endParaRPr>
          </a:p>
        </p:txBody>
      </p:sp>
      <p:sp>
        <p:nvSpPr>
          <p:cNvPr id="11" name="Rectangle 10"/>
          <p:cNvSpPr/>
          <p:nvPr/>
        </p:nvSpPr>
        <p:spPr>
          <a:xfrm>
            <a:off x="107504" y="4841623"/>
            <a:ext cx="4572000" cy="246221"/>
          </a:xfrm>
          <a:prstGeom prst="rect">
            <a:avLst/>
          </a:prstGeom>
        </p:spPr>
        <p:txBody>
          <a:bodyPr>
            <a:spAutoFit/>
          </a:bodyPr>
          <a:lstStyle/>
          <a:p>
            <a:r>
              <a:rPr lang="en-US" sz="1000" i="1" dirty="0">
                <a:solidFill>
                  <a:schemeClr val="bg1"/>
                </a:solidFill>
                <a:latin typeface="+mj-lt"/>
              </a:rPr>
              <a:t>Source: </a:t>
            </a:r>
            <a:r>
              <a:rPr lang="en-US" sz="1000" i="1" dirty="0" err="1" smtClean="0">
                <a:solidFill>
                  <a:schemeClr val="bg1"/>
                </a:solidFill>
                <a:latin typeface="+mj-lt"/>
              </a:rPr>
              <a:t>Fraunhofer</a:t>
            </a:r>
            <a:r>
              <a:rPr lang="en-US" sz="1000" i="1" dirty="0" smtClean="0">
                <a:solidFill>
                  <a:schemeClr val="bg1"/>
                </a:solidFill>
                <a:latin typeface="+mj-lt"/>
              </a:rPr>
              <a:t> IIS, EAS Division, </a:t>
            </a:r>
            <a:r>
              <a:rPr lang="en-US" sz="1000" i="1" dirty="0">
                <a:solidFill>
                  <a:schemeClr val="bg1"/>
                </a:solidFill>
                <a:latin typeface="+mj-lt"/>
              </a:rPr>
              <a:t>Germany</a:t>
            </a:r>
          </a:p>
        </p:txBody>
      </p:sp>
    </p:spTree>
    <p:extLst>
      <p:ext uri="{BB962C8B-B14F-4D97-AF65-F5344CB8AC3E}">
        <p14:creationId xmlns:p14="http://schemas.microsoft.com/office/powerpoint/2010/main" val="157895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10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dissolve">
                                      <p:cBhvr>
                                        <p:cTn id="16" dur="1000"/>
                                        <p:tgtEl>
                                          <p:spTgt spid="7">
                                            <p:txEl>
                                              <p:pRg st="0" end="0"/>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up)">
                                      <p:cBhvr>
                                        <p:cTn id="19" dur="500"/>
                                        <p:tgtEl>
                                          <p:spTgt spid="7">
                                            <p:txEl>
                                              <p:pRg st="1" end="1"/>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up)">
                                      <p:cBhvr>
                                        <p:cTn id="22" dur="500"/>
                                        <p:tgtEl>
                                          <p:spTgt spid="7">
                                            <p:txEl>
                                              <p:pRg st="2" end="2"/>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wipe(up)">
                                      <p:cBhvr>
                                        <p:cTn id="25" dur="500"/>
                                        <p:tgtEl>
                                          <p:spTgt spid="7">
                                            <p:txEl>
                                              <p:pRg st="3" end="3"/>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wipe(up)">
                                      <p:cBhvr>
                                        <p:cTn id="28" dur="500"/>
                                        <p:tgtEl>
                                          <p:spTgt spid="7">
                                            <p:txEl>
                                              <p:pRg st="4" end="4"/>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wipe(up)">
                                      <p:cBhvr>
                                        <p:cTn id="31" dur="500"/>
                                        <p:tgtEl>
                                          <p:spTgt spid="7">
                                            <p:txEl>
                                              <p:pRg st="5" end="5"/>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wipe(up)">
                                      <p:cBhvr>
                                        <p:cTn id="34" dur="500"/>
                                        <p:tgtEl>
                                          <p:spTgt spid="7">
                                            <p:txEl>
                                              <p:pRg st="6" end="6"/>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wipe(up)">
                                      <p:cBhvr>
                                        <p:cTn id="37" dur="500"/>
                                        <p:tgtEl>
                                          <p:spTgt spid="7">
                                            <p:txEl>
                                              <p:pRg st="7" end="7"/>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wipe(up)">
                                      <p:cBhvr>
                                        <p:cTn id="40" dur="500"/>
                                        <p:tgtEl>
                                          <p:spTgt spid="7">
                                            <p:txEl>
                                              <p:pRg st="8" end="8"/>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wipe(up)">
                                      <p:cBhvr>
                                        <p:cTn id="43" dur="500"/>
                                        <p:tgtEl>
                                          <p:spTgt spid="7">
                                            <p:txEl>
                                              <p:pRg st="9" end="9"/>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wipe(up)">
                                      <p:cBhvr>
                                        <p:cTn id="46" dur="500"/>
                                        <p:tgtEl>
                                          <p:spTgt spid="7">
                                            <p:txEl>
                                              <p:pRg st="10" end="10"/>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7">
                                            <p:txEl>
                                              <p:pRg st="11" end="11"/>
                                            </p:txEl>
                                          </p:spTgt>
                                        </p:tgtEl>
                                        <p:attrNameLst>
                                          <p:attrName>style.visibility</p:attrName>
                                        </p:attrNameLst>
                                      </p:cBhvr>
                                      <p:to>
                                        <p:strVal val="visible"/>
                                      </p:to>
                                    </p:set>
                                    <p:animEffect transition="in" filter="wipe(up)">
                                      <p:cBhvr>
                                        <p:cTn id="4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971600" y="1275665"/>
            <a:ext cx="8356802" cy="1440160"/>
          </a:xfrm>
          <a:prstGeom prst="roundRect">
            <a:avLst>
              <a:gd name="adj" fmla="val 93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84402" y="2860576"/>
            <a:ext cx="8356802" cy="1440160"/>
          </a:xfrm>
          <a:prstGeom prst="roundRect">
            <a:avLst>
              <a:gd name="adj" fmla="val 933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1"/>
          <p:cNvSpPr txBox="1">
            <a:spLocks/>
          </p:cNvSpPr>
          <p:nvPr/>
        </p:nvSpPr>
        <p:spPr>
          <a:xfrm>
            <a:off x="1115616" y="124272"/>
            <a:ext cx="7776864" cy="857515"/>
          </a:xfrm>
          <a:prstGeom prst="rect">
            <a:avLst/>
          </a:prstGeom>
        </p:spPr>
        <p:txBody>
          <a:bodyPr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altLang="zh-TW" sz="2800" b="1" dirty="0" smtClean="0">
                <a:solidFill>
                  <a:srgbClr val="FFC000"/>
                </a:solidFill>
                <a:latin typeface="+mj-lt"/>
              </a:rPr>
              <a:t>AUGMENTED REALITY (AR)</a:t>
            </a:r>
            <a:endParaRPr lang="zh-TW" altLang="en-US" sz="2800" b="1" dirty="0">
              <a:solidFill>
                <a:srgbClr val="FFC000"/>
              </a:solidFill>
              <a:latin typeface="+mj-lt"/>
            </a:endParaRPr>
          </a:p>
        </p:txBody>
      </p:sp>
      <p:grpSp>
        <p:nvGrpSpPr>
          <p:cNvPr id="6" name="Group 5"/>
          <p:cNvGrpSpPr/>
          <p:nvPr/>
        </p:nvGrpSpPr>
        <p:grpSpPr>
          <a:xfrm>
            <a:off x="1115616" y="1353476"/>
            <a:ext cx="7816602" cy="2866525"/>
            <a:chOff x="924518" y="1466423"/>
            <a:chExt cx="7816602" cy="2866525"/>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24518" y="1474381"/>
              <a:ext cx="1744198" cy="1280160"/>
            </a:xfrm>
            <a:prstGeom prst="rect">
              <a:avLst/>
            </a:prstGeom>
          </p:spPr>
        </p:pic>
        <p:pic>
          <p:nvPicPr>
            <p:cNvPr id="21" name="Picture 20"/>
            <p:cNvPicPr>
              <a:picLocks noChangeAspect="1"/>
            </p:cNvPicPr>
            <p:nvPr/>
          </p:nvPicPr>
          <p:blipFill rotWithShape="1">
            <a:blip r:embed="rId4" cstate="print"/>
            <a:srcRect t="23116"/>
            <a:stretch/>
          </p:blipFill>
          <p:spPr>
            <a:xfrm>
              <a:off x="7493932" y="1466423"/>
              <a:ext cx="1247188" cy="1280160"/>
            </a:xfrm>
            <a:prstGeom prst="rect">
              <a:avLst/>
            </a:prstGeom>
          </p:spPr>
        </p:pic>
        <p:pic>
          <p:nvPicPr>
            <p:cNvPr id="3" name="Picture 2"/>
            <p:cNvPicPr>
              <a:picLocks noChangeAspect="1"/>
            </p:cNvPicPr>
            <p:nvPr/>
          </p:nvPicPr>
          <p:blipFill>
            <a:blip r:embed="rId5" cstate="print"/>
            <a:stretch>
              <a:fillRect/>
            </a:stretch>
          </p:blipFill>
          <p:spPr>
            <a:xfrm>
              <a:off x="2784760" y="1468612"/>
              <a:ext cx="2240281" cy="1280160"/>
            </a:xfrm>
            <a:prstGeom prst="rect">
              <a:avLst/>
            </a:prstGeom>
          </p:spPr>
        </p:pic>
        <p:pic>
          <p:nvPicPr>
            <p:cNvPr id="4" name="Picture 3"/>
            <p:cNvPicPr>
              <a:picLocks noChangeAspect="1"/>
            </p:cNvPicPr>
            <p:nvPr/>
          </p:nvPicPr>
          <p:blipFill>
            <a:blip r:embed="rId6" cstate="print"/>
            <a:stretch>
              <a:fillRect/>
            </a:stretch>
          </p:blipFill>
          <p:spPr>
            <a:xfrm>
              <a:off x="3904900" y="3052788"/>
              <a:ext cx="2186177" cy="1280160"/>
            </a:xfrm>
            <a:prstGeom prst="rect">
              <a:avLst/>
            </a:prstGeom>
          </p:spPr>
        </p:pic>
      </p:grpSp>
      <p:grpSp>
        <p:nvGrpSpPr>
          <p:cNvPr id="7" name="Group 6"/>
          <p:cNvGrpSpPr/>
          <p:nvPr/>
        </p:nvGrpSpPr>
        <p:grpSpPr>
          <a:xfrm>
            <a:off x="251520" y="1355665"/>
            <a:ext cx="7752202" cy="2866525"/>
            <a:chOff x="395536" y="1471586"/>
            <a:chExt cx="7752202" cy="2866525"/>
          </a:xfrm>
        </p:grpSpPr>
        <p:pic>
          <p:nvPicPr>
            <p:cNvPr id="15" name="Picture 14"/>
            <p:cNvPicPr>
              <a:picLocks noChangeAspect="1"/>
            </p:cNvPicPr>
            <p:nvPr/>
          </p:nvPicPr>
          <p:blipFill rotWithShape="1">
            <a:blip r:embed="rId7" cstate="screen">
              <a:extLst>
                <a:ext uri="{28A0092B-C50C-407E-A947-70E740481C1C}">
                  <a14:useLocalDpi xmlns:a14="http://schemas.microsoft.com/office/drawing/2010/main"/>
                </a:ext>
              </a:extLst>
            </a:blip>
            <a:srcRect l="27465"/>
            <a:stretch/>
          </p:blipFill>
          <p:spPr>
            <a:xfrm>
              <a:off x="6530064" y="3055762"/>
              <a:ext cx="1617674" cy="1280160"/>
            </a:xfrm>
            <a:prstGeom prst="rect">
              <a:avLst/>
            </a:prstGeom>
          </p:spPr>
        </p:pic>
        <p:pic>
          <p:nvPicPr>
            <p:cNvPr id="20" name="Picture 19"/>
            <p:cNvPicPr>
              <a:picLocks noChangeAspect="1"/>
            </p:cNvPicPr>
            <p:nvPr/>
          </p:nvPicPr>
          <p:blipFill rotWithShape="1">
            <a:blip r:embed="rId8" cstate="screen">
              <a:extLst>
                <a:ext uri="{28A0092B-C50C-407E-A947-70E740481C1C}">
                  <a14:useLocalDpi xmlns:a14="http://schemas.microsoft.com/office/drawing/2010/main"/>
                </a:ext>
              </a:extLst>
            </a:blip>
            <a:srcRect l="7243"/>
            <a:stretch/>
          </p:blipFill>
          <p:spPr>
            <a:xfrm>
              <a:off x="2455092" y="3057951"/>
              <a:ext cx="1681049" cy="1280160"/>
            </a:xfrm>
            <a:prstGeom prst="rect">
              <a:avLst/>
            </a:prstGeom>
          </p:spPr>
        </p:pic>
        <p:pic>
          <p:nvPicPr>
            <p:cNvPr id="10" name="Picture 9"/>
            <p:cNvPicPr>
              <a:picLocks noChangeAspect="1"/>
            </p:cNvPicPr>
            <p:nvPr/>
          </p:nvPicPr>
          <p:blipFill rotWithShape="1">
            <a:blip r:embed="rId9" cstate="screen">
              <a:extLst>
                <a:ext uri="{28A0092B-C50C-407E-A947-70E740481C1C}">
                  <a14:useLocalDpi xmlns:a14="http://schemas.microsoft.com/office/drawing/2010/main"/>
                </a:ext>
              </a:extLst>
            </a:blip>
            <a:srcRect l="2625"/>
            <a:stretch/>
          </p:blipFill>
          <p:spPr>
            <a:xfrm>
              <a:off x="395536" y="3057951"/>
              <a:ext cx="1945730" cy="1280160"/>
            </a:xfrm>
            <a:prstGeom prst="rect">
              <a:avLst/>
            </a:prstGeom>
          </p:spPr>
        </p:pic>
        <p:pic>
          <p:nvPicPr>
            <p:cNvPr id="5" name="Picture 4"/>
            <p:cNvPicPr>
              <a:picLocks noChangeAspect="1"/>
            </p:cNvPicPr>
            <p:nvPr/>
          </p:nvPicPr>
          <p:blipFill>
            <a:blip r:embed="rId10" cstate="print"/>
            <a:stretch>
              <a:fillRect/>
            </a:stretch>
          </p:blipFill>
          <p:spPr>
            <a:xfrm>
              <a:off x="5460688" y="1471586"/>
              <a:ext cx="2267825" cy="1277971"/>
            </a:xfrm>
            <a:prstGeom prst="rect">
              <a:avLst/>
            </a:prstGeom>
          </p:spPr>
        </p:pic>
      </p:grpSp>
      <p:sp>
        <p:nvSpPr>
          <p:cNvPr id="17" name="Title 1"/>
          <p:cNvSpPr txBox="1">
            <a:spLocks/>
          </p:cNvSpPr>
          <p:nvPr/>
        </p:nvSpPr>
        <p:spPr>
          <a:xfrm>
            <a:off x="-129208" y="4228728"/>
            <a:ext cx="8229600" cy="858837"/>
          </a:xfrm>
          <a:prstGeom prst="rect">
            <a:avLst/>
          </a:prstGeom>
        </p:spPr>
        <p:txBody>
          <a:bodyPr vert="horz" lIns="217728" tIns="108864" rIns="217728" bIns="108864" rtlCol="0" anchor="ctr">
            <a:noAutofit/>
          </a:bodyPr>
          <a:lstStyle>
            <a:lvl1pPr algn="ctr" defTabSz="816479" rtl="0" eaLnBrk="1" latinLnBrk="0" hangingPunct="1">
              <a:spcBef>
                <a:spcPct val="0"/>
              </a:spcBef>
              <a:buNone/>
              <a:defRPr sz="3225" kern="1200">
                <a:solidFill>
                  <a:srgbClr val="FFFF00"/>
                </a:solidFill>
                <a:latin typeface="微軟正黑體" pitchFamily="34" charset="-120"/>
                <a:ea typeface="微軟正黑體" pitchFamily="34" charset="-120"/>
                <a:cs typeface="Times New Roman" pitchFamily="18" charset="0"/>
              </a:defRPr>
            </a:lvl1pPr>
          </a:lstStyle>
          <a:p>
            <a:r>
              <a:rPr lang="en-US" sz="2800" b="1" dirty="0" smtClean="0">
                <a:solidFill>
                  <a:schemeClr val="bg1"/>
                </a:solidFill>
                <a:latin typeface="Arial" charset="0"/>
                <a:ea typeface="Arial" charset="0"/>
                <a:cs typeface="Arial" charset="0"/>
              </a:rPr>
              <a:t>CYBER ENABLED PHYSICAL SYSTEMS</a:t>
            </a:r>
            <a:endParaRPr lang="en-US" sz="28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80992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佈景主題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112371</TotalTime>
  <Words>3579</Words>
  <Application>Microsoft Macintosh PowerPoint</Application>
  <PresentationFormat>Custom</PresentationFormat>
  <Paragraphs>851</Paragraphs>
  <Slides>40</Slides>
  <Notes>33</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40</vt:i4>
      </vt:variant>
    </vt:vector>
  </HeadingPairs>
  <TitlesOfParts>
    <vt:vector size="61" baseType="lpstr">
      <vt:lpstr>Adobe Heiti Std R</vt:lpstr>
      <vt:lpstr>Calibri</vt:lpstr>
      <vt:lpstr>DFPLiHei-Md</vt:lpstr>
      <vt:lpstr>Dosis Book</vt:lpstr>
      <vt:lpstr>Gidole</vt:lpstr>
      <vt:lpstr>Helvetica</vt:lpstr>
      <vt:lpstr>Helvetica Neue</vt:lpstr>
      <vt:lpstr>Lato</vt:lpstr>
      <vt:lpstr>ＭＳ Ｐゴシック</vt:lpstr>
      <vt:lpstr>Muli</vt:lpstr>
      <vt:lpstr>Nixie One</vt:lpstr>
      <vt:lpstr>PMingLiU</vt:lpstr>
      <vt:lpstr>Segoe UI Black</vt:lpstr>
      <vt:lpstr>Times New Roman</vt:lpstr>
      <vt:lpstr>TSTAR</vt:lpstr>
      <vt:lpstr>微軟正黑體</vt:lpstr>
      <vt:lpstr>新細明體</vt:lpstr>
      <vt:lpstr>標楷體</vt:lpstr>
      <vt:lpstr>華康中黑體</vt:lpstr>
      <vt:lpstr>Arial</vt:lpstr>
      <vt:lpstr>佈景主題1</vt:lpstr>
      <vt:lpstr>FROM INDUSTRIE 4.0 TO THE FOURTH INDUSTRIAL REVOLUTION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Eason</dc:creator>
  <cp:lastModifiedBy>Microsoft Office User</cp:lastModifiedBy>
  <cp:revision>4560</cp:revision>
  <cp:lastPrinted>2015-01-20T05:36:07Z</cp:lastPrinted>
  <dcterms:created xsi:type="dcterms:W3CDTF">2011-02-23T10:55:51Z</dcterms:created>
  <dcterms:modified xsi:type="dcterms:W3CDTF">2017-08-02T15:30:14Z</dcterms:modified>
</cp:coreProperties>
</file>